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4"/>
  </p:sldMasterIdLst>
  <p:notesMasterIdLst>
    <p:notesMasterId r:id="rId21"/>
  </p:notesMasterIdLst>
  <p:handoutMasterIdLst>
    <p:handoutMasterId r:id="rId22"/>
  </p:handoutMasterIdLst>
  <p:sldIdLst>
    <p:sldId id="280" r:id="rId5"/>
    <p:sldId id="457" r:id="rId6"/>
    <p:sldId id="300" r:id="rId7"/>
    <p:sldId id="448" r:id="rId8"/>
    <p:sldId id="456" r:id="rId9"/>
    <p:sldId id="453" r:id="rId10"/>
    <p:sldId id="444" r:id="rId11"/>
    <p:sldId id="454" r:id="rId12"/>
    <p:sldId id="455" r:id="rId13"/>
    <p:sldId id="451" r:id="rId14"/>
    <p:sldId id="450" r:id="rId15"/>
    <p:sldId id="452" r:id="rId16"/>
    <p:sldId id="443" r:id="rId17"/>
    <p:sldId id="442" r:id="rId18"/>
    <p:sldId id="441" r:id="rId19"/>
    <p:sldId id="281" r:id="rId20"/>
  </p:sldIdLst>
  <p:sldSz cx="12192000" cy="6858000"/>
  <p:notesSz cx="7010400" cy="9296400"/>
  <p:custDataLst>
    <p:tags r:id="rId23"/>
  </p:custData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Sheptock" initials="DS" lastIdx="25" clrIdx="0">
    <p:extLst>
      <p:ext uri="{19B8F6BF-5375-455C-9EA6-DF929625EA0E}">
        <p15:presenceInfo xmlns:p15="http://schemas.microsoft.com/office/powerpoint/2012/main" userId="Dave Sheptock" providerId="None"/>
      </p:ext>
    </p:extLst>
  </p:cmAuthor>
  <p:cmAuthor id="2" name="Vin Keane" initials="VK" lastIdx="2" clrIdx="1">
    <p:extLst>
      <p:ext uri="{19B8F6BF-5375-455C-9EA6-DF929625EA0E}">
        <p15:presenceInfo xmlns:p15="http://schemas.microsoft.com/office/powerpoint/2012/main" userId="Vin Keane" providerId="None"/>
      </p:ext>
    </p:extLst>
  </p:cmAuthor>
  <p:cmAuthor id="3" name="david sheptock" initials="ds" lastIdx="21" clrIdx="2">
    <p:extLst>
      <p:ext uri="{19B8F6BF-5375-455C-9EA6-DF929625EA0E}">
        <p15:presenceInfo xmlns:p15="http://schemas.microsoft.com/office/powerpoint/2012/main" userId="7303779d2d0159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8CBAA"/>
    <a:srgbClr val="5F6D87"/>
    <a:srgbClr val="C38E6A"/>
    <a:srgbClr val="B3C8E8"/>
    <a:srgbClr val="F8CCAB"/>
    <a:srgbClr val="90353B"/>
    <a:srgbClr val="1A476F"/>
    <a:srgbClr val="F3711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90D6B5-A395-4773-B5E0-2E3A5F5764DE}" v="1" dt="2020-03-30T23:59:06.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06" autoAdjust="0"/>
    <p:restoredTop sz="83921" autoAdjust="0"/>
  </p:normalViewPr>
  <p:slideViewPr>
    <p:cSldViewPr snapToGrid="0" snapToObjects="1">
      <p:cViewPr varScale="1">
        <p:scale>
          <a:sx n="56" d="100"/>
          <a:sy n="56" d="100"/>
        </p:scale>
        <p:origin x="1336" y="44"/>
      </p:cViewPr>
      <p:guideLst>
        <p:guide orient="horz" pos="2160"/>
        <p:guide pos="3840"/>
      </p:guideLst>
    </p:cSldViewPr>
  </p:slideViewPr>
  <p:notesTextViewPr>
    <p:cViewPr>
      <p:scale>
        <a:sx n="150" d="100"/>
        <a:sy n="150" d="100"/>
      </p:scale>
      <p:origin x="0" y="0"/>
    </p:cViewPr>
  </p:notesTextViewPr>
  <p:notesViewPr>
    <p:cSldViewPr snapToGrid="0" snapToObjects="1">
      <p:cViewPr varScale="1">
        <p:scale>
          <a:sx n="124" d="100"/>
          <a:sy n="124" d="100"/>
        </p:scale>
        <p:origin x="4548"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Graham" userId="6906170e-4fd7-4e54-bbf9-623d09a9b05b" providerId="ADAL" clId="{7590D6B5-A395-4773-B5E0-2E3A5F5764DE}"/>
    <pc:docChg chg="custSel modSld">
      <pc:chgData name="Stephanie Graham" userId="6906170e-4fd7-4e54-bbf9-623d09a9b05b" providerId="ADAL" clId="{7590D6B5-A395-4773-B5E0-2E3A5F5764DE}" dt="2020-03-31T00:01:05.010" v="4" actId="20577"/>
      <pc:docMkLst>
        <pc:docMk/>
      </pc:docMkLst>
      <pc:sldChg chg="addSp delSp modSp">
        <pc:chgData name="Stephanie Graham" userId="6906170e-4fd7-4e54-bbf9-623d09a9b05b" providerId="ADAL" clId="{7590D6B5-A395-4773-B5E0-2E3A5F5764DE}" dt="2020-03-31T00:01:05.010" v="4" actId="20577"/>
        <pc:sldMkLst>
          <pc:docMk/>
          <pc:sldMk cId="2805155602" sldId="457"/>
        </pc:sldMkLst>
        <pc:spChg chg="del">
          <ac:chgData name="Stephanie Graham" userId="6906170e-4fd7-4e54-bbf9-623d09a9b05b" providerId="ADAL" clId="{7590D6B5-A395-4773-B5E0-2E3A5F5764DE}" dt="2020-03-30T23:59:06.042" v="0" actId="478"/>
          <ac:spMkLst>
            <pc:docMk/>
            <pc:sldMk cId="2805155602" sldId="457"/>
            <ac:spMk id="7" creationId="{C74CD503-BF75-4B49-AED0-6C507E910BFC}"/>
          </ac:spMkLst>
        </pc:spChg>
        <pc:spChg chg="add mod">
          <ac:chgData name="Stephanie Graham" userId="6906170e-4fd7-4e54-bbf9-623d09a9b05b" providerId="ADAL" clId="{7590D6B5-A395-4773-B5E0-2E3A5F5764DE}" dt="2020-03-31T00:01:05.010" v="4" actId="20577"/>
          <ac:spMkLst>
            <pc:docMk/>
            <pc:sldMk cId="2805155602" sldId="457"/>
            <ac:spMk id="9" creationId="{C74CD503-BF75-4B49-AED0-6C507E910BFC}"/>
          </ac:spMkLst>
        </pc:spChg>
      </pc:sldChg>
    </pc:docChg>
  </pc:docChgLst>
  <pc:docChgLst>
    <pc:chgData name="Stephanie Graham" userId="6906170e-4fd7-4e54-bbf9-623d09a9b05b" providerId="ADAL" clId="{D3BAE142-E8F3-4540-A978-646A6411DFF1}"/>
    <pc:docChg chg="modSld">
      <pc:chgData name="Stephanie Graham" userId="6906170e-4fd7-4e54-bbf9-623d09a9b05b" providerId="ADAL" clId="{D3BAE142-E8F3-4540-A978-646A6411DFF1}" dt="2020-03-11T18:47:32.691" v="2" actId="1076"/>
      <pc:docMkLst>
        <pc:docMk/>
      </pc:docMkLst>
      <pc:sldChg chg="modSp">
        <pc:chgData name="Stephanie Graham" userId="6906170e-4fd7-4e54-bbf9-623d09a9b05b" providerId="ADAL" clId="{D3BAE142-E8F3-4540-A978-646A6411DFF1}" dt="2020-03-11T18:47:32.691" v="2" actId="1076"/>
        <pc:sldMkLst>
          <pc:docMk/>
          <pc:sldMk cId="2805155602" sldId="457"/>
        </pc:sldMkLst>
        <pc:spChg chg="mod">
          <ac:chgData name="Stephanie Graham" userId="6906170e-4fd7-4e54-bbf9-623d09a9b05b" providerId="ADAL" clId="{D3BAE142-E8F3-4540-A978-646A6411DFF1}" dt="2020-03-11T18:47:23.536" v="0" actId="1076"/>
          <ac:spMkLst>
            <pc:docMk/>
            <pc:sldMk cId="2805155602" sldId="457"/>
            <ac:spMk id="4" creationId="{0B171757-C351-43DD-9429-53AE7511AD40}"/>
          </ac:spMkLst>
        </pc:spChg>
        <pc:spChg chg="mod">
          <ac:chgData name="Stephanie Graham" userId="6906170e-4fd7-4e54-bbf9-623d09a9b05b" providerId="ADAL" clId="{D3BAE142-E8F3-4540-A978-646A6411DFF1}" dt="2020-03-11T18:47:32.691" v="2" actId="1076"/>
          <ac:spMkLst>
            <pc:docMk/>
            <pc:sldMk cId="2805155602" sldId="457"/>
            <ac:spMk id="7" creationId="{C74CD503-BF75-4B49-AED0-6C507E910BFC}"/>
          </ac:spMkLst>
        </pc:spChg>
        <pc:grpChg chg="mod">
          <ac:chgData name="Stephanie Graham" userId="6906170e-4fd7-4e54-bbf9-623d09a9b05b" providerId="ADAL" clId="{D3BAE142-E8F3-4540-A978-646A6411DFF1}" dt="2020-03-11T18:47:27.145" v="1" actId="1076"/>
          <ac:grpSpMkLst>
            <pc:docMk/>
            <pc:sldMk cId="2805155602" sldId="457"/>
            <ac:grpSpMk id="6" creationId="{47DDF89B-F3DE-4CF0-98B2-85960FF564F4}"/>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83E84D-DDB7-4F75-B15C-B6133B81559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97C1D8E-976C-4893-8C7D-280AFD4AFA8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FDD69DD-33B9-40F6-ADCE-D3348F22008A}" type="datetimeFigureOut">
              <a:rPr lang="en-US" smtClean="0"/>
              <a:t>5/3/2020</a:t>
            </a:fld>
            <a:endParaRPr lang="en-US" dirty="0"/>
          </a:p>
        </p:txBody>
      </p:sp>
      <p:sp>
        <p:nvSpPr>
          <p:cNvPr id="4" name="Footer Placeholder 3">
            <a:extLst>
              <a:ext uri="{FF2B5EF4-FFF2-40B4-BE49-F238E27FC236}">
                <a16:creationId xmlns:a16="http://schemas.microsoft.com/office/drawing/2014/main" id="{5DCA41A5-8A80-4FC8-B84D-B022BC15A0F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36C091-5AF3-4839-9D59-D78D2BBB1ED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DB3C09-2614-4281-9405-40A7E49C0256}" type="slidenum">
              <a:rPr lang="en-US" smtClean="0"/>
              <a:t>‹#›</a:t>
            </a:fld>
            <a:endParaRPr lang="en-US" dirty="0"/>
          </a:p>
        </p:txBody>
      </p:sp>
    </p:spTree>
    <p:extLst>
      <p:ext uri="{BB962C8B-B14F-4D97-AF65-F5344CB8AC3E}">
        <p14:creationId xmlns:p14="http://schemas.microsoft.com/office/powerpoint/2010/main" val="2785211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62000" y="274638"/>
            <a:ext cx="5486400" cy="3086881"/>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304800" y="3685540"/>
            <a:ext cx="6400800" cy="526923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5320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8741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145</a:t>
            </a:r>
          </a:p>
          <a:p>
            <a:r>
              <a:rPr lang="en-US" sz="1200" b="1" kern="1200" dirty="0">
                <a:solidFill>
                  <a:schemeClr val="tx1"/>
                </a:solidFill>
                <a:effectLst/>
                <a:latin typeface="+mn-lt"/>
                <a:ea typeface="+mn-ea"/>
                <a:cs typeface="+mn-cs"/>
              </a:rPr>
              <a:t>EFFICACY OF CARVEDILOL, ENDOSCOPIC VARICEAL LIGATION (</a:t>
            </a:r>
            <a:r>
              <a:rPr lang="en-US" sz="1200" b="1" kern="1200" dirty="0" err="1">
                <a:solidFill>
                  <a:schemeClr val="tx1"/>
                </a:solidFill>
                <a:effectLst/>
                <a:latin typeface="+mn-lt"/>
                <a:ea typeface="+mn-ea"/>
                <a:cs typeface="+mn-cs"/>
              </a:rPr>
              <a:t>EVL</a:t>
            </a:r>
            <a:r>
              <a:rPr lang="en-US" sz="1200" b="1" kern="1200" dirty="0">
                <a:solidFill>
                  <a:schemeClr val="tx1"/>
                </a:solidFill>
                <a:effectLst/>
                <a:latin typeface="+mn-lt"/>
                <a:ea typeface="+mn-ea"/>
                <a:cs typeface="+mn-cs"/>
              </a:rPr>
              <a:t>) OR A COMBINATION FOR THE PREVENTION OF FIRST VARICEAL BLEED IN CHILD B AND C CIRRHOSIS WITH HIGH RISK VARICES: A RANDOMIZED CONTROLLED TRIAL (</a:t>
            </a:r>
            <a:r>
              <a:rPr lang="en-US" sz="1200" b="1" kern="1200" dirty="0" err="1">
                <a:solidFill>
                  <a:schemeClr val="tx1"/>
                </a:solidFill>
                <a:effectLst/>
                <a:latin typeface="+mn-lt"/>
                <a:ea typeface="+mn-ea"/>
                <a:cs typeface="+mn-cs"/>
              </a:rPr>
              <a:t>NCT03069339</a:t>
            </a:r>
            <a:r>
              <a:rPr lang="en-US" sz="1200" b="1" kern="1200" dirty="0">
                <a:solidFill>
                  <a:schemeClr val="tx1"/>
                </a:solidFill>
                <a:effectLst/>
                <a:latin typeface="+mn-lt"/>
                <a:ea typeface="+mn-ea"/>
                <a:cs typeface="+mn-cs"/>
              </a:rPr>
              <a:t>)</a:t>
            </a: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Apurva </a:t>
            </a:r>
            <a:r>
              <a:rPr lang="en-US" sz="1200" i="1" u="sng" kern="1200" dirty="0" err="1">
                <a:solidFill>
                  <a:schemeClr val="tx1"/>
                </a:solidFill>
                <a:effectLst/>
                <a:latin typeface="+mn-lt"/>
                <a:ea typeface="+mn-ea"/>
                <a:cs typeface="+mn-cs"/>
              </a:rPr>
              <a:t>Pande</a:t>
            </a:r>
            <a:r>
              <a:rPr lang="en-US" sz="1200" i="1" kern="1200" baseline="30000" dirty="0" err="1">
                <a:solidFill>
                  <a:schemeClr val="tx1"/>
                </a:solidFill>
                <a:effectLst/>
                <a:latin typeface="+mn-lt"/>
                <a:ea typeface="+mn-ea"/>
                <a:cs typeface="+mn-cs"/>
              </a:rPr>
              <a:t>1,2</a:t>
            </a:r>
            <a:r>
              <a:rPr lang="en-US" sz="1200" i="1" kern="1200" dirty="0">
                <a:solidFill>
                  <a:schemeClr val="tx1"/>
                </a:solidFill>
                <a:effectLst/>
                <a:latin typeface="+mn-lt"/>
                <a:ea typeface="+mn-ea"/>
                <a:cs typeface="+mn-cs"/>
              </a:rPr>
              <a:t>, Prof. Shiv Kumar Sarin, MD, </a:t>
            </a:r>
            <a:r>
              <a:rPr lang="en-US" sz="1200" i="1" kern="1200" dirty="0" err="1">
                <a:solidFill>
                  <a:schemeClr val="tx1"/>
                </a:solidFill>
                <a:effectLst/>
                <a:latin typeface="+mn-lt"/>
                <a:ea typeface="+mn-ea"/>
                <a:cs typeface="+mn-cs"/>
              </a:rPr>
              <a:t>FAASLD</a:t>
            </a:r>
            <a:r>
              <a:rPr lang="en-US" sz="1200" i="1" kern="1200" baseline="30000" dirty="0" err="1">
                <a:solidFill>
                  <a:schemeClr val="tx1"/>
                </a:solidFill>
                <a:effectLst/>
                <a:latin typeface="+mn-lt"/>
                <a:ea typeface="+mn-ea"/>
                <a:cs typeface="+mn-cs"/>
              </a:rPr>
              <a:t>3</a:t>
            </a:r>
            <a:r>
              <a:rPr lang="en-US" sz="1200" i="1" kern="1200" dirty="0">
                <a:solidFill>
                  <a:schemeClr val="tx1"/>
                </a:solidFill>
                <a:effectLst/>
                <a:latin typeface="+mn-lt"/>
                <a:ea typeface="+mn-ea"/>
                <a:cs typeface="+mn-cs"/>
              </a:rPr>
              <a:t>, Dr. Ankur </a:t>
            </a:r>
            <a:r>
              <a:rPr lang="en-US" sz="1200" i="1" kern="1200" dirty="0" err="1">
                <a:solidFill>
                  <a:schemeClr val="tx1"/>
                </a:solidFill>
                <a:effectLst/>
                <a:latin typeface="+mn-lt"/>
                <a:ea typeface="+mn-ea"/>
                <a:cs typeface="+mn-cs"/>
              </a:rPr>
              <a:t>Jindal</a:t>
            </a:r>
            <a:r>
              <a:rPr lang="en-US" sz="1200" i="1" kern="1200" baseline="30000" dirty="0" err="1">
                <a:solidFill>
                  <a:schemeClr val="tx1"/>
                </a:solidFill>
                <a:effectLst/>
                <a:latin typeface="+mn-lt"/>
                <a:ea typeface="+mn-ea"/>
                <a:cs typeface="+mn-cs"/>
              </a:rPr>
              <a:t>3</a:t>
            </a:r>
            <a:r>
              <a:rPr lang="en-US" sz="1200" i="1" kern="1200" dirty="0">
                <a:solidFill>
                  <a:schemeClr val="tx1"/>
                </a:solidFill>
                <a:effectLst/>
                <a:latin typeface="+mn-lt"/>
                <a:ea typeface="+mn-ea"/>
                <a:cs typeface="+mn-cs"/>
              </a:rPr>
              <a:t>, Dr. </a:t>
            </a:r>
            <a:r>
              <a:rPr lang="en-US" sz="1200" i="1" kern="1200" dirty="0" err="1">
                <a:solidFill>
                  <a:schemeClr val="tx1"/>
                </a:solidFill>
                <a:effectLst/>
                <a:latin typeface="+mn-lt"/>
                <a:ea typeface="+mn-ea"/>
                <a:cs typeface="+mn-cs"/>
              </a:rPr>
              <a:t>Rajan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V</a:t>
            </a:r>
            <a:r>
              <a:rPr lang="en-US" sz="1200" i="1" kern="1200" baseline="30000" dirty="0" err="1">
                <a:solidFill>
                  <a:schemeClr val="tx1"/>
                </a:solidFill>
                <a:effectLst/>
                <a:latin typeface="+mn-lt"/>
                <a:ea typeface="+mn-ea"/>
                <a:cs typeface="+mn-cs"/>
              </a:rPr>
              <a:t>4</a:t>
            </a:r>
            <a:r>
              <a:rPr lang="en-US" sz="1200" i="1" kern="1200" dirty="0">
                <a:solidFill>
                  <a:schemeClr val="tx1"/>
                </a:solidFill>
                <a:effectLst/>
                <a:latin typeface="+mn-lt"/>
                <a:ea typeface="+mn-ea"/>
                <a:cs typeface="+mn-cs"/>
              </a:rPr>
              <a:t> and Dr. </a:t>
            </a:r>
            <a:r>
              <a:rPr lang="en-US" sz="1200" i="1" kern="1200" dirty="0" err="1">
                <a:solidFill>
                  <a:schemeClr val="tx1"/>
                </a:solidFill>
                <a:effectLst/>
                <a:latin typeface="+mn-lt"/>
                <a:ea typeface="+mn-ea"/>
                <a:cs typeface="+mn-cs"/>
              </a:rPr>
              <a:t>Guresh</a:t>
            </a:r>
            <a:r>
              <a:rPr lang="en-US" sz="1200" i="1" kern="1200" dirty="0">
                <a:solidFill>
                  <a:schemeClr val="tx1"/>
                </a:solidFill>
                <a:effectLst/>
                <a:latin typeface="+mn-lt"/>
                <a:ea typeface="+mn-ea"/>
                <a:cs typeface="+mn-cs"/>
              </a:rPr>
              <a:t> Kumar </a:t>
            </a:r>
            <a:r>
              <a:rPr lang="en-US" sz="1200" i="1" kern="1200" dirty="0" err="1">
                <a:solidFill>
                  <a:schemeClr val="tx1"/>
                </a:solidFill>
                <a:effectLst/>
                <a:latin typeface="+mn-lt"/>
                <a:ea typeface="+mn-ea"/>
                <a:cs typeface="+mn-cs"/>
              </a:rPr>
              <a:t>Sr.</a:t>
            </a:r>
            <a:r>
              <a:rPr lang="en-US" sz="1200" i="1" kern="1200" baseline="30000" dirty="0" err="1">
                <a:solidFill>
                  <a:schemeClr val="tx1"/>
                </a:solidFill>
                <a:effectLst/>
                <a:latin typeface="+mn-lt"/>
                <a:ea typeface="+mn-ea"/>
                <a:cs typeface="+mn-cs"/>
              </a:rPr>
              <a:t>5</a:t>
            </a:r>
            <a:r>
              <a:rPr lang="en-US" sz="1200" i="1" kern="1200" dirty="0">
                <a:solidFill>
                  <a:schemeClr val="tx1"/>
                </a:solidFill>
                <a:effectLst/>
                <a:latin typeface="+mn-lt"/>
                <a:ea typeface="+mn-ea"/>
                <a:cs typeface="+mn-cs"/>
              </a:rPr>
              <a:t>, (1)Institute of Liver and Biliary Sciences, New Delhi, India, (2)Hepatology, Institute of Liver and Biliary Sciences, (3)Hepatology, Institute of Liver and Biliary Sciences, New </a:t>
            </a:r>
            <a:r>
              <a:rPr lang="en-US" sz="1200" i="1" kern="1200" dirty="0" err="1">
                <a:solidFill>
                  <a:schemeClr val="tx1"/>
                </a:solidFill>
                <a:effectLst/>
                <a:latin typeface="+mn-lt"/>
                <a:ea typeface="+mn-ea"/>
                <a:cs typeface="+mn-cs"/>
              </a:rPr>
              <a:t>Delhi,India</a:t>
            </a:r>
            <a:r>
              <a:rPr lang="en-US" sz="1200" i="1" kern="1200" dirty="0">
                <a:solidFill>
                  <a:schemeClr val="tx1"/>
                </a:solidFill>
                <a:effectLst/>
                <a:latin typeface="+mn-lt"/>
                <a:ea typeface="+mn-ea"/>
                <a:cs typeface="+mn-cs"/>
              </a:rPr>
              <a:t>, (4)Hepatology, </a:t>
            </a:r>
            <a:r>
              <a:rPr lang="en-US" sz="1200" i="1" kern="1200" dirty="0" err="1">
                <a:solidFill>
                  <a:schemeClr val="tx1"/>
                </a:solidFill>
                <a:effectLst/>
                <a:latin typeface="+mn-lt"/>
                <a:ea typeface="+mn-ea"/>
                <a:cs typeface="+mn-cs"/>
              </a:rPr>
              <a:t>Ilbs</a:t>
            </a:r>
            <a:r>
              <a:rPr lang="en-US" sz="1200" i="1" kern="1200" dirty="0">
                <a:solidFill>
                  <a:schemeClr val="tx1"/>
                </a:solidFill>
                <a:effectLst/>
                <a:latin typeface="+mn-lt"/>
                <a:ea typeface="+mn-ea"/>
                <a:cs typeface="+mn-cs"/>
              </a:rPr>
              <a:t>, (5)Clinical Research, Institute of Liver and Biliary Sciences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p>
          <a:p>
            <a:r>
              <a:rPr lang="en-US" sz="1200" kern="1200" dirty="0">
                <a:solidFill>
                  <a:schemeClr val="tx1"/>
                </a:solidFill>
                <a:effectLst/>
                <a:latin typeface="+mn-lt"/>
                <a:ea typeface="+mn-ea"/>
                <a:cs typeface="+mn-cs"/>
              </a:rPr>
              <a:t>Primary prophylaxis for esophageal varices in Child B and C cirrhosis is challenging as beta-blockers (BB) may be associated with higher side-effects and the incidence of post-</a:t>
            </a:r>
            <a:r>
              <a:rPr lang="en-US" sz="1200" kern="1200" dirty="0" err="1">
                <a:solidFill>
                  <a:schemeClr val="tx1"/>
                </a:solidFill>
                <a:effectLst/>
                <a:latin typeface="+mn-lt"/>
                <a:ea typeface="+mn-ea"/>
                <a:cs typeface="+mn-cs"/>
              </a:rPr>
              <a:t>EVL</a:t>
            </a:r>
            <a:r>
              <a:rPr lang="en-US" sz="1200" kern="1200" dirty="0">
                <a:solidFill>
                  <a:schemeClr val="tx1"/>
                </a:solidFill>
                <a:effectLst/>
                <a:latin typeface="+mn-lt"/>
                <a:ea typeface="+mn-ea"/>
                <a:cs typeface="+mn-cs"/>
              </a:rPr>
              <a:t> bleeding may be more in these patients. We evaluated the efficacy and safety of these therapies alone or in combination to prevent first variceal bleed in high risk varices. We also evaluated the adverse-effects related to the therapies.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p>
          <a:p>
            <a:r>
              <a:rPr lang="en-US" sz="1200" kern="1200" dirty="0">
                <a:solidFill>
                  <a:schemeClr val="tx1"/>
                </a:solidFill>
                <a:effectLst/>
                <a:latin typeface="+mn-lt"/>
                <a:ea typeface="+mn-ea"/>
                <a:cs typeface="+mn-cs"/>
              </a:rPr>
              <a:t>270 Child B and C </a:t>
            </a:r>
            <a:r>
              <a:rPr lang="en-US" sz="1200" kern="1200" dirty="0" err="1">
                <a:solidFill>
                  <a:schemeClr val="tx1"/>
                </a:solidFill>
                <a:effectLst/>
                <a:latin typeface="+mn-lt"/>
                <a:ea typeface="+mn-ea"/>
                <a:cs typeface="+mn-cs"/>
              </a:rPr>
              <a:t>cirrhotics</a:t>
            </a:r>
            <a:r>
              <a:rPr lang="en-US" sz="1200" kern="1200" dirty="0">
                <a:solidFill>
                  <a:schemeClr val="tx1"/>
                </a:solidFill>
                <a:effectLst/>
                <a:latin typeface="+mn-lt"/>
                <a:ea typeface="+mn-ea"/>
                <a:cs typeface="+mn-cs"/>
              </a:rPr>
              <a:t> with large (&gt;5 mm) (n=132;48.9%) or small ‘high risk’(&lt;5 mm, with significant red color signs) (n=138;51.1%) were prospectively enrolled (90 per group) to receive carvedilol (Gr I),</a:t>
            </a:r>
            <a:r>
              <a:rPr lang="en-US" sz="1200" kern="1200" dirty="0" err="1">
                <a:solidFill>
                  <a:schemeClr val="tx1"/>
                </a:solidFill>
                <a:effectLst/>
                <a:latin typeface="+mn-lt"/>
                <a:ea typeface="+mn-ea"/>
                <a:cs typeface="+mn-cs"/>
              </a:rPr>
              <a:t>EVL</a:t>
            </a:r>
            <a:r>
              <a:rPr lang="en-US" sz="1200" kern="1200" dirty="0">
                <a:solidFill>
                  <a:schemeClr val="tx1"/>
                </a:solidFill>
                <a:effectLst/>
                <a:latin typeface="+mn-lt"/>
                <a:ea typeface="+mn-ea"/>
                <a:cs typeface="+mn-cs"/>
              </a:rPr>
              <a:t> (Gr II) or both (Gr III). Hepatic venous pressure gradient (</a:t>
            </a:r>
            <a:r>
              <a:rPr lang="en-US" sz="1200" kern="1200" dirty="0" err="1">
                <a:solidFill>
                  <a:schemeClr val="tx1"/>
                </a:solidFill>
                <a:effectLst/>
                <a:latin typeface="+mn-lt"/>
                <a:ea typeface="+mn-ea"/>
                <a:cs typeface="+mn-cs"/>
              </a:rPr>
              <a:t>HVPG</a:t>
            </a:r>
            <a:r>
              <a:rPr lang="en-US" sz="1200" kern="1200" dirty="0">
                <a:solidFill>
                  <a:schemeClr val="tx1"/>
                </a:solidFill>
                <a:effectLst/>
                <a:latin typeface="+mn-lt"/>
                <a:ea typeface="+mn-ea"/>
                <a:cs typeface="+mn-cs"/>
              </a:rPr>
              <a:t>) was measured at baseline, 3 and 12 months. Primary end-point was first variceal </a:t>
            </a:r>
            <a:r>
              <a:rPr lang="en-US" sz="1200" kern="1200" dirty="0" err="1">
                <a:solidFill>
                  <a:schemeClr val="tx1"/>
                </a:solidFill>
                <a:effectLst/>
                <a:latin typeface="+mn-lt"/>
                <a:ea typeface="+mn-ea"/>
                <a:cs typeface="+mn-cs"/>
              </a:rPr>
              <a:t>bleed.The</a:t>
            </a:r>
            <a:r>
              <a:rPr lang="en-US" sz="1200" kern="1200" dirty="0">
                <a:solidFill>
                  <a:schemeClr val="tx1"/>
                </a:solidFill>
                <a:effectLst/>
                <a:latin typeface="+mn-lt"/>
                <a:ea typeface="+mn-ea"/>
                <a:cs typeface="+mn-cs"/>
              </a:rPr>
              <a:t> secondary end-points were bleed related mortality, improvement in CTP/MELD scores, incidence of secondary bacterial peritonitis (</a:t>
            </a:r>
            <a:r>
              <a:rPr lang="en-US" sz="1200" kern="1200" dirty="0" err="1">
                <a:solidFill>
                  <a:schemeClr val="tx1"/>
                </a:solidFill>
                <a:effectLst/>
                <a:latin typeface="+mn-lt"/>
                <a:ea typeface="+mn-ea"/>
                <a:cs typeface="+mn-cs"/>
              </a:rPr>
              <a:t>SBP</a:t>
            </a:r>
            <a:r>
              <a:rPr lang="en-US" sz="1200" kern="1200" dirty="0">
                <a:solidFill>
                  <a:schemeClr val="tx1"/>
                </a:solidFill>
                <a:effectLst/>
                <a:latin typeface="+mn-lt"/>
                <a:ea typeface="+mn-ea"/>
                <a:cs typeface="+mn-cs"/>
              </a:rPr>
              <a:t>); AKI; shock; new ascites along with </a:t>
            </a:r>
            <a:r>
              <a:rPr lang="en-US" sz="1200" kern="1200" dirty="0" err="1">
                <a:solidFill>
                  <a:schemeClr val="tx1"/>
                </a:solidFill>
                <a:effectLst/>
                <a:latin typeface="+mn-lt"/>
                <a:ea typeface="+mn-ea"/>
                <a:cs typeface="+mn-cs"/>
              </a:rPr>
              <a:t>HVPG</a:t>
            </a:r>
            <a:r>
              <a:rPr lang="en-US" sz="1200" kern="1200" dirty="0">
                <a:solidFill>
                  <a:schemeClr val="tx1"/>
                </a:solidFill>
                <a:effectLst/>
                <a:latin typeface="+mn-lt"/>
                <a:ea typeface="+mn-ea"/>
                <a:cs typeface="+mn-cs"/>
              </a:rPr>
              <a:t> response at 3 and 12 months and treatment related side-effects. Exclusion criteria included presence of HCC, portal vein thrombosis (PVT), Child A cirrhosis, CTP ≥13, contraindications to β blockers., platelet count &lt; 30,000/mm</a:t>
            </a:r>
            <a:r>
              <a:rPr lang="en-US" sz="1200" kern="1200" baseline="300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previous endoscopic variceal treatment, and presence of acute kidney injury (AKI).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p>
          <a:p>
            <a:r>
              <a:rPr lang="en-US" sz="1200" kern="1200" dirty="0">
                <a:solidFill>
                  <a:schemeClr val="tx1"/>
                </a:solidFill>
                <a:effectLst/>
                <a:latin typeface="+mn-lt"/>
                <a:ea typeface="+mn-ea"/>
                <a:cs typeface="+mn-cs"/>
              </a:rPr>
              <a:t>Baseline characteristics of the three groups were comparable (Gr. I, II and III, age-50.98±11.5; 50.93±10.7 and 51.7±9.95 yr.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=0.84), Males -76(32.6%); 78(33.5%) and 79(33.9%)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=0.80), CTP score 8.9±1.1; 9.18±1.18 and 9.1±1.19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=0.51) and </a:t>
            </a:r>
            <a:r>
              <a:rPr lang="en-US" sz="1200" kern="1200" dirty="0" err="1">
                <a:solidFill>
                  <a:schemeClr val="tx1"/>
                </a:solidFill>
                <a:effectLst/>
                <a:latin typeface="+mn-lt"/>
                <a:ea typeface="+mn-ea"/>
                <a:cs typeface="+mn-cs"/>
              </a:rPr>
              <a:t>HVPG</a:t>
            </a:r>
            <a:r>
              <a:rPr lang="en-US" sz="1200" kern="1200" dirty="0">
                <a:solidFill>
                  <a:schemeClr val="tx1"/>
                </a:solidFill>
                <a:effectLst/>
                <a:latin typeface="+mn-lt"/>
                <a:ea typeface="+mn-ea"/>
                <a:cs typeface="+mn-cs"/>
              </a:rPr>
              <a:t> {15.9±3.3;16.8±4.03;17.4±3.7 mmHg}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=0.31). Median dose of carvedilol in </a:t>
            </a:r>
            <a:r>
              <a:rPr lang="en-US" sz="1200" kern="1200" dirty="0" err="1">
                <a:solidFill>
                  <a:schemeClr val="tx1"/>
                </a:solidFill>
                <a:effectLst/>
                <a:latin typeface="+mn-lt"/>
                <a:ea typeface="+mn-ea"/>
                <a:cs typeface="+mn-cs"/>
              </a:rPr>
              <a:t>Gr.I</a:t>
            </a:r>
            <a:r>
              <a:rPr lang="en-US" sz="1200" kern="1200" dirty="0">
                <a:solidFill>
                  <a:schemeClr val="tx1"/>
                </a:solidFill>
                <a:effectLst/>
                <a:latin typeface="+mn-lt"/>
                <a:ea typeface="+mn-ea"/>
                <a:cs typeface="+mn-cs"/>
              </a:rPr>
              <a:t> and III was 15.6 mg (12.5-18.75) and </a:t>
            </a:r>
            <a:r>
              <a:rPr lang="en-US" sz="1200" kern="1200" dirty="0" err="1">
                <a:solidFill>
                  <a:schemeClr val="tx1"/>
                </a:solidFill>
                <a:effectLst/>
                <a:latin typeface="+mn-lt"/>
                <a:ea typeface="+mn-ea"/>
                <a:cs typeface="+mn-cs"/>
              </a:rPr>
              <a:t>9.3mg</a:t>
            </a:r>
            <a:r>
              <a:rPr lang="en-US" sz="1200" kern="1200" dirty="0">
                <a:solidFill>
                  <a:schemeClr val="tx1"/>
                </a:solidFill>
                <a:effectLst/>
                <a:latin typeface="+mn-lt"/>
                <a:ea typeface="+mn-ea"/>
                <a:cs typeface="+mn-cs"/>
              </a:rPr>
              <a:t> (6.25-15.62) respectively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The actuarial probability of first bleeding during a mean follow-up of 10.42 (10-10.8) months was 37.8%; 22.2% and 8.9 % in groups I, II and III respectively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&lt;0.04, I vs II and &lt;0.001 I vs III). Among the patients who had bled, the mortality rate was 18.2%;14.3% and 25% respectively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=0.79). The incidence of new onset ascites {11.1%, 6.6% and 8.8%}, </a:t>
            </a:r>
            <a:r>
              <a:rPr lang="en-US" sz="1200" kern="1200" dirty="0" err="1">
                <a:solidFill>
                  <a:schemeClr val="tx1"/>
                </a:solidFill>
                <a:effectLst/>
                <a:latin typeface="+mn-lt"/>
                <a:ea typeface="+mn-ea"/>
                <a:cs typeface="+mn-cs"/>
              </a:rPr>
              <a:t>SBP</a:t>
            </a:r>
            <a:r>
              <a:rPr lang="en-US" sz="1200" kern="1200" dirty="0">
                <a:solidFill>
                  <a:schemeClr val="tx1"/>
                </a:solidFill>
                <a:effectLst/>
                <a:latin typeface="+mn-lt"/>
                <a:ea typeface="+mn-ea"/>
                <a:cs typeface="+mn-cs"/>
              </a:rPr>
              <a:t> {3.3%, 9% and 10%},shock {3.3%, 3.3%, 1.1%} and new onset AKI {1.1%,2.2% and 1.1%}were comparable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=NS, each group). The incidence of post-</a:t>
            </a:r>
            <a:r>
              <a:rPr lang="en-US" sz="1200" kern="1200" dirty="0" err="1">
                <a:solidFill>
                  <a:schemeClr val="tx1"/>
                </a:solidFill>
                <a:effectLst/>
                <a:latin typeface="+mn-lt"/>
                <a:ea typeface="+mn-ea"/>
                <a:cs typeface="+mn-cs"/>
              </a:rPr>
              <a:t>EVL</a:t>
            </a:r>
            <a:r>
              <a:rPr lang="en-US" sz="1200" kern="1200" dirty="0">
                <a:solidFill>
                  <a:schemeClr val="tx1"/>
                </a:solidFill>
                <a:effectLst/>
                <a:latin typeface="+mn-lt"/>
                <a:ea typeface="+mn-ea"/>
                <a:cs typeface="+mn-cs"/>
              </a:rPr>
              <a:t> ulcer bleed in Gr. II and III were 6.7% and 3.3% respectively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=0.05). Repeat </a:t>
            </a:r>
            <a:r>
              <a:rPr lang="en-US" sz="1200" kern="1200" dirty="0" err="1">
                <a:solidFill>
                  <a:schemeClr val="tx1"/>
                </a:solidFill>
                <a:effectLst/>
                <a:latin typeface="+mn-lt"/>
                <a:ea typeface="+mn-ea"/>
                <a:cs typeface="+mn-cs"/>
              </a:rPr>
              <a:t>HVPG</a:t>
            </a:r>
            <a:r>
              <a:rPr lang="en-US" sz="1200" kern="1200" dirty="0">
                <a:solidFill>
                  <a:schemeClr val="tx1"/>
                </a:solidFill>
                <a:effectLst/>
                <a:latin typeface="+mn-lt"/>
                <a:ea typeface="+mn-ea"/>
                <a:cs typeface="+mn-cs"/>
              </a:rPr>
              <a:t> showed response (≥20% reduction from baseline or ≤ 12 mmHg) in 21.11% (19) in Gr I, 16.67% (15) in Gr II and 33.3% (30) in </a:t>
            </a:r>
            <a:r>
              <a:rPr lang="en-US" sz="1200" kern="1200" dirty="0" err="1">
                <a:solidFill>
                  <a:schemeClr val="tx1"/>
                </a:solidFill>
                <a:effectLst/>
                <a:latin typeface="+mn-lt"/>
                <a:ea typeface="+mn-ea"/>
                <a:cs typeface="+mn-cs"/>
              </a:rPr>
              <a:t>Gr.III</a:t>
            </a:r>
            <a:r>
              <a:rPr lang="en-US" sz="1200" kern="1200" dirty="0">
                <a:solidFill>
                  <a:schemeClr val="tx1"/>
                </a:solidFill>
                <a:effectLst/>
                <a:latin typeface="+mn-lt"/>
                <a:ea typeface="+mn-ea"/>
                <a:cs typeface="+mn-cs"/>
              </a:rPr>
              <a:t>, (p value I vs II= NS, I vs III = 0.025). The MELD score increased from 16.43±2.13 at baseline to 18.4±1.6 at one year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in all three groups.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p>
          <a:p>
            <a:r>
              <a:rPr lang="en-US" sz="1200" kern="1200" dirty="0">
                <a:solidFill>
                  <a:schemeClr val="tx1"/>
                </a:solidFill>
                <a:effectLst/>
                <a:latin typeface="+mn-lt"/>
                <a:ea typeface="+mn-ea"/>
                <a:cs typeface="+mn-cs"/>
              </a:rPr>
              <a:t>Combination of carvedilol and </a:t>
            </a:r>
            <a:r>
              <a:rPr lang="en-US" sz="1200" kern="1200" dirty="0" err="1">
                <a:solidFill>
                  <a:schemeClr val="tx1"/>
                </a:solidFill>
                <a:effectLst/>
                <a:latin typeface="+mn-lt"/>
                <a:ea typeface="+mn-ea"/>
                <a:cs typeface="+mn-cs"/>
              </a:rPr>
              <a:t>EVL</a:t>
            </a:r>
            <a:r>
              <a:rPr lang="en-US" sz="1200" kern="1200" dirty="0">
                <a:solidFill>
                  <a:schemeClr val="tx1"/>
                </a:solidFill>
                <a:effectLst/>
                <a:latin typeface="+mn-lt"/>
                <a:ea typeface="+mn-ea"/>
                <a:cs typeface="+mn-cs"/>
              </a:rPr>
              <a:t> is more effective than either therapy alone in primary prevention of first variceal bleeding in Child B and C cirrhosis with high risk varices.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Apurva </a:t>
            </a:r>
            <a:r>
              <a:rPr lang="en-US" sz="1200" kern="1200" dirty="0" err="1">
                <a:solidFill>
                  <a:schemeClr val="tx1"/>
                </a:solidFill>
                <a:effectLst/>
                <a:latin typeface="+mn-lt"/>
                <a:ea typeface="+mn-ea"/>
                <a:cs typeface="+mn-cs"/>
              </a:rPr>
              <a:t>Pande</a:t>
            </a:r>
            <a:r>
              <a:rPr lang="en-US" sz="1200" kern="1200" dirty="0">
                <a:solidFill>
                  <a:schemeClr val="tx1"/>
                </a:solidFill>
                <a:effectLst/>
                <a:latin typeface="+mn-lt"/>
                <a:ea typeface="+mn-ea"/>
                <a:cs typeface="+mn-cs"/>
              </a:rPr>
              <a:t>, Shiv Kumar Sarin, Ankur Jindal, </a:t>
            </a:r>
            <a:r>
              <a:rPr lang="en-US" sz="1200" kern="1200" dirty="0" err="1">
                <a:solidFill>
                  <a:schemeClr val="tx1"/>
                </a:solidFill>
                <a:effectLst/>
                <a:latin typeface="+mn-lt"/>
                <a:ea typeface="+mn-ea"/>
                <a:cs typeface="+mn-cs"/>
              </a:rPr>
              <a:t>Rajan</a:t>
            </a:r>
            <a:r>
              <a:rPr lang="en-US" sz="1200" kern="1200" dirty="0">
                <a:solidFill>
                  <a:schemeClr val="tx1"/>
                </a:solidFill>
                <a:effectLst/>
                <a:latin typeface="+mn-lt"/>
                <a:ea typeface="+mn-ea"/>
                <a:cs typeface="+mn-cs"/>
              </a:rPr>
              <a:t> V, </a:t>
            </a:r>
            <a:r>
              <a:rPr lang="en-US" sz="1200" kern="1200" dirty="0" err="1">
                <a:solidFill>
                  <a:schemeClr val="tx1"/>
                </a:solidFill>
                <a:effectLst/>
                <a:latin typeface="+mn-lt"/>
                <a:ea typeface="+mn-ea"/>
                <a:cs typeface="+mn-cs"/>
              </a:rPr>
              <a:t>Guresh</a:t>
            </a:r>
            <a:r>
              <a:rPr lang="en-US" sz="1200" kern="1200" dirty="0">
                <a:solidFill>
                  <a:schemeClr val="tx1"/>
                </a:solidFill>
                <a:effectLst/>
                <a:latin typeface="+mn-lt"/>
                <a:ea typeface="+mn-ea"/>
                <a:cs typeface="+mn-cs"/>
              </a:rPr>
              <a:t> Kumar </a:t>
            </a:r>
          </a:p>
          <a:p>
            <a:br>
              <a:rPr lang="en-US" sz="1200" kern="1200" dirty="0">
                <a:solidFill>
                  <a:schemeClr val="tx1"/>
                </a:solidFill>
                <a:effectLst/>
                <a:latin typeface="+mn-lt"/>
                <a:ea typeface="+mn-ea"/>
                <a:cs typeface="+mn-cs"/>
              </a:rPr>
            </a:br>
            <a:endParaRPr lang="en-US" b="0" dirty="0"/>
          </a:p>
        </p:txBody>
      </p:sp>
    </p:spTree>
    <p:extLst>
      <p:ext uri="{BB962C8B-B14F-4D97-AF65-F5344CB8AC3E}">
        <p14:creationId xmlns:p14="http://schemas.microsoft.com/office/powerpoint/2010/main" val="2407551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242</a:t>
            </a:r>
            <a:endParaRPr lang="en-US"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P300</a:t>
            </a:r>
            <a:r>
              <a:rPr lang="en-US" sz="1200" b="1" kern="1200" dirty="0">
                <a:solidFill>
                  <a:schemeClr val="tx1"/>
                </a:solidFill>
                <a:effectLst/>
                <a:latin typeface="+mn-lt"/>
                <a:ea typeface="+mn-ea"/>
                <a:cs typeface="+mn-cs"/>
              </a:rPr>
              <a:t> DELETION IN LIVER ENDOTHELIAL CELL ATTENUATES PORTAL HYPERTENSION </a:t>
            </a:r>
            <a:r>
              <a:rPr lang="en-US" sz="1200" b="1" i="1" kern="1200" dirty="0">
                <a:solidFill>
                  <a:schemeClr val="tx1"/>
                </a:solidFill>
                <a:effectLst/>
                <a:latin typeface="+mn-lt"/>
                <a:ea typeface="+mn-ea"/>
                <a:cs typeface="+mn-cs"/>
              </a:rPr>
              <a:t>VIA</a:t>
            </a:r>
            <a:r>
              <a:rPr lang="en-US" sz="1200" b="1" kern="1200" dirty="0">
                <a:solidFill>
                  <a:schemeClr val="tx1"/>
                </a:solidFill>
                <a:effectLst/>
                <a:latin typeface="+mn-lt"/>
                <a:ea typeface="+mn-ea"/>
                <a:cs typeface="+mn-cs"/>
              </a:rPr>
              <a:t> INHIBITION OF </a:t>
            </a:r>
            <a:r>
              <a:rPr lang="en-US" sz="1200" b="1" kern="1200" dirty="0" err="1">
                <a:solidFill>
                  <a:schemeClr val="tx1"/>
                </a:solidFill>
                <a:effectLst/>
                <a:latin typeface="+mn-lt"/>
                <a:ea typeface="+mn-ea"/>
                <a:cs typeface="+mn-cs"/>
              </a:rPr>
              <a:t>CCL2</a:t>
            </a:r>
            <a:r>
              <a:rPr lang="en-US" sz="1200" b="1" kern="1200" dirty="0">
                <a:solidFill>
                  <a:schemeClr val="tx1"/>
                </a:solidFill>
                <a:effectLst/>
                <a:latin typeface="+mn-lt"/>
                <a:ea typeface="+mn-ea"/>
                <a:cs typeface="+mn-cs"/>
              </a:rPr>
              <a:t>-MEDIATED </a:t>
            </a:r>
            <a:r>
              <a:rPr lang="en-US" sz="1200" b="1" kern="1200" dirty="0" err="1">
                <a:solidFill>
                  <a:schemeClr val="tx1"/>
                </a:solidFill>
                <a:effectLst/>
                <a:latin typeface="+mn-lt"/>
                <a:ea typeface="+mn-ea"/>
                <a:cs typeface="+mn-cs"/>
              </a:rPr>
              <a:t>ANGIOCRINE</a:t>
            </a:r>
            <a:r>
              <a:rPr lang="en-US" sz="1200" b="1" kern="1200" dirty="0">
                <a:solidFill>
                  <a:schemeClr val="tx1"/>
                </a:solidFill>
                <a:effectLst/>
                <a:latin typeface="+mn-lt"/>
                <a:ea typeface="+mn-ea"/>
                <a:cs typeface="+mn-cs"/>
              </a:rPr>
              <a:t> SIGNALING</a:t>
            </a: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a:t>
            </a:r>
            <a:r>
              <a:rPr lang="en-US" sz="1200" i="1" u="sng" kern="1200" dirty="0" err="1">
                <a:solidFill>
                  <a:schemeClr val="tx1"/>
                </a:solidFill>
                <a:effectLst/>
                <a:latin typeface="+mn-lt"/>
                <a:ea typeface="+mn-ea"/>
                <a:cs typeface="+mn-cs"/>
              </a:rPr>
              <a:t>Jinhang</a:t>
            </a:r>
            <a:r>
              <a:rPr lang="en-US" sz="1200" i="1" u="sng" kern="1200" dirty="0">
                <a:solidFill>
                  <a:schemeClr val="tx1"/>
                </a:solidFill>
                <a:effectLst/>
                <a:latin typeface="+mn-lt"/>
                <a:ea typeface="+mn-ea"/>
                <a:cs typeface="+mn-cs"/>
              </a:rPr>
              <a:t> Gao</a:t>
            </a:r>
            <a:r>
              <a:rPr lang="en-US" sz="1200" i="1" kern="1200" dirty="0">
                <a:solidFill>
                  <a:schemeClr val="tx1"/>
                </a:solidFill>
                <a:effectLst/>
                <a:latin typeface="+mn-lt"/>
                <a:ea typeface="+mn-ea"/>
                <a:cs typeface="+mn-cs"/>
              </a:rPr>
              <a:t>, Dr. Enis Kostallari, Dr. </a:t>
            </a:r>
            <a:r>
              <a:rPr lang="en-US" sz="1200" i="1" kern="1200" dirty="0" err="1">
                <a:solidFill>
                  <a:schemeClr val="tx1"/>
                </a:solidFill>
                <a:effectLst/>
                <a:latin typeface="+mn-lt"/>
                <a:ea typeface="+mn-ea"/>
                <a:cs typeface="+mn-cs"/>
              </a:rPr>
              <a:t>Mengfei</a:t>
            </a:r>
            <a:r>
              <a:rPr lang="en-US" sz="1200" i="1" kern="1200" dirty="0">
                <a:solidFill>
                  <a:schemeClr val="tx1"/>
                </a:solidFill>
                <a:effectLst/>
                <a:latin typeface="+mn-lt"/>
                <a:ea typeface="+mn-ea"/>
                <a:cs typeface="+mn-cs"/>
              </a:rPr>
              <a:t> Liu, Dr. </a:t>
            </a:r>
            <a:r>
              <a:rPr lang="en-US" sz="1200" i="1" kern="1200" dirty="0" err="1">
                <a:solidFill>
                  <a:schemeClr val="tx1"/>
                </a:solidFill>
                <a:effectLst/>
                <a:latin typeface="+mn-lt"/>
                <a:ea typeface="+mn-ea"/>
                <a:cs typeface="+mn-cs"/>
              </a:rPr>
              <a:t>Tejasav</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Sehrawat</a:t>
            </a:r>
            <a:r>
              <a:rPr lang="en-US" sz="1200" i="1" kern="1200" dirty="0">
                <a:solidFill>
                  <a:schemeClr val="tx1"/>
                </a:solidFill>
                <a:effectLst/>
                <a:latin typeface="+mn-lt"/>
                <a:ea typeface="+mn-ea"/>
                <a:cs typeface="+mn-cs"/>
              </a:rPr>
              <a:t>, Xiao Hu, Dr. Usman Yaqoob, Dr. Sheng Cao and Dr. Vijay Shah, MD, </a:t>
            </a:r>
            <a:r>
              <a:rPr lang="en-US" sz="1200" i="1" kern="1200" dirty="0" err="1">
                <a:solidFill>
                  <a:schemeClr val="tx1"/>
                </a:solidFill>
                <a:effectLst/>
                <a:latin typeface="+mn-lt"/>
                <a:ea typeface="+mn-ea"/>
                <a:cs typeface="+mn-cs"/>
              </a:rPr>
              <a:t>FAASLD</a:t>
            </a:r>
            <a:r>
              <a:rPr lang="en-US" sz="1200" i="1" kern="1200" dirty="0">
                <a:solidFill>
                  <a:schemeClr val="tx1"/>
                </a:solidFill>
                <a:effectLst/>
                <a:latin typeface="+mn-lt"/>
                <a:ea typeface="+mn-ea"/>
                <a:cs typeface="+mn-cs"/>
              </a:rPr>
              <a:t>, Division of Gastroenterology and Hepatology, Mayo Clinic, Rochester</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p>
          <a:p>
            <a:r>
              <a:rPr lang="en-US" sz="1200" kern="1200" dirty="0">
                <a:solidFill>
                  <a:schemeClr val="tx1"/>
                </a:solidFill>
                <a:effectLst/>
                <a:latin typeface="+mn-lt"/>
                <a:ea typeface="+mn-ea"/>
                <a:cs typeface="+mn-cs"/>
              </a:rPr>
              <a:t>Alteration of </a:t>
            </a:r>
            <a:r>
              <a:rPr lang="en-US" sz="1200" kern="1200" dirty="0" err="1">
                <a:solidFill>
                  <a:schemeClr val="tx1"/>
                </a:solidFill>
                <a:effectLst/>
                <a:latin typeface="+mn-lt"/>
                <a:ea typeface="+mn-ea"/>
                <a:cs typeface="+mn-cs"/>
              </a:rPr>
              <a:t>angiocrine</a:t>
            </a:r>
            <a:r>
              <a:rPr lang="en-US" sz="1200" kern="1200" dirty="0">
                <a:solidFill>
                  <a:schemeClr val="tx1"/>
                </a:solidFill>
                <a:effectLst/>
                <a:latin typeface="+mn-lt"/>
                <a:ea typeface="+mn-ea"/>
                <a:cs typeface="+mn-cs"/>
              </a:rPr>
              <a:t> signaling in chronic liver diseases can lead to macrophage recruitment, hepatic stellate cell (HSC) activation, liver fibrosis and portal hypertension. </a:t>
            </a:r>
            <a:r>
              <a:rPr lang="en-US" sz="1200" kern="1200" dirty="0" err="1">
                <a:solidFill>
                  <a:schemeClr val="tx1"/>
                </a:solidFill>
                <a:effectLst/>
                <a:latin typeface="+mn-lt"/>
                <a:ea typeface="+mn-ea"/>
                <a:cs typeface="+mn-cs"/>
              </a:rPr>
              <a:t>P300</a:t>
            </a:r>
            <a:r>
              <a:rPr lang="en-US" sz="1200" kern="1200" dirty="0">
                <a:solidFill>
                  <a:schemeClr val="tx1"/>
                </a:solidFill>
                <a:effectLst/>
                <a:latin typeface="+mn-lt"/>
                <a:ea typeface="+mn-ea"/>
                <a:cs typeface="+mn-cs"/>
              </a:rPr>
              <a:t> is a cofactor for transcription factors, that is implicated in HSC fibrotic signaling pathways. However, the effect of liver sinusoidal endothelial cell (</a:t>
            </a:r>
            <a:r>
              <a:rPr lang="en-US" sz="1200" kern="1200" dirty="0" err="1">
                <a:solidFill>
                  <a:schemeClr val="tx1"/>
                </a:solidFill>
                <a:effectLst/>
                <a:latin typeface="+mn-lt"/>
                <a:ea typeface="+mn-ea"/>
                <a:cs typeface="+mn-cs"/>
              </a:rPr>
              <a:t>LSEC</a:t>
            </a:r>
            <a:r>
              <a:rPr lang="en-US" sz="1200" kern="1200" dirty="0">
                <a:solidFill>
                  <a:schemeClr val="tx1"/>
                </a:solidFill>
                <a:effectLst/>
                <a:latin typeface="+mn-lt"/>
                <a:ea typeface="+mn-ea"/>
                <a:cs typeface="+mn-cs"/>
              </a:rPr>
              <a:t>)-specific </a:t>
            </a:r>
            <a:r>
              <a:rPr lang="en-US" sz="1200" kern="1200" dirty="0" err="1">
                <a:solidFill>
                  <a:schemeClr val="tx1"/>
                </a:solidFill>
                <a:effectLst/>
                <a:latin typeface="+mn-lt"/>
                <a:ea typeface="+mn-ea"/>
                <a:cs typeface="+mn-cs"/>
              </a:rPr>
              <a:t>p300</a:t>
            </a:r>
            <a:r>
              <a:rPr lang="en-US" sz="1200" kern="1200" dirty="0">
                <a:solidFill>
                  <a:schemeClr val="tx1"/>
                </a:solidFill>
                <a:effectLst/>
                <a:latin typeface="+mn-lt"/>
                <a:ea typeface="+mn-ea"/>
                <a:cs typeface="+mn-cs"/>
              </a:rPr>
              <a:t> on regulation of </a:t>
            </a:r>
            <a:r>
              <a:rPr lang="en-US" sz="1200" kern="1200" dirty="0" err="1">
                <a:solidFill>
                  <a:schemeClr val="tx1"/>
                </a:solidFill>
                <a:effectLst/>
                <a:latin typeface="+mn-lt"/>
                <a:ea typeface="+mn-ea"/>
                <a:cs typeface="+mn-cs"/>
              </a:rPr>
              <a:t>angiocrine</a:t>
            </a:r>
            <a:r>
              <a:rPr lang="en-US" sz="1200" kern="1200" dirty="0">
                <a:solidFill>
                  <a:schemeClr val="tx1"/>
                </a:solidFill>
                <a:effectLst/>
                <a:latin typeface="+mn-lt"/>
                <a:ea typeface="+mn-ea"/>
                <a:cs typeface="+mn-cs"/>
              </a:rPr>
              <a:t> signaling and portal hypertension is not explored and was the focus of this study.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p>
          <a:p>
            <a:r>
              <a:rPr lang="en-US" sz="1200" kern="1200" dirty="0">
                <a:solidFill>
                  <a:schemeClr val="tx1"/>
                </a:solidFill>
                <a:effectLst/>
                <a:latin typeface="+mn-lt"/>
                <a:ea typeface="+mn-ea"/>
                <a:cs typeface="+mn-cs"/>
              </a:rPr>
              <a:t>Mice with </a:t>
            </a:r>
            <a:r>
              <a:rPr lang="en-US" sz="1200" kern="1200" dirty="0" err="1">
                <a:solidFill>
                  <a:schemeClr val="tx1"/>
                </a:solidFill>
                <a:effectLst/>
                <a:latin typeface="+mn-lt"/>
                <a:ea typeface="+mn-ea"/>
                <a:cs typeface="+mn-cs"/>
              </a:rPr>
              <a:t>LSEC</a:t>
            </a:r>
            <a:r>
              <a:rPr lang="en-US" sz="1200" kern="1200" dirty="0">
                <a:solidFill>
                  <a:schemeClr val="tx1"/>
                </a:solidFill>
                <a:effectLst/>
                <a:latin typeface="+mn-lt"/>
                <a:ea typeface="+mn-ea"/>
                <a:cs typeface="+mn-cs"/>
              </a:rPr>
              <a:t>-specific </a:t>
            </a:r>
            <a:r>
              <a:rPr lang="en-US" sz="1200" kern="1200" dirty="0" err="1">
                <a:solidFill>
                  <a:schemeClr val="tx1"/>
                </a:solidFill>
                <a:effectLst/>
                <a:latin typeface="+mn-lt"/>
                <a:ea typeface="+mn-ea"/>
                <a:cs typeface="+mn-cs"/>
              </a:rPr>
              <a:t>p300</a:t>
            </a:r>
            <a:r>
              <a:rPr lang="en-US" sz="1200" kern="1200" dirty="0">
                <a:solidFill>
                  <a:schemeClr val="tx1"/>
                </a:solidFill>
                <a:effectLst/>
                <a:latin typeface="+mn-lt"/>
                <a:ea typeface="+mn-ea"/>
                <a:cs typeface="+mn-cs"/>
              </a:rPr>
              <a:t> deletion were generated by crossing </a:t>
            </a:r>
            <a:r>
              <a:rPr lang="en-US" sz="1200" kern="1200" dirty="0" err="1">
                <a:solidFill>
                  <a:schemeClr val="tx1"/>
                </a:solidFill>
                <a:effectLst/>
                <a:latin typeface="+mn-lt"/>
                <a:ea typeface="+mn-ea"/>
                <a:cs typeface="+mn-cs"/>
              </a:rPr>
              <a:t>Cdh5</a:t>
            </a:r>
            <a:r>
              <a:rPr lang="en-US" sz="1200" kern="1200" baseline="30000" dirty="0" err="1">
                <a:solidFill>
                  <a:schemeClr val="tx1"/>
                </a:solidFill>
                <a:effectLst/>
                <a:latin typeface="+mn-lt"/>
                <a:ea typeface="+mn-ea"/>
                <a:cs typeface="+mn-cs"/>
              </a:rPr>
              <a:t>CreERT2</a:t>
            </a:r>
            <a:r>
              <a:rPr lang="en-US" sz="1200" kern="1200" dirty="0">
                <a:solidFill>
                  <a:schemeClr val="tx1"/>
                </a:solidFill>
                <a:effectLst/>
                <a:latin typeface="+mn-lt"/>
                <a:ea typeface="+mn-ea"/>
                <a:cs typeface="+mn-cs"/>
              </a:rPr>
              <a:t> with </a:t>
            </a:r>
            <a:r>
              <a:rPr lang="en-US" sz="1200" kern="1200" dirty="0" err="1">
                <a:solidFill>
                  <a:schemeClr val="tx1"/>
                </a:solidFill>
                <a:effectLst/>
                <a:latin typeface="+mn-lt"/>
                <a:ea typeface="+mn-ea"/>
                <a:cs typeface="+mn-cs"/>
              </a:rPr>
              <a:t>p300</a:t>
            </a:r>
            <a:r>
              <a:rPr lang="en-US" sz="1200" kern="1200" baseline="30000" dirty="0" err="1">
                <a:solidFill>
                  <a:schemeClr val="tx1"/>
                </a:solidFill>
                <a:effectLst/>
                <a:latin typeface="+mn-lt"/>
                <a:ea typeface="+mn-ea"/>
                <a:cs typeface="+mn-cs"/>
              </a:rPr>
              <a:t>fl</a:t>
            </a:r>
            <a:r>
              <a:rPr lang="en-US" sz="1200" kern="1200" baseline="30000" dirty="0">
                <a:solidFill>
                  <a:schemeClr val="tx1"/>
                </a:solidFill>
                <a:effectLst/>
                <a:latin typeface="+mn-lt"/>
                <a:ea typeface="+mn-ea"/>
                <a:cs typeface="+mn-cs"/>
              </a:rPr>
              <a:t>/</a:t>
            </a:r>
            <a:r>
              <a:rPr lang="en-US" sz="1200" kern="1200" baseline="30000" dirty="0" err="1">
                <a:solidFill>
                  <a:schemeClr val="tx1"/>
                </a:solidFill>
                <a:effectLst/>
                <a:latin typeface="+mn-lt"/>
                <a:ea typeface="+mn-ea"/>
                <a:cs typeface="+mn-cs"/>
              </a:rPr>
              <a:t>fl</a:t>
            </a:r>
            <a:r>
              <a:rPr lang="en-US" sz="1200" kern="1200" dirty="0">
                <a:solidFill>
                  <a:schemeClr val="tx1"/>
                </a:solidFill>
                <a:effectLst/>
                <a:latin typeface="+mn-lt"/>
                <a:ea typeface="+mn-ea"/>
                <a:cs typeface="+mn-cs"/>
              </a:rPr>
              <a:t> mice to obtain </a:t>
            </a:r>
            <a:r>
              <a:rPr lang="en-US" sz="1200" kern="1200" dirty="0" err="1">
                <a:solidFill>
                  <a:schemeClr val="tx1"/>
                </a:solidFill>
                <a:effectLst/>
                <a:latin typeface="+mn-lt"/>
                <a:ea typeface="+mn-ea"/>
                <a:cs typeface="+mn-cs"/>
              </a:rPr>
              <a:t>p300</a:t>
            </a:r>
            <a:r>
              <a:rPr lang="en-US" sz="1200" kern="1200" baseline="30000" dirty="0" err="1">
                <a:solidFill>
                  <a:schemeClr val="tx1"/>
                </a:solidFill>
                <a:effectLst/>
                <a:latin typeface="+mn-lt"/>
                <a:ea typeface="+mn-ea"/>
                <a:cs typeface="+mn-cs"/>
              </a:rPr>
              <a:t>ΔLSEC</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In vivo</a:t>
            </a:r>
            <a:r>
              <a:rPr lang="en-US" sz="1200" kern="1200" dirty="0">
                <a:solidFill>
                  <a:schemeClr val="tx1"/>
                </a:solidFill>
                <a:effectLst/>
                <a:latin typeface="+mn-lt"/>
                <a:ea typeface="+mn-ea"/>
                <a:cs typeface="+mn-cs"/>
              </a:rPr>
              <a:t>, portal hypertension was induced by partial inferior vena cava ligation (</a:t>
            </a:r>
            <a:r>
              <a:rPr lang="en-US" sz="1200" kern="1200" dirty="0" err="1">
                <a:solidFill>
                  <a:schemeClr val="tx1"/>
                </a:solidFill>
                <a:effectLst/>
                <a:latin typeface="+mn-lt"/>
                <a:ea typeface="+mn-ea"/>
                <a:cs typeface="+mn-cs"/>
              </a:rPr>
              <a:t>pIVCL</a:t>
            </a:r>
            <a:r>
              <a:rPr lang="en-US" sz="1200" kern="1200" dirty="0">
                <a:solidFill>
                  <a:schemeClr val="tx1"/>
                </a:solidFill>
                <a:effectLst/>
                <a:latin typeface="+mn-lt"/>
                <a:ea typeface="+mn-ea"/>
                <a:cs typeface="+mn-cs"/>
              </a:rPr>
              <a:t>) and liver fibrosis by carbon tetrachloride (</a:t>
            </a:r>
            <a:r>
              <a:rPr lang="en-US" sz="1200" kern="1200" dirty="0" err="1">
                <a:solidFill>
                  <a:schemeClr val="tx1"/>
                </a:solidFill>
                <a:effectLst/>
                <a:latin typeface="+mn-lt"/>
                <a:ea typeface="+mn-ea"/>
                <a:cs typeface="+mn-cs"/>
              </a:rPr>
              <a:t>CCl</a:t>
            </a:r>
            <a:r>
              <a:rPr lang="en-US" sz="1200" kern="1200" baseline="-25000" dirty="0" err="1">
                <a:solidFill>
                  <a:schemeClr val="tx1"/>
                </a:solidFill>
                <a:effectLst/>
                <a:latin typeface="+mn-lt"/>
                <a:ea typeface="+mn-ea"/>
                <a:cs typeface="+mn-cs"/>
              </a:rPr>
              <a:t>4</a:t>
            </a:r>
            <a:r>
              <a:rPr lang="en-US" sz="1200" kern="1200" dirty="0">
                <a:solidFill>
                  <a:schemeClr val="tx1"/>
                </a:solidFill>
                <a:effectLst/>
                <a:latin typeface="+mn-lt"/>
                <a:ea typeface="+mn-ea"/>
                <a:cs typeface="+mn-cs"/>
              </a:rPr>
              <a:t>) injection. Primary human </a:t>
            </a:r>
            <a:r>
              <a:rPr lang="en-US" sz="1200" kern="1200" dirty="0" err="1">
                <a:solidFill>
                  <a:schemeClr val="tx1"/>
                </a:solidFill>
                <a:effectLst/>
                <a:latin typeface="+mn-lt"/>
                <a:ea typeface="+mn-ea"/>
                <a:cs typeface="+mn-cs"/>
              </a:rPr>
              <a:t>LSEC</a:t>
            </a:r>
            <a:r>
              <a:rPr lang="en-US" sz="1200" kern="1200" dirty="0">
                <a:solidFill>
                  <a:schemeClr val="tx1"/>
                </a:solidFill>
                <a:effectLst/>
                <a:latin typeface="+mn-lt"/>
                <a:ea typeface="+mn-ea"/>
                <a:cs typeface="+mn-cs"/>
              </a:rPr>
              <a:t> were pre-treated with </a:t>
            </a:r>
            <a:r>
              <a:rPr lang="en-US" sz="1200" kern="1200" dirty="0" err="1">
                <a:solidFill>
                  <a:schemeClr val="tx1"/>
                </a:solidFill>
                <a:effectLst/>
                <a:latin typeface="+mn-lt"/>
                <a:ea typeface="+mn-ea"/>
                <a:cs typeface="+mn-cs"/>
              </a:rPr>
              <a:t>p300</a:t>
            </a:r>
            <a:r>
              <a:rPr lang="en-US" sz="1200" kern="1200" dirty="0">
                <a:solidFill>
                  <a:schemeClr val="tx1"/>
                </a:solidFill>
                <a:effectLst/>
                <a:latin typeface="+mn-lt"/>
                <a:ea typeface="+mn-ea"/>
                <a:cs typeface="+mn-cs"/>
              </a:rPr>
              <a:t> inhibitor </a:t>
            </a:r>
            <a:r>
              <a:rPr lang="en-US" sz="1200" kern="1200" dirty="0" err="1">
                <a:solidFill>
                  <a:schemeClr val="tx1"/>
                </a:solidFill>
                <a:effectLst/>
                <a:latin typeface="+mn-lt"/>
                <a:ea typeface="+mn-ea"/>
                <a:cs typeface="+mn-cs"/>
              </a:rPr>
              <a:t>CBP30</a:t>
            </a:r>
            <a:r>
              <a:rPr lang="en-US" sz="1200" kern="1200" dirty="0">
                <a:solidFill>
                  <a:schemeClr val="tx1"/>
                </a:solidFill>
                <a:effectLst/>
                <a:latin typeface="+mn-lt"/>
                <a:ea typeface="+mn-ea"/>
                <a:cs typeface="+mn-cs"/>
              </a:rPr>
              <a:t> and then co-cultured with human HSC on a </a:t>
            </a:r>
            <a:r>
              <a:rPr lang="en-US" sz="1200" kern="1200" dirty="0" err="1">
                <a:solidFill>
                  <a:schemeClr val="tx1"/>
                </a:solidFill>
                <a:effectLst/>
                <a:latin typeface="+mn-lt"/>
                <a:ea typeface="+mn-ea"/>
                <a:cs typeface="+mn-cs"/>
              </a:rPr>
              <a:t>transwell</a:t>
            </a:r>
            <a:r>
              <a:rPr lang="en-US" sz="1200" kern="1200" dirty="0">
                <a:solidFill>
                  <a:schemeClr val="tx1"/>
                </a:solidFill>
                <a:effectLst/>
                <a:latin typeface="+mn-lt"/>
                <a:ea typeface="+mn-ea"/>
                <a:cs typeface="+mn-cs"/>
              </a:rPr>
              <a:t> system.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p>
          <a:p>
            <a:r>
              <a:rPr lang="en-US" sz="1200" kern="1200" dirty="0">
                <a:solidFill>
                  <a:schemeClr val="tx1"/>
                </a:solidFill>
                <a:effectLst/>
                <a:latin typeface="+mn-lt"/>
                <a:ea typeface="+mn-ea"/>
                <a:cs typeface="+mn-cs"/>
              </a:rPr>
              <a:t>In response to </a:t>
            </a:r>
            <a:r>
              <a:rPr lang="en-US" sz="1200" kern="1200" dirty="0" err="1">
                <a:solidFill>
                  <a:schemeClr val="tx1"/>
                </a:solidFill>
                <a:effectLst/>
                <a:latin typeface="+mn-lt"/>
                <a:ea typeface="+mn-ea"/>
                <a:cs typeface="+mn-cs"/>
              </a:rPr>
              <a:t>pIVCL</a:t>
            </a:r>
            <a:r>
              <a:rPr lang="en-US" sz="1200" kern="1200" dirty="0">
                <a:solidFill>
                  <a:schemeClr val="tx1"/>
                </a:solidFill>
                <a:effectLst/>
                <a:latin typeface="+mn-lt"/>
                <a:ea typeface="+mn-ea"/>
                <a:cs typeface="+mn-cs"/>
              </a:rPr>
              <a:t>, the increase in portal pressure and HSC activation were attenuated in </a:t>
            </a:r>
            <a:r>
              <a:rPr lang="en-US" sz="1200" kern="1200" dirty="0" err="1">
                <a:solidFill>
                  <a:schemeClr val="tx1"/>
                </a:solidFill>
                <a:effectLst/>
                <a:latin typeface="+mn-lt"/>
                <a:ea typeface="+mn-ea"/>
                <a:cs typeface="+mn-cs"/>
              </a:rPr>
              <a:t>p300</a:t>
            </a:r>
            <a:r>
              <a:rPr lang="en-US" sz="1200" kern="1200" baseline="30000" dirty="0" err="1">
                <a:solidFill>
                  <a:schemeClr val="tx1"/>
                </a:solidFill>
                <a:effectLst/>
                <a:latin typeface="+mn-lt"/>
                <a:ea typeface="+mn-ea"/>
                <a:cs typeface="+mn-cs"/>
              </a:rPr>
              <a:t>ΔLSEC</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mice compared to littermate </a:t>
            </a:r>
            <a:r>
              <a:rPr lang="en-US" sz="1200" kern="1200" dirty="0" err="1">
                <a:solidFill>
                  <a:schemeClr val="tx1"/>
                </a:solidFill>
                <a:effectLst/>
                <a:latin typeface="+mn-lt"/>
                <a:ea typeface="+mn-ea"/>
                <a:cs typeface="+mn-cs"/>
              </a:rPr>
              <a:t>p300</a:t>
            </a:r>
            <a:r>
              <a:rPr lang="en-US" sz="1200" kern="1200" baseline="30000" dirty="0" err="1">
                <a:solidFill>
                  <a:schemeClr val="tx1"/>
                </a:solidFill>
                <a:effectLst/>
                <a:latin typeface="+mn-lt"/>
                <a:ea typeface="+mn-ea"/>
                <a:cs typeface="+mn-cs"/>
              </a:rPr>
              <a:t>fl</a:t>
            </a:r>
            <a:r>
              <a:rPr lang="en-US" sz="1200" kern="1200" baseline="30000" dirty="0">
                <a:solidFill>
                  <a:schemeClr val="tx1"/>
                </a:solidFill>
                <a:effectLst/>
                <a:latin typeface="+mn-lt"/>
                <a:ea typeface="+mn-ea"/>
                <a:cs typeface="+mn-cs"/>
              </a:rPr>
              <a:t>/</a:t>
            </a:r>
            <a:r>
              <a:rPr lang="en-US" sz="1200" kern="1200" baseline="30000" dirty="0" err="1">
                <a:solidFill>
                  <a:schemeClr val="tx1"/>
                </a:solidFill>
                <a:effectLst/>
                <a:latin typeface="+mn-lt"/>
                <a:ea typeface="+mn-ea"/>
                <a:cs typeface="+mn-cs"/>
              </a:rPr>
              <a:t>fl</a:t>
            </a:r>
            <a:r>
              <a:rPr lang="en-US" sz="1200" kern="1200" dirty="0">
                <a:solidFill>
                  <a:schemeClr val="tx1"/>
                </a:solidFill>
                <a:effectLst/>
                <a:latin typeface="+mn-lt"/>
                <a:ea typeface="+mn-ea"/>
                <a:cs typeface="+mn-cs"/>
              </a:rPr>
              <a:t> control mice (n=6,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&lt;0.05). In </a:t>
            </a:r>
            <a:r>
              <a:rPr lang="en-US" sz="1200" kern="1200" dirty="0" err="1">
                <a:solidFill>
                  <a:schemeClr val="tx1"/>
                </a:solidFill>
                <a:effectLst/>
                <a:latin typeface="+mn-lt"/>
                <a:ea typeface="+mn-ea"/>
                <a:cs typeface="+mn-cs"/>
              </a:rPr>
              <a:t>CCl</a:t>
            </a:r>
            <a:r>
              <a:rPr lang="en-US" sz="1200" kern="1200" baseline="-25000" dirty="0" err="1">
                <a:solidFill>
                  <a:schemeClr val="tx1"/>
                </a:solidFill>
                <a:effectLst/>
                <a:latin typeface="+mn-lt"/>
                <a:ea typeface="+mn-ea"/>
                <a:cs typeface="+mn-cs"/>
              </a:rPr>
              <a:t>4</a:t>
            </a:r>
            <a:r>
              <a:rPr lang="en-US" sz="1200" kern="1200" dirty="0">
                <a:solidFill>
                  <a:schemeClr val="tx1"/>
                </a:solidFill>
                <a:effectLst/>
                <a:latin typeface="+mn-lt"/>
                <a:ea typeface="+mn-ea"/>
                <a:cs typeface="+mn-cs"/>
              </a:rPr>
              <a:t> mouse model, portal pressure and liver fibrosis were ameliorated in </a:t>
            </a:r>
            <a:r>
              <a:rPr lang="en-US" sz="1200" kern="1200" dirty="0" err="1">
                <a:solidFill>
                  <a:schemeClr val="tx1"/>
                </a:solidFill>
                <a:effectLst/>
                <a:latin typeface="+mn-lt"/>
                <a:ea typeface="+mn-ea"/>
                <a:cs typeface="+mn-cs"/>
              </a:rPr>
              <a:t>p300</a:t>
            </a:r>
            <a:r>
              <a:rPr lang="en-US" sz="1200" kern="1200" baseline="30000" dirty="0" err="1">
                <a:solidFill>
                  <a:schemeClr val="tx1"/>
                </a:solidFill>
                <a:effectLst/>
                <a:latin typeface="+mn-lt"/>
                <a:ea typeface="+mn-ea"/>
                <a:cs typeface="+mn-cs"/>
              </a:rPr>
              <a:t>ΔLSEC</a:t>
            </a:r>
            <a:r>
              <a:rPr lang="en-US" sz="1200" kern="1200" dirty="0">
                <a:solidFill>
                  <a:schemeClr val="tx1"/>
                </a:solidFill>
                <a:effectLst/>
                <a:latin typeface="+mn-lt"/>
                <a:ea typeface="+mn-ea"/>
                <a:cs typeface="+mn-cs"/>
              </a:rPr>
              <a:t> mice compared to littermate </a:t>
            </a:r>
            <a:r>
              <a:rPr lang="en-US" sz="1200" kern="1200" dirty="0" err="1">
                <a:solidFill>
                  <a:schemeClr val="tx1"/>
                </a:solidFill>
                <a:effectLst/>
                <a:latin typeface="+mn-lt"/>
                <a:ea typeface="+mn-ea"/>
                <a:cs typeface="+mn-cs"/>
              </a:rPr>
              <a:t>p300</a:t>
            </a:r>
            <a:r>
              <a:rPr lang="en-US" sz="1200" kern="1200" baseline="30000" dirty="0" err="1">
                <a:solidFill>
                  <a:schemeClr val="tx1"/>
                </a:solidFill>
                <a:effectLst/>
                <a:latin typeface="+mn-lt"/>
                <a:ea typeface="+mn-ea"/>
                <a:cs typeface="+mn-cs"/>
              </a:rPr>
              <a:t>fl</a:t>
            </a:r>
            <a:r>
              <a:rPr lang="en-US" sz="1200" kern="1200" baseline="30000" dirty="0">
                <a:solidFill>
                  <a:schemeClr val="tx1"/>
                </a:solidFill>
                <a:effectLst/>
                <a:latin typeface="+mn-lt"/>
                <a:ea typeface="+mn-ea"/>
                <a:cs typeface="+mn-cs"/>
              </a:rPr>
              <a:t>/</a:t>
            </a:r>
            <a:r>
              <a:rPr lang="en-US" sz="1200" kern="1200" baseline="30000" dirty="0" err="1">
                <a:solidFill>
                  <a:schemeClr val="tx1"/>
                </a:solidFill>
                <a:effectLst/>
                <a:latin typeface="+mn-lt"/>
                <a:ea typeface="+mn-ea"/>
                <a:cs typeface="+mn-cs"/>
              </a:rPr>
              <a:t>fl</a:t>
            </a:r>
            <a:r>
              <a:rPr lang="en-US" sz="1200" kern="1200" dirty="0">
                <a:solidFill>
                  <a:schemeClr val="tx1"/>
                </a:solidFill>
                <a:effectLst/>
                <a:latin typeface="+mn-lt"/>
                <a:ea typeface="+mn-ea"/>
                <a:cs typeface="+mn-cs"/>
              </a:rPr>
              <a:t> control mice (n=6,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&lt;0.05). In </a:t>
            </a:r>
            <a:r>
              <a:rPr lang="en-US" sz="1200" kern="1200" dirty="0" err="1">
                <a:solidFill>
                  <a:schemeClr val="tx1"/>
                </a:solidFill>
                <a:effectLst/>
                <a:latin typeface="+mn-lt"/>
                <a:ea typeface="+mn-ea"/>
                <a:cs typeface="+mn-cs"/>
              </a:rPr>
              <a:t>CCl</a:t>
            </a:r>
            <a:r>
              <a:rPr lang="en-US" sz="1200" kern="1200" baseline="-25000" dirty="0" err="1">
                <a:solidFill>
                  <a:schemeClr val="tx1"/>
                </a:solidFill>
                <a:effectLst/>
                <a:latin typeface="+mn-lt"/>
                <a:ea typeface="+mn-ea"/>
                <a:cs typeface="+mn-cs"/>
              </a:rPr>
              <a:t>4</a:t>
            </a:r>
            <a:r>
              <a:rPr lang="en-US" sz="1200"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mouse model, HSC activation marker (</a:t>
            </a:r>
            <a:r>
              <a:rPr lang="en-US" sz="1200" kern="1200" dirty="0" err="1">
                <a:solidFill>
                  <a:schemeClr val="tx1"/>
                </a:solidFill>
                <a:effectLst/>
                <a:latin typeface="+mn-lt"/>
                <a:ea typeface="+mn-ea"/>
                <a:cs typeface="+mn-cs"/>
              </a:rPr>
              <a:t>aSMA</a:t>
            </a:r>
            <a:r>
              <a:rPr lang="en-US" sz="1200" kern="1200" dirty="0">
                <a:solidFill>
                  <a:schemeClr val="tx1"/>
                </a:solidFill>
                <a:effectLst/>
                <a:latin typeface="+mn-lt"/>
                <a:ea typeface="+mn-ea"/>
                <a:cs typeface="+mn-cs"/>
              </a:rPr>
              <a:t>), total macrophage markers (</a:t>
            </a:r>
            <a:r>
              <a:rPr lang="en-US" sz="1200" kern="1200" dirty="0" err="1">
                <a:solidFill>
                  <a:schemeClr val="tx1"/>
                </a:solidFill>
                <a:effectLst/>
                <a:latin typeface="+mn-lt"/>
                <a:ea typeface="+mn-ea"/>
                <a:cs typeface="+mn-cs"/>
              </a:rPr>
              <a:t>CD68</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F4</a:t>
            </a:r>
            <a:r>
              <a:rPr lang="en-US" sz="1200" kern="1200" dirty="0">
                <a:solidFill>
                  <a:schemeClr val="tx1"/>
                </a:solidFill>
                <a:effectLst/>
                <a:latin typeface="+mn-lt"/>
                <a:ea typeface="+mn-ea"/>
                <a:cs typeface="+mn-cs"/>
              </a:rPr>
              <a:t>/80 and </a:t>
            </a:r>
            <a:r>
              <a:rPr lang="en-US" sz="1200" kern="1200" dirty="0" err="1">
                <a:solidFill>
                  <a:schemeClr val="tx1"/>
                </a:solidFill>
                <a:effectLst/>
                <a:latin typeface="+mn-lt"/>
                <a:ea typeface="+mn-ea"/>
                <a:cs typeface="+mn-cs"/>
              </a:rPr>
              <a:t>Mac2</a:t>
            </a:r>
            <a:r>
              <a:rPr lang="en-US" sz="1200" kern="1200" dirty="0">
                <a:solidFill>
                  <a:schemeClr val="tx1"/>
                </a:solidFill>
                <a:effectLst/>
                <a:latin typeface="+mn-lt"/>
                <a:ea typeface="+mn-ea"/>
                <a:cs typeface="+mn-cs"/>
              </a:rPr>
              <a:t>) and infiltrated macrophage makers (</a:t>
            </a:r>
            <a:r>
              <a:rPr lang="en-US" sz="1200" kern="1200" dirty="0" err="1">
                <a:solidFill>
                  <a:schemeClr val="tx1"/>
                </a:solidFill>
                <a:effectLst/>
                <a:latin typeface="+mn-lt"/>
                <a:ea typeface="+mn-ea"/>
                <a:cs typeface="+mn-cs"/>
              </a:rPr>
              <a:t>CCR2</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Ly6c</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S100A9</a:t>
            </a:r>
            <a:r>
              <a:rPr lang="en-US" sz="1200" kern="1200" dirty="0">
                <a:solidFill>
                  <a:schemeClr val="tx1"/>
                </a:solidFill>
                <a:effectLst/>
                <a:latin typeface="+mn-lt"/>
                <a:ea typeface="+mn-ea"/>
                <a:cs typeface="+mn-cs"/>
              </a:rPr>
              <a:t>) were also attenuated in </a:t>
            </a:r>
            <a:r>
              <a:rPr lang="en-US" sz="1200" kern="1200" dirty="0" err="1">
                <a:solidFill>
                  <a:schemeClr val="tx1"/>
                </a:solidFill>
                <a:effectLst/>
                <a:latin typeface="+mn-lt"/>
                <a:ea typeface="+mn-ea"/>
                <a:cs typeface="+mn-cs"/>
              </a:rPr>
              <a:t>p300</a:t>
            </a:r>
            <a:r>
              <a:rPr lang="en-US" sz="1200" kern="1200" baseline="30000" dirty="0" err="1">
                <a:solidFill>
                  <a:schemeClr val="tx1"/>
                </a:solidFill>
                <a:effectLst/>
                <a:latin typeface="+mn-lt"/>
                <a:ea typeface="+mn-ea"/>
                <a:cs typeface="+mn-cs"/>
              </a:rPr>
              <a:t>ΔLSEC</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mice compared to littermate </a:t>
            </a:r>
            <a:r>
              <a:rPr lang="en-US" sz="1200" kern="1200" dirty="0" err="1">
                <a:solidFill>
                  <a:schemeClr val="tx1"/>
                </a:solidFill>
                <a:effectLst/>
                <a:latin typeface="+mn-lt"/>
                <a:ea typeface="+mn-ea"/>
                <a:cs typeface="+mn-cs"/>
              </a:rPr>
              <a:t>p300</a:t>
            </a:r>
            <a:r>
              <a:rPr lang="en-US" sz="1200" kern="1200" baseline="30000" dirty="0" err="1">
                <a:solidFill>
                  <a:schemeClr val="tx1"/>
                </a:solidFill>
                <a:effectLst/>
                <a:latin typeface="+mn-lt"/>
                <a:ea typeface="+mn-ea"/>
                <a:cs typeface="+mn-cs"/>
              </a:rPr>
              <a:t>fl</a:t>
            </a:r>
            <a:r>
              <a:rPr lang="en-US" sz="1200" kern="1200" baseline="30000" dirty="0">
                <a:solidFill>
                  <a:schemeClr val="tx1"/>
                </a:solidFill>
                <a:effectLst/>
                <a:latin typeface="+mn-lt"/>
                <a:ea typeface="+mn-ea"/>
                <a:cs typeface="+mn-cs"/>
              </a:rPr>
              <a:t>/</a:t>
            </a:r>
            <a:r>
              <a:rPr lang="en-US" sz="1200" kern="1200" baseline="30000" dirty="0" err="1">
                <a:solidFill>
                  <a:schemeClr val="tx1"/>
                </a:solidFill>
                <a:effectLst/>
                <a:latin typeface="+mn-lt"/>
                <a:ea typeface="+mn-ea"/>
                <a:cs typeface="+mn-cs"/>
              </a:rPr>
              <a:t>fl</a:t>
            </a:r>
            <a:r>
              <a:rPr lang="en-US" sz="1200" kern="1200" dirty="0">
                <a:solidFill>
                  <a:schemeClr val="tx1"/>
                </a:solidFill>
                <a:effectLst/>
                <a:latin typeface="+mn-lt"/>
                <a:ea typeface="+mn-ea"/>
                <a:cs typeface="+mn-cs"/>
              </a:rPr>
              <a:t> control mice (n=6,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&lt;0.05). Targeted PCR analysis of 25 inflammatory, vascular, and </a:t>
            </a:r>
            <a:r>
              <a:rPr lang="en-US" sz="1200" kern="1200" dirty="0" err="1">
                <a:solidFill>
                  <a:schemeClr val="tx1"/>
                </a:solidFill>
                <a:effectLst/>
                <a:latin typeface="+mn-lt"/>
                <a:ea typeface="+mn-ea"/>
                <a:cs typeface="+mn-cs"/>
              </a:rPr>
              <a:t>fibrogenic</a:t>
            </a:r>
            <a:r>
              <a:rPr lang="en-US" sz="1200" kern="1200" dirty="0">
                <a:solidFill>
                  <a:schemeClr val="tx1"/>
                </a:solidFill>
                <a:effectLst/>
                <a:latin typeface="+mn-lt"/>
                <a:ea typeface="+mn-ea"/>
                <a:cs typeface="+mn-cs"/>
              </a:rPr>
              <a:t> gene transcripts revealed that C-C motif chemokine ligand 2 (</a:t>
            </a:r>
            <a:r>
              <a:rPr lang="en-US" sz="1200" kern="1200" dirty="0" err="1">
                <a:solidFill>
                  <a:schemeClr val="tx1"/>
                </a:solidFill>
                <a:effectLst/>
                <a:latin typeface="+mn-lt"/>
                <a:ea typeface="+mn-ea"/>
                <a:cs typeface="+mn-cs"/>
              </a:rPr>
              <a:t>CCL2</a:t>
            </a:r>
            <a:r>
              <a:rPr lang="en-US" sz="1200" kern="1200" dirty="0">
                <a:solidFill>
                  <a:schemeClr val="tx1"/>
                </a:solidFill>
                <a:effectLst/>
                <a:latin typeface="+mn-lt"/>
                <a:ea typeface="+mn-ea"/>
                <a:cs typeface="+mn-cs"/>
              </a:rPr>
              <a:t>) mRNA level was significantly increased in </a:t>
            </a:r>
            <a:r>
              <a:rPr lang="en-US" sz="1200" kern="1200" dirty="0" err="1">
                <a:solidFill>
                  <a:schemeClr val="tx1"/>
                </a:solidFill>
                <a:effectLst/>
                <a:latin typeface="+mn-lt"/>
                <a:ea typeface="+mn-ea"/>
                <a:cs typeface="+mn-cs"/>
              </a:rPr>
              <a:t>CCl</a:t>
            </a:r>
            <a:r>
              <a:rPr lang="en-US" sz="1200" kern="1200" baseline="-25000" dirty="0" err="1">
                <a:solidFill>
                  <a:schemeClr val="tx1"/>
                </a:solidFill>
                <a:effectLst/>
                <a:latin typeface="+mn-lt"/>
                <a:ea typeface="+mn-ea"/>
                <a:cs typeface="+mn-cs"/>
              </a:rPr>
              <a:t>4</a:t>
            </a:r>
            <a:r>
              <a:rPr lang="en-US" sz="1200" kern="1200" dirty="0">
                <a:solidFill>
                  <a:schemeClr val="tx1"/>
                </a:solidFill>
                <a:effectLst/>
                <a:latin typeface="+mn-lt"/>
                <a:ea typeface="+mn-ea"/>
                <a:cs typeface="+mn-cs"/>
              </a:rPr>
              <a:t>-induced fibrotic liver and in </a:t>
            </a:r>
            <a:r>
              <a:rPr lang="en-US" sz="1200" kern="1200" dirty="0" err="1">
                <a:solidFill>
                  <a:schemeClr val="tx1"/>
                </a:solidFill>
                <a:effectLst/>
                <a:latin typeface="+mn-lt"/>
                <a:ea typeface="+mn-ea"/>
                <a:cs typeface="+mn-cs"/>
              </a:rPr>
              <a:t>LSEC</a:t>
            </a:r>
            <a:r>
              <a:rPr lang="en-US" sz="1200" kern="1200" dirty="0">
                <a:solidFill>
                  <a:schemeClr val="tx1"/>
                </a:solidFill>
                <a:effectLst/>
                <a:latin typeface="+mn-lt"/>
                <a:ea typeface="+mn-ea"/>
                <a:cs typeface="+mn-cs"/>
              </a:rPr>
              <a:t> isolated from fibrotic liver and this increase was attenuated in </a:t>
            </a:r>
            <a:r>
              <a:rPr lang="en-US" sz="1200" kern="1200" dirty="0" err="1">
                <a:solidFill>
                  <a:schemeClr val="tx1"/>
                </a:solidFill>
                <a:effectLst/>
                <a:latin typeface="+mn-lt"/>
                <a:ea typeface="+mn-ea"/>
                <a:cs typeface="+mn-cs"/>
              </a:rPr>
              <a:t>p300</a:t>
            </a:r>
            <a:r>
              <a:rPr lang="en-US" sz="1200" kern="1200" baseline="30000" dirty="0" err="1">
                <a:solidFill>
                  <a:schemeClr val="tx1"/>
                </a:solidFill>
                <a:effectLst/>
                <a:latin typeface="+mn-lt"/>
                <a:ea typeface="+mn-ea"/>
                <a:cs typeface="+mn-cs"/>
              </a:rPr>
              <a:t>ΔLSEC</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mice (n=6,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&lt;0.05). Among primary liver cell types, </a:t>
            </a:r>
            <a:r>
              <a:rPr lang="en-US" sz="1200" kern="1200" dirty="0" err="1">
                <a:solidFill>
                  <a:schemeClr val="tx1"/>
                </a:solidFill>
                <a:effectLst/>
                <a:latin typeface="+mn-lt"/>
                <a:ea typeface="+mn-ea"/>
                <a:cs typeface="+mn-cs"/>
              </a:rPr>
              <a:t>LSEC</a:t>
            </a:r>
            <a:r>
              <a:rPr lang="en-US" sz="1200" kern="1200" dirty="0">
                <a:solidFill>
                  <a:schemeClr val="tx1"/>
                </a:solidFill>
                <a:effectLst/>
                <a:latin typeface="+mn-lt"/>
                <a:ea typeface="+mn-ea"/>
                <a:cs typeface="+mn-cs"/>
              </a:rPr>
              <a:t> presented the highest </a:t>
            </a:r>
            <a:r>
              <a:rPr lang="en-US" sz="1200" kern="1200" dirty="0" err="1">
                <a:solidFill>
                  <a:schemeClr val="tx1"/>
                </a:solidFill>
                <a:effectLst/>
                <a:latin typeface="+mn-lt"/>
                <a:ea typeface="+mn-ea"/>
                <a:cs typeface="+mn-cs"/>
              </a:rPr>
              <a:t>CCL2</a:t>
            </a:r>
            <a:r>
              <a:rPr lang="en-US" sz="1200" kern="1200" dirty="0">
                <a:solidFill>
                  <a:schemeClr val="tx1"/>
                </a:solidFill>
                <a:effectLst/>
                <a:latin typeface="+mn-lt"/>
                <a:ea typeface="+mn-ea"/>
                <a:cs typeface="+mn-cs"/>
              </a:rPr>
              <a:t> expression (n=3,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&lt;0.05). In primary mouse </a:t>
            </a:r>
            <a:r>
              <a:rPr lang="en-US" sz="1200" kern="1200" dirty="0" err="1">
                <a:solidFill>
                  <a:schemeClr val="tx1"/>
                </a:solidFill>
                <a:effectLst/>
                <a:latin typeface="+mn-lt"/>
                <a:ea typeface="+mn-ea"/>
                <a:cs typeface="+mn-cs"/>
              </a:rPr>
              <a:t>LSEC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p300</a:t>
            </a:r>
            <a:r>
              <a:rPr lang="en-US" sz="1200" kern="1200" dirty="0">
                <a:solidFill>
                  <a:schemeClr val="tx1"/>
                </a:solidFill>
                <a:effectLst/>
                <a:latin typeface="+mn-lt"/>
                <a:ea typeface="+mn-ea"/>
                <a:cs typeface="+mn-cs"/>
              </a:rPr>
              <a:t> genetic deletion leads to 5 fold decrease of </a:t>
            </a:r>
            <a:r>
              <a:rPr lang="en-US" sz="1200" kern="1200" dirty="0" err="1">
                <a:solidFill>
                  <a:schemeClr val="tx1"/>
                </a:solidFill>
                <a:effectLst/>
                <a:latin typeface="+mn-lt"/>
                <a:ea typeface="+mn-ea"/>
                <a:cs typeface="+mn-cs"/>
              </a:rPr>
              <a:t>CCL2</a:t>
            </a:r>
            <a:r>
              <a:rPr lang="en-US" sz="1200" kern="1200" dirty="0">
                <a:solidFill>
                  <a:schemeClr val="tx1"/>
                </a:solidFill>
                <a:effectLst/>
                <a:latin typeface="+mn-lt"/>
                <a:ea typeface="+mn-ea"/>
                <a:cs typeface="+mn-cs"/>
              </a:rPr>
              <a:t> expression (n=3,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&lt;0.05). In primary human </a:t>
            </a:r>
            <a:r>
              <a:rPr lang="en-US" sz="1200" kern="1200" dirty="0" err="1">
                <a:solidFill>
                  <a:schemeClr val="tx1"/>
                </a:solidFill>
                <a:effectLst/>
                <a:latin typeface="+mn-lt"/>
                <a:ea typeface="+mn-ea"/>
                <a:cs typeface="+mn-cs"/>
              </a:rPr>
              <a:t>LSEC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p300</a:t>
            </a:r>
            <a:r>
              <a:rPr lang="en-US" sz="1200" kern="1200" dirty="0">
                <a:solidFill>
                  <a:schemeClr val="tx1"/>
                </a:solidFill>
                <a:effectLst/>
                <a:latin typeface="+mn-lt"/>
                <a:ea typeface="+mn-ea"/>
                <a:cs typeface="+mn-cs"/>
              </a:rPr>
              <a:t> inhibition by </a:t>
            </a:r>
            <a:r>
              <a:rPr lang="en-US" sz="1200" kern="1200" dirty="0" err="1">
                <a:solidFill>
                  <a:schemeClr val="tx1"/>
                </a:solidFill>
                <a:effectLst/>
                <a:latin typeface="+mn-lt"/>
                <a:ea typeface="+mn-ea"/>
                <a:cs typeface="+mn-cs"/>
              </a:rPr>
              <a:t>CBP30</a:t>
            </a:r>
            <a:r>
              <a:rPr lang="en-US" sz="1200" kern="1200" dirty="0">
                <a:solidFill>
                  <a:schemeClr val="tx1"/>
                </a:solidFill>
                <a:effectLst/>
                <a:latin typeface="+mn-lt"/>
                <a:ea typeface="+mn-ea"/>
                <a:cs typeface="+mn-cs"/>
              </a:rPr>
              <a:t> treatment decreased </a:t>
            </a:r>
            <a:r>
              <a:rPr lang="en-US" sz="1200" kern="1200" dirty="0" err="1">
                <a:solidFill>
                  <a:schemeClr val="tx1"/>
                </a:solidFill>
                <a:effectLst/>
                <a:latin typeface="+mn-lt"/>
                <a:ea typeface="+mn-ea"/>
                <a:cs typeface="+mn-cs"/>
              </a:rPr>
              <a:t>CCL2</a:t>
            </a:r>
            <a:r>
              <a:rPr lang="en-US" sz="1200" kern="1200" dirty="0">
                <a:solidFill>
                  <a:schemeClr val="tx1"/>
                </a:solidFill>
                <a:effectLst/>
                <a:latin typeface="+mn-lt"/>
                <a:ea typeface="+mn-ea"/>
                <a:cs typeface="+mn-cs"/>
              </a:rPr>
              <a:t> expression and reduced HSC activation in an </a:t>
            </a:r>
            <a:r>
              <a:rPr lang="en-US" sz="1200" kern="1200" dirty="0" err="1">
                <a:solidFill>
                  <a:schemeClr val="tx1"/>
                </a:solidFill>
                <a:effectLst/>
                <a:latin typeface="+mn-lt"/>
                <a:ea typeface="+mn-ea"/>
                <a:cs typeface="+mn-cs"/>
              </a:rPr>
              <a:t>LSEC</a:t>
            </a:r>
            <a:r>
              <a:rPr lang="en-US" sz="1200" kern="1200" dirty="0">
                <a:solidFill>
                  <a:schemeClr val="tx1"/>
                </a:solidFill>
                <a:effectLst/>
                <a:latin typeface="+mn-lt"/>
                <a:ea typeface="+mn-ea"/>
                <a:cs typeface="+mn-cs"/>
              </a:rPr>
              <a:t>-HSC co-culture assay (n=3,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&lt;0.05).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p>
          <a:p>
            <a:r>
              <a:rPr lang="en-US" sz="1200" kern="1200" dirty="0">
                <a:solidFill>
                  <a:schemeClr val="tx1"/>
                </a:solidFill>
                <a:effectLst/>
                <a:latin typeface="+mn-lt"/>
                <a:ea typeface="+mn-ea"/>
                <a:cs typeface="+mn-cs"/>
              </a:rPr>
              <a:t>Our results suggest that </a:t>
            </a:r>
            <a:r>
              <a:rPr lang="en-US" sz="1200" kern="1200" dirty="0" err="1">
                <a:solidFill>
                  <a:schemeClr val="tx1"/>
                </a:solidFill>
                <a:effectLst/>
                <a:latin typeface="+mn-lt"/>
                <a:ea typeface="+mn-ea"/>
                <a:cs typeface="+mn-cs"/>
              </a:rPr>
              <a:t>p300</a:t>
            </a:r>
            <a:r>
              <a:rPr lang="en-US" sz="1200" kern="1200" dirty="0">
                <a:solidFill>
                  <a:schemeClr val="tx1"/>
                </a:solidFill>
                <a:effectLst/>
                <a:latin typeface="+mn-lt"/>
                <a:ea typeface="+mn-ea"/>
                <a:cs typeface="+mn-cs"/>
              </a:rPr>
              <a:t> deletion in </a:t>
            </a:r>
            <a:r>
              <a:rPr lang="en-US" sz="1200" kern="1200" dirty="0" err="1">
                <a:solidFill>
                  <a:schemeClr val="tx1"/>
                </a:solidFill>
                <a:effectLst/>
                <a:latin typeface="+mn-lt"/>
                <a:ea typeface="+mn-ea"/>
                <a:cs typeface="+mn-cs"/>
              </a:rPr>
              <a:t>LSEC</a:t>
            </a:r>
            <a:r>
              <a:rPr lang="en-US" sz="1200" kern="1200" dirty="0">
                <a:solidFill>
                  <a:schemeClr val="tx1"/>
                </a:solidFill>
                <a:effectLst/>
                <a:latin typeface="+mn-lt"/>
                <a:ea typeface="+mn-ea"/>
                <a:cs typeface="+mn-cs"/>
              </a:rPr>
              <a:t> attenuates HSC activation and macrophage infiltration</a:t>
            </a:r>
            <a:r>
              <a:rPr lang="en-US" sz="1200" i="1" kern="1200" dirty="0">
                <a:solidFill>
                  <a:schemeClr val="tx1"/>
                </a:solidFill>
                <a:effectLst/>
                <a:latin typeface="+mn-lt"/>
                <a:ea typeface="+mn-ea"/>
                <a:cs typeface="+mn-cs"/>
              </a:rPr>
              <a:t> via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CCL2</a:t>
            </a:r>
            <a:r>
              <a:rPr lang="en-US" sz="1200" kern="1200" dirty="0">
                <a:solidFill>
                  <a:schemeClr val="tx1"/>
                </a:solidFill>
                <a:effectLst/>
                <a:latin typeface="+mn-lt"/>
                <a:ea typeface="+mn-ea"/>
                <a:cs typeface="+mn-cs"/>
              </a:rPr>
              <a:t>-dependent </a:t>
            </a:r>
            <a:r>
              <a:rPr lang="en-US" sz="1200" kern="1200" dirty="0" err="1">
                <a:solidFill>
                  <a:schemeClr val="tx1"/>
                </a:solidFill>
                <a:effectLst/>
                <a:latin typeface="+mn-lt"/>
                <a:ea typeface="+mn-ea"/>
                <a:cs typeface="+mn-cs"/>
              </a:rPr>
              <a:t>angiocrine</a:t>
            </a:r>
            <a:r>
              <a:rPr lang="en-US" sz="1200" kern="1200" dirty="0">
                <a:solidFill>
                  <a:schemeClr val="tx1"/>
                </a:solidFill>
                <a:effectLst/>
                <a:latin typeface="+mn-lt"/>
                <a:ea typeface="+mn-ea"/>
                <a:cs typeface="+mn-cs"/>
              </a:rPr>
              <a:t> signaling, liver fibrosis and portal hypertension.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Vijay Shah – </a:t>
            </a:r>
            <a:r>
              <a:rPr lang="en-US" sz="1200" kern="1200" dirty="0" err="1">
                <a:solidFill>
                  <a:schemeClr val="tx1"/>
                </a:solidFill>
                <a:effectLst/>
                <a:latin typeface="+mn-lt"/>
                <a:ea typeface="+mn-ea"/>
                <a:cs typeface="+mn-cs"/>
              </a:rPr>
              <a:t>Enterome</a:t>
            </a:r>
            <a:r>
              <a:rPr lang="en-US" sz="1200" kern="1200" dirty="0">
                <a:solidFill>
                  <a:schemeClr val="tx1"/>
                </a:solidFill>
                <a:effectLst/>
                <a:latin typeface="+mn-lt"/>
                <a:ea typeface="+mn-ea"/>
                <a:cs typeface="+mn-cs"/>
              </a:rPr>
              <a:t>: Advisory Committee or Review Panel; Novartis Pharmaceuticals: Advisory Committee or Review Panel; Vital Therapies, Inc.: Advisory Committee or Review Panel; </a:t>
            </a:r>
            <a:r>
              <a:rPr lang="en-US" sz="1200" kern="1200" dirty="0" err="1">
                <a:solidFill>
                  <a:schemeClr val="tx1"/>
                </a:solidFill>
                <a:effectLst/>
                <a:latin typeface="+mn-lt"/>
                <a:ea typeface="+mn-ea"/>
                <a:cs typeface="+mn-cs"/>
              </a:rPr>
              <a:t>Afimmune</a:t>
            </a:r>
            <a:r>
              <a:rPr lang="en-US" sz="1200" kern="1200" dirty="0">
                <a:solidFill>
                  <a:schemeClr val="tx1"/>
                </a:solidFill>
                <a:effectLst/>
                <a:latin typeface="+mn-lt"/>
                <a:ea typeface="+mn-ea"/>
                <a:cs typeface="+mn-cs"/>
              </a:rPr>
              <a:t>, Ltd.: Advisory Committee or Review Panel; </a:t>
            </a:r>
            <a:r>
              <a:rPr lang="en-US" sz="1200" kern="1200" dirty="0" err="1">
                <a:solidFill>
                  <a:schemeClr val="tx1"/>
                </a:solidFill>
                <a:effectLst/>
                <a:latin typeface="+mn-lt"/>
                <a:ea typeface="+mn-ea"/>
                <a:cs typeface="+mn-cs"/>
              </a:rPr>
              <a:t>Durect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Coporation</a:t>
            </a:r>
            <a:r>
              <a:rPr lang="en-US" sz="1200" kern="1200" dirty="0">
                <a:solidFill>
                  <a:schemeClr val="tx1"/>
                </a:solidFill>
                <a:effectLst/>
                <a:latin typeface="+mn-lt"/>
                <a:ea typeface="+mn-ea"/>
                <a:cs typeface="+mn-cs"/>
              </a:rPr>
              <a:t>: Advisory Committee or Review Panel </a:t>
            </a:r>
          </a:p>
          <a:p>
            <a:r>
              <a:rPr lang="en-US" sz="1200" kern="1200" dirty="0">
                <a:solidFill>
                  <a:schemeClr val="tx1"/>
                </a:solidFill>
                <a:effectLst/>
                <a:latin typeface="+mn-lt"/>
                <a:ea typeface="+mn-ea"/>
                <a:cs typeface="+mn-cs"/>
              </a:rPr>
              <a:t>The following people have nothing to disclose: </a:t>
            </a:r>
            <a:r>
              <a:rPr lang="en-US" sz="1200" kern="1200" dirty="0" err="1">
                <a:solidFill>
                  <a:schemeClr val="tx1"/>
                </a:solidFill>
                <a:effectLst/>
                <a:latin typeface="+mn-lt"/>
                <a:ea typeface="+mn-ea"/>
                <a:cs typeface="+mn-cs"/>
              </a:rPr>
              <a:t>Jinhang</a:t>
            </a:r>
            <a:r>
              <a:rPr lang="en-US" sz="1200" kern="1200" dirty="0">
                <a:solidFill>
                  <a:schemeClr val="tx1"/>
                </a:solidFill>
                <a:effectLst/>
                <a:latin typeface="+mn-lt"/>
                <a:ea typeface="+mn-ea"/>
                <a:cs typeface="+mn-cs"/>
              </a:rPr>
              <a:t> Gao, Enis Kostallari, </a:t>
            </a:r>
            <a:r>
              <a:rPr lang="en-US" sz="1200" kern="1200" dirty="0" err="1">
                <a:solidFill>
                  <a:schemeClr val="tx1"/>
                </a:solidFill>
                <a:effectLst/>
                <a:latin typeface="+mn-lt"/>
                <a:ea typeface="+mn-ea"/>
                <a:cs typeface="+mn-cs"/>
              </a:rPr>
              <a:t>Mengfei</a:t>
            </a:r>
            <a:r>
              <a:rPr lang="en-US" sz="1200" kern="1200" dirty="0">
                <a:solidFill>
                  <a:schemeClr val="tx1"/>
                </a:solidFill>
                <a:effectLst/>
                <a:latin typeface="+mn-lt"/>
                <a:ea typeface="+mn-ea"/>
                <a:cs typeface="+mn-cs"/>
              </a:rPr>
              <a:t> Liu, </a:t>
            </a:r>
            <a:r>
              <a:rPr lang="en-US" sz="1200" kern="1200" dirty="0" err="1">
                <a:solidFill>
                  <a:schemeClr val="tx1"/>
                </a:solidFill>
                <a:effectLst/>
                <a:latin typeface="+mn-lt"/>
                <a:ea typeface="+mn-ea"/>
                <a:cs typeface="+mn-cs"/>
              </a:rPr>
              <a:t>Tejasav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Sehrawat</a:t>
            </a:r>
            <a:r>
              <a:rPr lang="en-US" sz="1200" kern="1200" dirty="0">
                <a:solidFill>
                  <a:schemeClr val="tx1"/>
                </a:solidFill>
                <a:effectLst/>
                <a:latin typeface="+mn-lt"/>
                <a:ea typeface="+mn-ea"/>
                <a:cs typeface="+mn-cs"/>
              </a:rPr>
              <a:t>, Xiao Hu, Usman Yaqoob, Sheng Cao </a:t>
            </a:r>
          </a:p>
          <a:p>
            <a:br>
              <a:rPr lang="en-US" sz="1200" kern="1200" dirty="0">
                <a:solidFill>
                  <a:schemeClr val="tx1"/>
                </a:solidFill>
                <a:effectLst/>
                <a:latin typeface="+mn-lt"/>
                <a:ea typeface="+mn-ea"/>
                <a:cs typeface="+mn-cs"/>
              </a:rPr>
            </a:br>
            <a:endParaRPr lang="en-US" b="0" dirty="0"/>
          </a:p>
        </p:txBody>
      </p:sp>
    </p:spTree>
    <p:extLst>
      <p:ext uri="{BB962C8B-B14F-4D97-AF65-F5344CB8AC3E}">
        <p14:creationId xmlns:p14="http://schemas.microsoft.com/office/powerpoint/2010/main" val="2407551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kern="1200">
                <a:solidFill>
                  <a:schemeClr val="tx1"/>
                </a:solidFill>
                <a:effectLst/>
                <a:latin typeface="+mn-lt"/>
                <a:ea typeface="+mn-ea"/>
                <a:cs typeface="+mn-cs"/>
              </a:rPr>
              <a:t>243</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CAN SPECTROSCOPIC MARKERS OF GUT MUCOSAL MICRO-CIRCULATION SERVE AS A SURROGATE FOR PORTAL HYPERTENSION AND DIAGNOSE CIRRHOSIS?</a:t>
            </a: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Arpan </a:t>
            </a:r>
            <a:r>
              <a:rPr lang="en-US" sz="1200" i="1" u="sng" kern="1200" dirty="0" err="1">
                <a:solidFill>
                  <a:schemeClr val="tx1"/>
                </a:solidFill>
                <a:effectLst/>
                <a:latin typeface="+mn-lt"/>
                <a:ea typeface="+mn-ea"/>
                <a:cs typeface="+mn-cs"/>
              </a:rPr>
              <a:t>Mohanty</a:t>
            </a:r>
            <a:r>
              <a:rPr lang="en-US" sz="1200" i="1" kern="1200" baseline="30000" dirty="0" err="1">
                <a:solidFill>
                  <a:schemeClr val="tx1"/>
                </a:solidFill>
                <a:effectLst/>
                <a:latin typeface="+mn-lt"/>
                <a:ea typeface="+mn-ea"/>
                <a:cs typeface="+mn-cs"/>
              </a:rPr>
              <a:t>1</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Phanisyam</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Kamineni</a:t>
            </a:r>
            <a:r>
              <a:rPr lang="en-US" sz="1200" i="1" kern="1200" baseline="30000" dirty="0" err="1">
                <a:solidFill>
                  <a:schemeClr val="tx1"/>
                </a:solidFill>
                <a:effectLst/>
                <a:latin typeface="+mn-lt"/>
                <a:ea typeface="+mn-ea"/>
                <a:cs typeface="+mn-cs"/>
              </a:rPr>
              <a:t>1</a:t>
            </a:r>
            <a:r>
              <a:rPr lang="en-US" sz="1200" i="1" kern="1200" dirty="0">
                <a:solidFill>
                  <a:schemeClr val="tx1"/>
                </a:solidFill>
                <a:effectLst/>
                <a:latin typeface="+mn-lt"/>
                <a:ea typeface="+mn-ea"/>
                <a:cs typeface="+mn-cs"/>
              </a:rPr>
              <a:t>, Adam </a:t>
            </a:r>
            <a:r>
              <a:rPr lang="en-US" sz="1200" i="1" kern="1200" dirty="0" err="1">
                <a:solidFill>
                  <a:schemeClr val="tx1"/>
                </a:solidFill>
                <a:effectLst/>
                <a:latin typeface="+mn-lt"/>
                <a:ea typeface="+mn-ea"/>
                <a:cs typeface="+mn-cs"/>
              </a:rPr>
              <a:t>Eshein</a:t>
            </a:r>
            <a:r>
              <a:rPr lang="en-US" sz="1200" i="1" kern="1200" baseline="30000" dirty="0" err="1">
                <a:solidFill>
                  <a:schemeClr val="tx1"/>
                </a:solidFill>
                <a:effectLst/>
                <a:latin typeface="+mn-lt"/>
                <a:ea typeface="+mn-ea"/>
                <a:cs typeface="+mn-cs"/>
              </a:rPr>
              <a:t>2</a:t>
            </a:r>
            <a:r>
              <a:rPr lang="en-US" sz="1200" i="1" kern="1200" dirty="0">
                <a:solidFill>
                  <a:schemeClr val="tx1"/>
                </a:solidFill>
                <a:effectLst/>
                <a:latin typeface="+mn-lt"/>
                <a:ea typeface="+mn-ea"/>
                <a:cs typeface="+mn-cs"/>
              </a:rPr>
              <a:t>, Dr. Vadim </a:t>
            </a:r>
            <a:r>
              <a:rPr lang="en-US" sz="1200" i="1" kern="1200" dirty="0" err="1">
                <a:solidFill>
                  <a:schemeClr val="tx1"/>
                </a:solidFill>
                <a:effectLst/>
                <a:latin typeface="+mn-lt"/>
                <a:ea typeface="+mn-ea"/>
                <a:cs typeface="+mn-cs"/>
              </a:rPr>
              <a:t>Backman</a:t>
            </a:r>
            <a:r>
              <a:rPr lang="en-US" sz="1200" i="1" kern="1200" baseline="30000" dirty="0" err="1">
                <a:solidFill>
                  <a:schemeClr val="tx1"/>
                </a:solidFill>
                <a:effectLst/>
                <a:latin typeface="+mn-lt"/>
                <a:ea typeface="+mn-ea"/>
                <a:cs typeface="+mn-cs"/>
              </a:rPr>
              <a:t>2</a:t>
            </a:r>
            <a:r>
              <a:rPr lang="en-US" sz="1200" i="1" kern="1200" dirty="0">
                <a:solidFill>
                  <a:schemeClr val="tx1"/>
                </a:solidFill>
                <a:effectLst/>
                <a:latin typeface="+mn-lt"/>
                <a:ea typeface="+mn-ea"/>
                <a:cs typeface="+mn-cs"/>
              </a:rPr>
              <a:t> and Dr. Hemant </a:t>
            </a:r>
            <a:r>
              <a:rPr lang="en-US" sz="1200" i="1" kern="1200" dirty="0" err="1">
                <a:solidFill>
                  <a:schemeClr val="tx1"/>
                </a:solidFill>
                <a:effectLst/>
                <a:latin typeface="+mn-lt"/>
                <a:ea typeface="+mn-ea"/>
                <a:cs typeface="+mn-cs"/>
              </a:rPr>
              <a:t>Roy</a:t>
            </a:r>
            <a:r>
              <a:rPr lang="en-US" sz="1200" i="1" kern="1200" baseline="30000" dirty="0" err="1">
                <a:solidFill>
                  <a:schemeClr val="tx1"/>
                </a:solidFill>
                <a:effectLst/>
                <a:latin typeface="+mn-lt"/>
                <a:ea typeface="+mn-ea"/>
                <a:cs typeface="+mn-cs"/>
              </a:rPr>
              <a:t>1</a:t>
            </a:r>
            <a:r>
              <a:rPr lang="en-US" sz="1200" i="1" kern="1200" dirty="0">
                <a:solidFill>
                  <a:schemeClr val="tx1"/>
                </a:solidFill>
                <a:effectLst/>
                <a:latin typeface="+mn-lt"/>
                <a:ea typeface="+mn-ea"/>
                <a:cs typeface="+mn-cs"/>
              </a:rPr>
              <a:t>, (1)Section of Gastroenterology, Boston Medical Center, (2)Biomedical Engineering Department, Northwestern University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p>
          <a:p>
            <a:r>
              <a:rPr lang="en-US" sz="1200" kern="1200" dirty="0">
                <a:solidFill>
                  <a:schemeClr val="tx1"/>
                </a:solidFill>
                <a:effectLst/>
                <a:latin typeface="+mn-lt"/>
                <a:ea typeface="+mn-ea"/>
                <a:cs typeface="+mn-cs"/>
              </a:rPr>
              <a:t>Portal hypertension is characterized by increase in blood flow to the gut mucosa leading to dilated capillaries and veins in the mucosa and submucosa visually discernable as gastropathy or </a:t>
            </a:r>
            <a:r>
              <a:rPr lang="en-US" sz="1200" kern="1200" dirty="0" err="1">
                <a:solidFill>
                  <a:schemeClr val="tx1"/>
                </a:solidFill>
                <a:effectLst/>
                <a:latin typeface="+mn-lt"/>
                <a:ea typeface="+mn-ea"/>
                <a:cs typeface="+mn-cs"/>
              </a:rPr>
              <a:t>duodenopathy</a:t>
            </a:r>
            <a:r>
              <a:rPr lang="en-US" sz="1200" kern="1200" dirty="0">
                <a:solidFill>
                  <a:schemeClr val="tx1"/>
                </a:solidFill>
                <a:effectLst/>
                <a:latin typeface="+mn-lt"/>
                <a:ea typeface="+mn-ea"/>
                <a:cs typeface="+mn-cs"/>
              </a:rPr>
              <a:t>. We hypothesize that the rigorous quantification of gut mucosal blood flow could serve as a surrogate for portal pressure and thus differentiate patients with cirrhosis (portal pressure ≥ 5 mm Hg) from those without (portal pressure &lt; 5 mm Hg). The aim was to determine the feasibility and efficacy of an esophagogastroduodenoscopy (</a:t>
            </a:r>
            <a:r>
              <a:rPr lang="en-US" sz="1200" kern="1200" dirty="0" err="1">
                <a:solidFill>
                  <a:schemeClr val="tx1"/>
                </a:solidFill>
                <a:effectLst/>
                <a:latin typeface="+mn-lt"/>
                <a:ea typeface="+mn-ea"/>
                <a:cs typeface="+mn-cs"/>
              </a:rPr>
              <a:t>EGD</a:t>
            </a:r>
            <a:r>
              <a:rPr lang="en-US" sz="1200" kern="1200" dirty="0">
                <a:solidFill>
                  <a:schemeClr val="tx1"/>
                </a:solidFill>
                <a:effectLst/>
                <a:latin typeface="+mn-lt"/>
                <a:ea typeface="+mn-ea"/>
                <a:cs typeface="+mn-cs"/>
              </a:rPr>
              <a:t>) scope compatible probe containing novel polarization gated spectroscopy in quantifying gut mucosal microcirculation and detecting cirrhosis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Adult (age&gt;18 years) patients with cirrhosis undergoing </a:t>
            </a:r>
            <a:r>
              <a:rPr lang="en-US" sz="1200" kern="1200" dirty="0" err="1">
                <a:solidFill>
                  <a:schemeClr val="tx1"/>
                </a:solidFill>
                <a:effectLst/>
                <a:latin typeface="+mn-lt"/>
                <a:ea typeface="+mn-ea"/>
                <a:cs typeface="+mn-cs"/>
              </a:rPr>
              <a:t>EGD</a:t>
            </a:r>
            <a:r>
              <a:rPr lang="en-US" sz="1200" kern="1200" dirty="0">
                <a:solidFill>
                  <a:schemeClr val="tx1"/>
                </a:solidFill>
                <a:effectLst/>
                <a:latin typeface="+mn-lt"/>
                <a:ea typeface="+mn-ea"/>
                <a:cs typeface="+mn-cs"/>
              </a:rPr>
              <a:t> for variceal screening (n=7; cases) and non-cirrhotic patients undergoing standard of care </a:t>
            </a:r>
            <a:r>
              <a:rPr lang="en-US" sz="1200" kern="1200" dirty="0" err="1">
                <a:solidFill>
                  <a:schemeClr val="tx1"/>
                </a:solidFill>
                <a:effectLst/>
                <a:latin typeface="+mn-lt"/>
                <a:ea typeface="+mn-ea"/>
                <a:cs typeface="+mn-cs"/>
              </a:rPr>
              <a:t>EGD</a:t>
            </a:r>
            <a:r>
              <a:rPr lang="en-US" sz="1200" kern="1200" dirty="0">
                <a:solidFill>
                  <a:schemeClr val="tx1"/>
                </a:solidFill>
                <a:effectLst/>
                <a:latin typeface="+mn-lt"/>
                <a:ea typeface="+mn-ea"/>
                <a:cs typeface="+mn-cs"/>
              </a:rPr>
              <a:t> for causes other than variceal screening (n=7, controls) were recruited. Cases and controls underwent transient elastography to confirm presence or absence of cirrhosis. Patients with history of prior variceal banding, occlusive portal vein thrombosis, surgical interventions to portal circulation such as </a:t>
            </a:r>
            <a:r>
              <a:rPr lang="en-US" sz="1200" kern="1200" dirty="0" err="1">
                <a:solidFill>
                  <a:schemeClr val="tx1"/>
                </a:solidFill>
                <a:effectLst/>
                <a:latin typeface="+mn-lt"/>
                <a:ea typeface="+mn-ea"/>
                <a:cs typeface="+mn-cs"/>
              </a:rPr>
              <a:t>transjugular</a:t>
            </a:r>
            <a:r>
              <a:rPr lang="en-US" sz="1200" kern="1200" dirty="0">
                <a:solidFill>
                  <a:schemeClr val="tx1"/>
                </a:solidFill>
                <a:effectLst/>
                <a:latin typeface="+mn-lt"/>
                <a:ea typeface="+mn-ea"/>
                <a:cs typeface="+mn-cs"/>
              </a:rPr>
              <a:t> intrahepatic portosystemic shunt were excluded. Spectroscopic microvascular measurements such as average blood volume fraction, average fraction of unsaturated blood (deoxy hemoglobin) and average blood vessel radius were obtained at superficial &lt;</a:t>
            </a:r>
            <a:r>
              <a:rPr lang="en-US" sz="1200" kern="1200" dirty="0" err="1">
                <a:solidFill>
                  <a:schemeClr val="tx1"/>
                </a:solidFill>
                <a:effectLst/>
                <a:latin typeface="+mn-lt"/>
                <a:ea typeface="+mn-ea"/>
                <a:cs typeface="+mn-cs"/>
              </a:rPr>
              <a:t>100µm</a:t>
            </a:r>
            <a:r>
              <a:rPr lang="en-US" sz="1200" kern="1200" dirty="0">
                <a:solidFill>
                  <a:schemeClr val="tx1"/>
                </a:solidFill>
                <a:effectLst/>
                <a:latin typeface="+mn-lt"/>
                <a:ea typeface="+mn-ea"/>
                <a:cs typeface="+mn-cs"/>
              </a:rPr>
              <a:t> intermediate(100-200 µm and deep ( 200-300 µm) depths of the distal esophagus, antrum, fundus and duodenal bulb during standard-of-care </a:t>
            </a:r>
            <a:r>
              <a:rPr lang="en-US" sz="1200" kern="1200" dirty="0" err="1">
                <a:solidFill>
                  <a:schemeClr val="tx1"/>
                </a:solidFill>
                <a:effectLst/>
                <a:latin typeface="+mn-lt"/>
                <a:ea typeface="+mn-ea"/>
                <a:cs typeface="+mn-cs"/>
              </a:rPr>
              <a:t>EGD</a:t>
            </a:r>
            <a:r>
              <a:rPr lang="en-US" sz="1200" kern="1200" dirty="0">
                <a:solidFill>
                  <a:schemeClr val="tx1"/>
                </a:solidFill>
                <a:effectLst/>
                <a:latin typeface="+mn-lt"/>
                <a:ea typeface="+mn-ea"/>
                <a:cs typeface="+mn-cs"/>
              </a:rPr>
              <a:t>. 10 readings were obtained at each anatomic site.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The blood volume fraction (v)and the blood vessel radius (r) in the superficial duodenal mucosa were the most promising spectroscopic markers of cirrhosis. A combination of the two markers had 100% sensitivity and 66% specificity in diagnosis of cirrhosis.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Spectroscopic quantification of duodenal mucosa is a promising surrogate of portal pressure and can differentiate subjects with cirrhosis from those without. Studies are underway to determine the utility of these markers in diagnosis of varices (marker of clinically significant portal hypertension) and as a surrogate for hepatic venous portal gradient.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Arpan Mohanty, Arpan Mohanty</a:t>
            </a:r>
          </a:p>
          <a:p>
            <a:r>
              <a:rPr lang="en-US" sz="1200" kern="1200" dirty="0">
                <a:solidFill>
                  <a:schemeClr val="tx1"/>
                </a:solidFill>
                <a:effectLst/>
                <a:latin typeface="+mn-lt"/>
                <a:ea typeface="+mn-ea"/>
                <a:cs typeface="+mn-cs"/>
              </a:rPr>
              <a:t>Disclosure information not available at the time of publication: </a:t>
            </a:r>
            <a:r>
              <a:rPr lang="en-US" sz="1200" kern="1200" dirty="0" err="1">
                <a:solidFill>
                  <a:schemeClr val="tx1"/>
                </a:solidFill>
                <a:effectLst/>
                <a:latin typeface="+mn-lt"/>
                <a:ea typeface="+mn-ea"/>
                <a:cs typeface="+mn-cs"/>
              </a:rPr>
              <a:t>Phanisyam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Kamineni</a:t>
            </a:r>
            <a:r>
              <a:rPr lang="en-US" sz="1200" kern="1200" dirty="0">
                <a:solidFill>
                  <a:schemeClr val="tx1"/>
                </a:solidFill>
                <a:effectLst/>
                <a:latin typeface="+mn-lt"/>
                <a:ea typeface="+mn-ea"/>
                <a:cs typeface="+mn-cs"/>
              </a:rPr>
              <a:t>, Adam </a:t>
            </a:r>
            <a:r>
              <a:rPr lang="en-US" sz="1200" kern="1200" dirty="0" err="1">
                <a:solidFill>
                  <a:schemeClr val="tx1"/>
                </a:solidFill>
                <a:effectLst/>
                <a:latin typeface="+mn-lt"/>
                <a:ea typeface="+mn-ea"/>
                <a:cs typeface="+mn-cs"/>
              </a:rPr>
              <a:t>Eshein</a:t>
            </a:r>
            <a:r>
              <a:rPr lang="en-US" sz="1200" kern="1200" dirty="0">
                <a:solidFill>
                  <a:schemeClr val="tx1"/>
                </a:solidFill>
                <a:effectLst/>
                <a:latin typeface="+mn-lt"/>
                <a:ea typeface="+mn-ea"/>
                <a:cs typeface="+mn-cs"/>
              </a:rPr>
              <a:t>, Vadim Backman, Hemant Roy </a:t>
            </a:r>
          </a:p>
          <a:p>
            <a:br>
              <a:rPr lang="en-US" sz="1200" kern="1200" dirty="0">
                <a:solidFill>
                  <a:schemeClr val="tx1"/>
                </a:solidFill>
                <a:effectLst/>
                <a:latin typeface="+mn-lt"/>
                <a:ea typeface="+mn-ea"/>
                <a:cs typeface="+mn-cs"/>
              </a:rPr>
            </a:br>
            <a:endParaRPr lang="en-US" b="0" dirty="0"/>
          </a:p>
        </p:txBody>
      </p:sp>
    </p:spTree>
    <p:extLst>
      <p:ext uri="{BB962C8B-B14F-4D97-AF65-F5344CB8AC3E}">
        <p14:creationId xmlns:p14="http://schemas.microsoft.com/office/powerpoint/2010/main" val="2407551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246 </a:t>
            </a:r>
          </a:p>
          <a:p>
            <a:r>
              <a:rPr lang="en-US" sz="1200" b="1" kern="1200" dirty="0">
                <a:solidFill>
                  <a:schemeClr val="tx1"/>
                </a:solidFill>
                <a:effectLst/>
                <a:latin typeface="+mn-lt"/>
                <a:ea typeface="+mn-ea"/>
                <a:cs typeface="+mn-cs"/>
              </a:rPr>
              <a:t>TYPE IV COLLAGEN AS NOVEL NONINVASIVE BIOMARKER TO PREDICT FAILURE TO CONTROL BLEEDING AND EARLY REBLEEDING IN PATIENTS WITH CIRRHOSIS: A PROSPECTIVE, MULTICENTER STUDY</a:t>
            </a:r>
          </a:p>
          <a:p>
            <a:endParaRPr lang="en-US" sz="1200" i="1" u="sng" kern="1200" dirty="0">
              <a:solidFill>
                <a:schemeClr val="tx1"/>
              </a:solidFill>
              <a:effectLst/>
              <a:latin typeface="+mn-lt"/>
              <a:ea typeface="+mn-ea"/>
              <a:cs typeface="+mn-cs"/>
            </a:endParaRPr>
          </a:p>
          <a:p>
            <a:r>
              <a:rPr lang="en-US" sz="1200" i="1" u="sng" kern="1200" dirty="0" err="1">
                <a:solidFill>
                  <a:schemeClr val="tx1"/>
                </a:solidFill>
                <a:effectLst/>
                <a:latin typeface="+mn-lt"/>
                <a:ea typeface="+mn-ea"/>
                <a:cs typeface="+mn-cs"/>
              </a:rPr>
              <a:t>Ruoyang</a:t>
            </a:r>
            <a:r>
              <a:rPr lang="en-US" sz="1200" i="1" u="sng" kern="1200" dirty="0">
                <a:solidFill>
                  <a:schemeClr val="tx1"/>
                </a:solidFill>
                <a:effectLst/>
                <a:latin typeface="+mn-lt"/>
                <a:ea typeface="+mn-ea"/>
                <a:cs typeface="+mn-cs"/>
              </a:rPr>
              <a:t> </a:t>
            </a:r>
            <a:r>
              <a:rPr lang="en-US" sz="1200" i="1" u="sng" kern="1200" dirty="0" err="1">
                <a:solidFill>
                  <a:schemeClr val="tx1"/>
                </a:solidFill>
                <a:effectLst/>
                <a:latin typeface="+mn-lt"/>
                <a:ea typeface="+mn-ea"/>
                <a:cs typeface="+mn-cs"/>
              </a:rPr>
              <a:t>Shao</a:t>
            </a:r>
            <a:r>
              <a:rPr lang="en-US" sz="1200" i="1" kern="1200" baseline="30000" dirty="0" err="1">
                <a:solidFill>
                  <a:schemeClr val="tx1"/>
                </a:solidFill>
                <a:effectLst/>
                <a:latin typeface="+mn-lt"/>
                <a:ea typeface="+mn-ea"/>
                <a:cs typeface="+mn-cs"/>
              </a:rPr>
              <a:t>1,2</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Xiangbo</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Zeng</a:t>
            </a:r>
            <a:r>
              <a:rPr lang="en-US" sz="1200" i="1" kern="1200" baseline="30000" dirty="0" err="1">
                <a:solidFill>
                  <a:schemeClr val="tx1"/>
                </a:solidFill>
                <a:effectLst/>
                <a:latin typeface="+mn-lt"/>
                <a:ea typeface="+mn-ea"/>
                <a:cs typeface="+mn-cs"/>
              </a:rPr>
              <a:t>1,2</a:t>
            </a:r>
            <a:r>
              <a:rPr lang="en-US" sz="1200" i="1" kern="1200" dirty="0">
                <a:solidFill>
                  <a:schemeClr val="tx1"/>
                </a:solidFill>
                <a:effectLst/>
                <a:latin typeface="+mn-lt"/>
                <a:ea typeface="+mn-ea"/>
                <a:cs typeface="+mn-cs"/>
              </a:rPr>
              <a:t>, Dr. </a:t>
            </a:r>
            <a:r>
              <a:rPr lang="en-US" sz="1200" i="1" kern="1200" dirty="0" err="1">
                <a:solidFill>
                  <a:schemeClr val="tx1"/>
                </a:solidFill>
                <a:effectLst/>
                <a:latin typeface="+mn-lt"/>
                <a:ea typeface="+mn-ea"/>
                <a:cs typeface="+mn-cs"/>
              </a:rPr>
              <a:t>Chuan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Liu</a:t>
            </a:r>
            <a:r>
              <a:rPr lang="en-US" sz="1200" i="1" kern="1200" baseline="30000" dirty="0" err="1">
                <a:solidFill>
                  <a:schemeClr val="tx1"/>
                </a:solidFill>
                <a:effectLst/>
                <a:latin typeface="+mn-lt"/>
                <a:ea typeface="+mn-ea"/>
                <a:cs typeface="+mn-cs"/>
              </a:rPr>
              <a:t>1,2</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Chunqing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Zhang</a:t>
            </a:r>
            <a:r>
              <a:rPr lang="en-US" sz="1200" i="1" kern="1200" baseline="30000" dirty="0" err="1">
                <a:solidFill>
                  <a:schemeClr val="tx1"/>
                </a:solidFill>
                <a:effectLst/>
                <a:latin typeface="+mn-lt"/>
                <a:ea typeface="+mn-ea"/>
                <a:cs typeface="+mn-cs"/>
              </a:rPr>
              <a:t>3</a:t>
            </a:r>
            <a:r>
              <a:rPr lang="en-US" sz="1200" i="1" kern="1200" dirty="0">
                <a:solidFill>
                  <a:schemeClr val="tx1"/>
                </a:solidFill>
                <a:effectLst/>
                <a:latin typeface="+mn-lt"/>
                <a:ea typeface="+mn-ea"/>
                <a:cs typeface="+mn-cs"/>
              </a:rPr>
              <a:t>, Yu </a:t>
            </a:r>
            <a:r>
              <a:rPr lang="en-US" sz="1200" i="1" kern="1200" dirty="0" err="1">
                <a:solidFill>
                  <a:schemeClr val="tx1"/>
                </a:solidFill>
                <a:effectLst/>
                <a:latin typeface="+mn-lt"/>
                <a:ea typeface="+mn-ea"/>
                <a:cs typeface="+mn-cs"/>
              </a:rPr>
              <a:t>Wang</a:t>
            </a:r>
            <a:r>
              <a:rPr lang="en-US" sz="1200" i="1" kern="1200" baseline="30000" dirty="0" err="1">
                <a:solidFill>
                  <a:schemeClr val="tx1"/>
                </a:solidFill>
                <a:effectLst/>
                <a:latin typeface="+mn-lt"/>
                <a:ea typeface="+mn-ea"/>
                <a:cs typeface="+mn-cs"/>
              </a:rPr>
              <a:t>4</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Ruizhao</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Qi</a:t>
            </a:r>
            <a:r>
              <a:rPr lang="en-US" sz="1200" i="1" kern="1200" baseline="30000" dirty="0" err="1">
                <a:solidFill>
                  <a:schemeClr val="tx1"/>
                </a:solidFill>
                <a:effectLst/>
                <a:latin typeface="+mn-lt"/>
                <a:ea typeface="+mn-ea"/>
                <a:cs typeface="+mn-cs"/>
              </a:rPr>
              <a:t>5</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Xinlong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Lin</a:t>
            </a:r>
            <a:r>
              <a:rPr lang="en-US" sz="1200" i="1" kern="1200" baseline="30000" dirty="0" err="1">
                <a:solidFill>
                  <a:schemeClr val="tx1"/>
                </a:solidFill>
                <a:effectLst/>
                <a:latin typeface="+mn-lt"/>
                <a:ea typeface="+mn-ea"/>
                <a:cs typeface="+mn-cs"/>
              </a:rPr>
              <a:t>2</a:t>
            </a:r>
            <a:r>
              <a:rPr lang="en-US" sz="1200" i="1" kern="1200" dirty="0">
                <a:solidFill>
                  <a:schemeClr val="tx1"/>
                </a:solidFill>
                <a:effectLst/>
                <a:latin typeface="+mn-lt"/>
                <a:ea typeface="+mn-ea"/>
                <a:cs typeface="+mn-cs"/>
              </a:rPr>
              <a:t>, Yue </a:t>
            </a:r>
            <a:r>
              <a:rPr lang="en-US" sz="1200" i="1" kern="1200" dirty="0" err="1">
                <a:solidFill>
                  <a:schemeClr val="tx1"/>
                </a:solidFill>
                <a:effectLst/>
                <a:latin typeface="+mn-lt"/>
                <a:ea typeface="+mn-ea"/>
                <a:cs typeface="+mn-cs"/>
              </a:rPr>
              <a:t>Zhang</a:t>
            </a:r>
            <a:r>
              <a:rPr lang="en-US" sz="1200" i="1" kern="1200" baseline="30000" dirty="0" err="1">
                <a:solidFill>
                  <a:schemeClr val="tx1"/>
                </a:solidFill>
                <a:effectLst/>
                <a:latin typeface="+mn-lt"/>
                <a:ea typeface="+mn-ea"/>
                <a:cs typeface="+mn-cs"/>
              </a:rPr>
              <a:t>6</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Jitao</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Wang</a:t>
            </a:r>
            <a:r>
              <a:rPr lang="en-US" sz="1200" i="1" kern="1200" baseline="30000" dirty="0" err="1">
                <a:solidFill>
                  <a:schemeClr val="tx1"/>
                </a:solidFill>
                <a:effectLst/>
                <a:latin typeface="+mn-lt"/>
                <a:ea typeface="+mn-ea"/>
                <a:cs typeface="+mn-cs"/>
              </a:rPr>
              <a:t>7</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Dengxiang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Liu</a:t>
            </a:r>
            <a:r>
              <a:rPr lang="en-US" sz="1200" i="1" kern="1200" baseline="30000" dirty="0" err="1">
                <a:solidFill>
                  <a:schemeClr val="tx1"/>
                </a:solidFill>
                <a:effectLst/>
                <a:latin typeface="+mn-lt"/>
                <a:ea typeface="+mn-ea"/>
                <a:cs typeface="+mn-cs"/>
              </a:rPr>
              <a:t>7</a:t>
            </a:r>
            <a:r>
              <a:rPr lang="en-US" sz="1200" i="1" kern="1200" dirty="0">
                <a:solidFill>
                  <a:schemeClr val="tx1"/>
                </a:solidFill>
                <a:effectLst/>
                <a:latin typeface="+mn-lt"/>
                <a:ea typeface="+mn-ea"/>
                <a:cs typeface="+mn-cs"/>
              </a:rPr>
              <a:t>, Dr. </a:t>
            </a:r>
            <a:r>
              <a:rPr lang="en-US" sz="1200" i="1" kern="1200" dirty="0" err="1">
                <a:solidFill>
                  <a:schemeClr val="tx1"/>
                </a:solidFill>
                <a:effectLst/>
                <a:latin typeface="+mn-lt"/>
                <a:ea typeface="+mn-ea"/>
                <a:cs typeface="+mn-cs"/>
              </a:rPr>
              <a:t>Jiming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Yin</a:t>
            </a:r>
            <a:r>
              <a:rPr lang="en-US" sz="1200" i="1" kern="1200" baseline="30000" dirty="0" err="1">
                <a:solidFill>
                  <a:schemeClr val="tx1"/>
                </a:solidFill>
                <a:effectLst/>
                <a:latin typeface="+mn-lt"/>
                <a:ea typeface="+mn-ea"/>
                <a:cs typeface="+mn-cs"/>
              </a:rPr>
              <a:t>8</a:t>
            </a:r>
            <a:r>
              <a:rPr lang="en-US" sz="1200" i="1" kern="1200" dirty="0">
                <a:solidFill>
                  <a:schemeClr val="tx1"/>
                </a:solidFill>
                <a:effectLst/>
                <a:latin typeface="+mn-lt"/>
                <a:ea typeface="+mn-ea"/>
                <a:cs typeface="+mn-cs"/>
              </a:rPr>
              <a:t>, Dr. </a:t>
            </a:r>
            <a:r>
              <a:rPr lang="en-US" sz="1200" i="1" kern="1200" dirty="0" err="1">
                <a:solidFill>
                  <a:schemeClr val="tx1"/>
                </a:solidFill>
                <a:effectLst/>
                <a:latin typeface="+mn-lt"/>
                <a:ea typeface="+mn-ea"/>
                <a:cs typeface="+mn-cs"/>
              </a:rPr>
              <a:t>Yanna</a:t>
            </a:r>
            <a:r>
              <a:rPr lang="en-US" sz="1200" i="1" kern="1200" dirty="0">
                <a:solidFill>
                  <a:schemeClr val="tx1"/>
                </a:solidFill>
                <a:effectLst/>
                <a:latin typeface="+mn-lt"/>
                <a:ea typeface="+mn-ea"/>
                <a:cs typeface="+mn-cs"/>
              </a:rPr>
              <a:t> Liu </a:t>
            </a:r>
            <a:r>
              <a:rPr lang="en-US" sz="1200" i="1" kern="1200" dirty="0" err="1">
                <a:solidFill>
                  <a:schemeClr val="tx1"/>
                </a:solidFill>
                <a:effectLst/>
                <a:latin typeface="+mn-lt"/>
                <a:ea typeface="+mn-ea"/>
                <a:cs typeface="+mn-cs"/>
              </a:rPr>
              <a:t>Jr.</a:t>
            </a:r>
            <a:r>
              <a:rPr lang="en-US" sz="1200" i="1" kern="1200" baseline="30000" dirty="0" err="1">
                <a:solidFill>
                  <a:schemeClr val="tx1"/>
                </a:solidFill>
                <a:effectLst/>
                <a:latin typeface="+mn-lt"/>
                <a:ea typeface="+mn-ea"/>
                <a:cs typeface="+mn-cs"/>
              </a:rPr>
              <a:t>1,2</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Fuquan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Liu</a:t>
            </a:r>
            <a:r>
              <a:rPr lang="en-US" sz="1200" i="1" kern="1200" baseline="30000" dirty="0" err="1">
                <a:solidFill>
                  <a:schemeClr val="tx1"/>
                </a:solidFill>
                <a:effectLst/>
                <a:latin typeface="+mn-lt"/>
                <a:ea typeface="+mn-ea"/>
                <a:cs typeface="+mn-cs"/>
              </a:rPr>
              <a:t>9</a:t>
            </a:r>
            <a:r>
              <a:rPr lang="en-US" sz="1200" i="1" kern="1200" dirty="0">
                <a:solidFill>
                  <a:schemeClr val="tx1"/>
                </a:solidFill>
                <a:effectLst/>
                <a:latin typeface="+mn-lt"/>
                <a:ea typeface="+mn-ea"/>
                <a:cs typeface="+mn-cs"/>
              </a:rPr>
              <a:t> and Dr. </a:t>
            </a:r>
            <a:r>
              <a:rPr lang="en-US" sz="1200" i="1" kern="1200" dirty="0" err="1">
                <a:solidFill>
                  <a:schemeClr val="tx1"/>
                </a:solidFill>
                <a:effectLst/>
                <a:latin typeface="+mn-lt"/>
                <a:ea typeface="+mn-ea"/>
                <a:cs typeface="+mn-cs"/>
              </a:rPr>
              <a:t>Xiaolong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Qi</a:t>
            </a:r>
            <a:r>
              <a:rPr lang="en-US" sz="1200" i="1" kern="1200" baseline="30000" dirty="0" err="1">
                <a:solidFill>
                  <a:schemeClr val="tx1"/>
                </a:solidFill>
                <a:effectLst/>
                <a:latin typeface="+mn-lt"/>
                <a:ea typeface="+mn-ea"/>
                <a:cs typeface="+mn-cs"/>
              </a:rPr>
              <a:t>1</a:t>
            </a:r>
            <a:r>
              <a:rPr lang="en-US" sz="1200" i="1" kern="1200" dirty="0">
                <a:solidFill>
                  <a:schemeClr val="tx1"/>
                </a:solidFill>
                <a:effectLst/>
                <a:latin typeface="+mn-lt"/>
                <a:ea typeface="+mn-ea"/>
                <a:cs typeface="+mn-cs"/>
              </a:rPr>
              <a:t>, (1)CHESS Center, the First Hospital of Lanzhou University, (2)Department of Hepatology Unit and Infectious Diseases, </a:t>
            </a:r>
            <a:r>
              <a:rPr lang="en-US" sz="1200" i="1" kern="1200" dirty="0" err="1">
                <a:solidFill>
                  <a:schemeClr val="tx1"/>
                </a:solidFill>
                <a:effectLst/>
                <a:latin typeface="+mn-lt"/>
                <a:ea typeface="+mn-ea"/>
                <a:cs typeface="+mn-cs"/>
              </a:rPr>
              <a:t>Nanfang</a:t>
            </a:r>
            <a:r>
              <a:rPr lang="en-US" sz="1200" i="1" kern="1200" dirty="0">
                <a:solidFill>
                  <a:schemeClr val="tx1"/>
                </a:solidFill>
                <a:effectLst/>
                <a:latin typeface="+mn-lt"/>
                <a:ea typeface="+mn-ea"/>
                <a:cs typeface="+mn-cs"/>
              </a:rPr>
              <a:t> Hospital, Southern Medical University, (3)Department of Gastroenterology, Shandong Provincial Hospital, Shandong University, (4)Liver Research Center, Beijing Friendship Hospital, Capital Medical University, (5)Department of General Surgery, the Fifth Medical Center of General PLA Hospital, (6)Peking University Ninth School of Clinical Medicine, Beijing </a:t>
            </a:r>
            <a:r>
              <a:rPr lang="en-US" sz="1200" i="1" kern="1200" dirty="0" err="1">
                <a:solidFill>
                  <a:schemeClr val="tx1"/>
                </a:solidFill>
                <a:effectLst/>
                <a:latin typeface="+mn-lt"/>
                <a:ea typeface="+mn-ea"/>
                <a:cs typeface="+mn-cs"/>
              </a:rPr>
              <a:t>Shijitan</a:t>
            </a:r>
            <a:r>
              <a:rPr lang="en-US" sz="1200" i="1" kern="1200" dirty="0">
                <a:solidFill>
                  <a:schemeClr val="tx1"/>
                </a:solidFill>
                <a:effectLst/>
                <a:latin typeface="+mn-lt"/>
                <a:ea typeface="+mn-ea"/>
                <a:cs typeface="+mn-cs"/>
              </a:rPr>
              <a:t> Hospital, (7)CHESS Working Party, </a:t>
            </a:r>
            <a:r>
              <a:rPr lang="en-US" sz="1200" i="1" kern="1200" dirty="0" err="1">
                <a:solidFill>
                  <a:schemeClr val="tx1"/>
                </a:solidFill>
                <a:effectLst/>
                <a:latin typeface="+mn-lt"/>
                <a:ea typeface="+mn-ea"/>
                <a:cs typeface="+mn-cs"/>
              </a:rPr>
              <a:t>Xingtai</a:t>
            </a:r>
            <a:r>
              <a:rPr lang="en-US" sz="1200" i="1" kern="1200" dirty="0">
                <a:solidFill>
                  <a:schemeClr val="tx1"/>
                </a:solidFill>
                <a:effectLst/>
                <a:latin typeface="+mn-lt"/>
                <a:ea typeface="+mn-ea"/>
                <a:cs typeface="+mn-cs"/>
              </a:rPr>
              <a:t> People’s Hospital, (8)Capital Medical University Affiliated Beijing You an Hospital, Beijing Institute of Hepatology, (9)Department of Interventional Therapy, Beijing </a:t>
            </a:r>
            <a:r>
              <a:rPr lang="en-US" sz="1200" i="1" kern="1200" dirty="0" err="1">
                <a:solidFill>
                  <a:schemeClr val="tx1"/>
                </a:solidFill>
                <a:effectLst/>
                <a:latin typeface="+mn-lt"/>
                <a:ea typeface="+mn-ea"/>
                <a:cs typeface="+mn-cs"/>
              </a:rPr>
              <a:t>Shijitan</a:t>
            </a:r>
            <a:r>
              <a:rPr lang="en-US" sz="1200" i="1" kern="1200" dirty="0">
                <a:solidFill>
                  <a:schemeClr val="tx1"/>
                </a:solidFill>
                <a:effectLst/>
                <a:latin typeface="+mn-lt"/>
                <a:ea typeface="+mn-ea"/>
                <a:cs typeface="+mn-cs"/>
              </a:rPr>
              <a:t> Hospital, Capital Medical University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p>
          <a:p>
            <a:r>
              <a:rPr lang="en-US" sz="1200" kern="1200" dirty="0">
                <a:solidFill>
                  <a:schemeClr val="tx1"/>
                </a:solidFill>
                <a:effectLst/>
                <a:latin typeface="+mn-lt"/>
                <a:ea typeface="+mn-ea"/>
                <a:cs typeface="+mn-cs"/>
              </a:rPr>
              <a:t>Esophagogastric variceal bleeding is a lethal complication in cirrhotic patients with portal hypertension. A hepatic venous pressure gradient (</a:t>
            </a:r>
            <a:r>
              <a:rPr lang="en-US" sz="1200" kern="1200" dirty="0" err="1">
                <a:solidFill>
                  <a:schemeClr val="tx1"/>
                </a:solidFill>
                <a:effectLst/>
                <a:latin typeface="+mn-lt"/>
                <a:ea typeface="+mn-ea"/>
                <a:cs typeface="+mn-cs"/>
              </a:rPr>
              <a:t>HVPG</a:t>
            </a:r>
            <a:r>
              <a:rPr lang="en-US" sz="1200" kern="1200" dirty="0">
                <a:solidFill>
                  <a:schemeClr val="tx1"/>
                </a:solidFill>
                <a:effectLst/>
                <a:latin typeface="+mn-lt"/>
                <a:ea typeface="+mn-ea"/>
                <a:cs typeface="+mn-cs"/>
              </a:rPr>
              <a:t>) higher than 20 mmHg has been demonstrated to be a strong predictor for failure to control bleeding and early rebleeding. In this study, we aim to develop a non-invasive model for prediction of </a:t>
            </a:r>
            <a:r>
              <a:rPr lang="en-US" sz="1200" kern="1200" dirty="0" err="1">
                <a:solidFill>
                  <a:schemeClr val="tx1"/>
                </a:solidFill>
                <a:effectLst/>
                <a:latin typeface="+mn-lt"/>
                <a:ea typeface="+mn-ea"/>
                <a:cs typeface="+mn-cs"/>
              </a:rPr>
              <a:t>HVPG</a:t>
            </a:r>
            <a:r>
              <a:rPr lang="en-US" sz="1200" kern="1200" dirty="0">
                <a:solidFill>
                  <a:schemeClr val="tx1"/>
                </a:solidFill>
                <a:effectLst/>
                <a:latin typeface="+mn-lt"/>
                <a:ea typeface="+mn-ea"/>
                <a:cs typeface="+mn-cs"/>
              </a:rPr>
              <a:t> higher than 20 mmHg based on serum biomarkers involved in the pathophysiological process of advanced chronic liver disease.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prospective multicenter study (ClinicalTrials.gov ID: </a:t>
            </a:r>
            <a:r>
              <a:rPr lang="en-US" sz="1200" kern="1200" dirty="0" err="1">
                <a:solidFill>
                  <a:schemeClr val="tx1"/>
                </a:solidFill>
                <a:effectLst/>
                <a:latin typeface="+mn-lt"/>
                <a:ea typeface="+mn-ea"/>
                <a:cs typeface="+mn-cs"/>
              </a:rPr>
              <a:t>NCT03713606</a:t>
            </a:r>
            <a:r>
              <a:rPr lang="en-US" sz="1200" kern="1200" dirty="0">
                <a:solidFill>
                  <a:schemeClr val="tx1"/>
                </a:solidFill>
                <a:effectLst/>
                <a:latin typeface="+mn-lt"/>
                <a:ea typeface="+mn-ea"/>
                <a:cs typeface="+mn-cs"/>
              </a:rPr>
              <a:t>), seventy-seven participants with cirrhosis were prospectively recruited from 4 centers in China between September 2018 and January 2019. All participants received </a:t>
            </a:r>
            <a:r>
              <a:rPr lang="en-US" sz="1200" kern="1200" dirty="0" err="1">
                <a:solidFill>
                  <a:schemeClr val="tx1"/>
                </a:solidFill>
                <a:effectLst/>
                <a:latin typeface="+mn-lt"/>
                <a:ea typeface="+mn-ea"/>
                <a:cs typeface="+mn-cs"/>
              </a:rPr>
              <a:t>HVPG</a:t>
            </a:r>
            <a:r>
              <a:rPr lang="en-US" sz="1200" kern="1200" dirty="0">
                <a:solidFill>
                  <a:schemeClr val="tx1"/>
                </a:solidFill>
                <a:effectLst/>
                <a:latin typeface="+mn-lt"/>
                <a:ea typeface="+mn-ea"/>
                <a:cs typeface="+mn-cs"/>
              </a:rPr>
              <a:t> measurement upon enrollment and blood samples were taken for measurement of serum level of 6 proteins including type IV collagen (</a:t>
            </a:r>
            <a:r>
              <a:rPr lang="en-US" sz="1200" kern="1200" dirty="0" err="1">
                <a:solidFill>
                  <a:schemeClr val="tx1"/>
                </a:solidFill>
                <a:effectLst/>
                <a:latin typeface="+mn-lt"/>
                <a:ea typeface="+mn-ea"/>
                <a:cs typeface="+mn-cs"/>
              </a:rPr>
              <a:t>C.IV</a:t>
            </a:r>
            <a:r>
              <a:rPr lang="en-US" sz="1200" kern="1200" dirty="0">
                <a:solidFill>
                  <a:schemeClr val="tx1"/>
                </a:solidFill>
                <a:effectLst/>
                <a:latin typeface="+mn-lt"/>
                <a:ea typeface="+mn-ea"/>
                <a:cs typeface="+mn-cs"/>
              </a:rPr>
              <a:t>), Hyaluronidase, procollagen type III, laminin, von Willebrand factor (</a:t>
            </a:r>
            <a:r>
              <a:rPr lang="en-US" sz="1200" kern="1200" dirty="0" err="1">
                <a:solidFill>
                  <a:schemeClr val="tx1"/>
                </a:solidFill>
                <a:effectLst/>
                <a:latin typeface="+mn-lt"/>
                <a:ea typeface="+mn-ea"/>
                <a:cs typeface="+mn-cs"/>
              </a:rPr>
              <a:t>vWF</a:t>
            </a:r>
            <a:r>
              <a:rPr lang="en-US" sz="1200" kern="1200" dirty="0">
                <a:solidFill>
                  <a:schemeClr val="tx1"/>
                </a:solidFill>
                <a:effectLst/>
                <a:latin typeface="+mn-lt"/>
                <a:ea typeface="+mn-ea"/>
                <a:cs typeface="+mn-cs"/>
              </a:rPr>
              <a:t>) and vascular cell adhesion molecule 1. The biomarkers included in the diagnostic model were selected complying to Akaike Information Criterion (AIC) in the total cohort and hepatitis B virus (HBV) sub-cohort, respectively. The predictive performance of the models was evaluated by the area under the receiver operating characteristic curve (AUC) taking </a:t>
            </a:r>
            <a:r>
              <a:rPr lang="en-US" sz="1200" kern="1200" dirty="0" err="1">
                <a:solidFill>
                  <a:schemeClr val="tx1"/>
                </a:solidFill>
                <a:effectLst/>
                <a:latin typeface="+mn-lt"/>
                <a:ea typeface="+mn-ea"/>
                <a:cs typeface="+mn-cs"/>
              </a:rPr>
              <a:t>HVPG</a:t>
            </a:r>
            <a:r>
              <a:rPr lang="en-US" sz="1200" kern="1200" dirty="0">
                <a:solidFill>
                  <a:schemeClr val="tx1"/>
                </a:solidFill>
                <a:effectLst/>
                <a:latin typeface="+mn-lt"/>
                <a:ea typeface="+mn-ea"/>
                <a:cs typeface="+mn-cs"/>
              </a:rPr>
              <a:t> threshold as 20 mmHg. Two values achieving a specificity or sensitivity higher than 90% were taken as rule in and rule out cut-off values and positive predictive value and negative predictive value (</a:t>
            </a:r>
            <a:r>
              <a:rPr lang="en-US" sz="1200" kern="1200" dirty="0" err="1">
                <a:solidFill>
                  <a:schemeClr val="tx1"/>
                </a:solidFill>
                <a:effectLst/>
                <a:latin typeface="+mn-lt"/>
                <a:ea typeface="+mn-ea"/>
                <a:cs typeface="+mn-cs"/>
              </a:rPr>
              <a:t>NPV</a:t>
            </a:r>
            <a:r>
              <a:rPr lang="en-US" sz="1200" kern="1200" dirty="0">
                <a:solidFill>
                  <a:schemeClr val="tx1"/>
                </a:solidFill>
                <a:effectLst/>
                <a:latin typeface="+mn-lt"/>
                <a:ea typeface="+mn-ea"/>
                <a:cs typeface="+mn-cs"/>
              </a:rPr>
              <a:t>) were calculated. This study was approved by all the local institutional review boards with written informed consents obtained from the participants.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p>
          <a:p>
            <a:r>
              <a:rPr lang="en-US" sz="1200" kern="1200" dirty="0">
                <a:solidFill>
                  <a:schemeClr val="tx1"/>
                </a:solidFill>
                <a:effectLst/>
                <a:latin typeface="+mn-lt"/>
                <a:ea typeface="+mn-ea"/>
                <a:cs typeface="+mn-cs"/>
              </a:rPr>
              <a:t>Serum level of 6 biomarkers was obtained in 74 out of 77 participants. In the total cohort (n=74), </a:t>
            </a:r>
            <a:r>
              <a:rPr lang="en-US" sz="1200" kern="1200" dirty="0" err="1">
                <a:solidFill>
                  <a:schemeClr val="tx1"/>
                </a:solidFill>
                <a:effectLst/>
                <a:latin typeface="+mn-lt"/>
                <a:ea typeface="+mn-ea"/>
                <a:cs typeface="+mn-cs"/>
              </a:rPr>
              <a:t>C.IV</a:t>
            </a:r>
            <a:r>
              <a:rPr lang="en-US" sz="1200" kern="1200" dirty="0">
                <a:solidFill>
                  <a:schemeClr val="tx1"/>
                </a:solidFill>
                <a:effectLst/>
                <a:latin typeface="+mn-lt"/>
                <a:ea typeface="+mn-ea"/>
                <a:cs typeface="+mn-cs"/>
              </a:rPr>
              <a:t> alone manifested the best correlation with </a:t>
            </a:r>
            <a:r>
              <a:rPr lang="en-US" sz="1200" kern="1200" dirty="0" err="1">
                <a:solidFill>
                  <a:schemeClr val="tx1"/>
                </a:solidFill>
                <a:effectLst/>
                <a:latin typeface="+mn-lt"/>
                <a:ea typeface="+mn-ea"/>
                <a:cs typeface="+mn-cs"/>
              </a:rPr>
              <a:t>HVPG</a:t>
            </a:r>
            <a:r>
              <a:rPr lang="en-US" sz="1200" kern="1200" dirty="0">
                <a:solidFill>
                  <a:schemeClr val="tx1"/>
                </a:solidFill>
                <a:effectLst/>
                <a:latin typeface="+mn-lt"/>
                <a:ea typeface="+mn-ea"/>
                <a:cs typeface="+mn-cs"/>
              </a:rPr>
              <a:t> (r=0.542</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a:t>
            </a:r>
            <a:r>
              <a:rPr lang="en-US" sz="1200" kern="1200" dirty="0">
                <a:solidFill>
                  <a:schemeClr val="tx1"/>
                </a:solidFill>
                <a:effectLst/>
                <a:latin typeface="+mn-lt"/>
                <a:ea typeface="+mn-ea"/>
                <a:cs typeface="+mn-cs"/>
              </a:rPr>
              <a:t>). AUC calculated and internal validated by Jackknife method was 0.762 (0.619-0.905). Rule out cut-off value of </a:t>
            </a:r>
            <a:r>
              <a:rPr lang="en-US" sz="1200" kern="1200" dirty="0" err="1">
                <a:solidFill>
                  <a:schemeClr val="tx1"/>
                </a:solidFill>
                <a:effectLst/>
                <a:latin typeface="+mn-lt"/>
                <a:ea typeface="+mn-ea"/>
                <a:cs typeface="+mn-cs"/>
              </a:rPr>
              <a:t>HVPG</a:t>
            </a:r>
            <a:r>
              <a:rPr lang="en-US" sz="1200" kern="1200" dirty="0">
                <a:solidFill>
                  <a:schemeClr val="tx1"/>
                </a:solidFill>
                <a:effectLst/>
                <a:latin typeface="+mn-lt"/>
                <a:ea typeface="+mn-ea"/>
                <a:cs typeface="+mn-cs"/>
              </a:rPr>
              <a:t> estimated with this model was 14.781 mmHg with an </a:t>
            </a:r>
            <a:r>
              <a:rPr lang="en-US" sz="1200" kern="1200" dirty="0" err="1">
                <a:solidFill>
                  <a:schemeClr val="tx1"/>
                </a:solidFill>
                <a:effectLst/>
                <a:latin typeface="+mn-lt"/>
                <a:ea typeface="+mn-ea"/>
                <a:cs typeface="+mn-cs"/>
              </a:rPr>
              <a:t>NPV</a:t>
            </a:r>
            <a:r>
              <a:rPr lang="en-US" sz="1200" kern="1200" dirty="0">
                <a:solidFill>
                  <a:schemeClr val="tx1"/>
                </a:solidFill>
                <a:effectLst/>
                <a:latin typeface="+mn-lt"/>
                <a:ea typeface="+mn-ea"/>
                <a:cs typeface="+mn-cs"/>
              </a:rPr>
              <a:t> of 97.4%. In the HBV sub-cohort (n=39), the combination of </a:t>
            </a:r>
            <a:r>
              <a:rPr lang="en-US" sz="1200" kern="1200" dirty="0" err="1">
                <a:solidFill>
                  <a:schemeClr val="tx1"/>
                </a:solidFill>
                <a:effectLst/>
                <a:latin typeface="+mn-lt"/>
                <a:ea typeface="+mn-ea"/>
                <a:cs typeface="+mn-cs"/>
              </a:rPr>
              <a:t>C.IV</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vWF</a:t>
            </a:r>
            <a:r>
              <a:rPr lang="en-US" sz="1200" kern="1200" dirty="0">
                <a:solidFill>
                  <a:schemeClr val="tx1"/>
                </a:solidFill>
                <a:effectLst/>
                <a:latin typeface="+mn-lt"/>
                <a:ea typeface="+mn-ea"/>
                <a:cs typeface="+mn-cs"/>
              </a:rPr>
              <a:t> was the best performing model (r=0.691</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a:t>
            </a:r>
            <a:r>
              <a:rPr lang="en-US" sz="1200" kern="1200" dirty="0">
                <a:solidFill>
                  <a:schemeClr val="tx1"/>
                </a:solidFill>
                <a:effectLst/>
                <a:latin typeface="+mn-lt"/>
                <a:ea typeface="+mn-ea"/>
                <a:cs typeface="+mn-cs"/>
              </a:rPr>
              <a:t>) with an AUC of 0.823 (0.660-0.986). The rule out cut-off value was 14.781 mmHg with an </a:t>
            </a:r>
            <a:r>
              <a:rPr lang="en-US" sz="1200" kern="1200" dirty="0" err="1">
                <a:solidFill>
                  <a:schemeClr val="tx1"/>
                </a:solidFill>
                <a:effectLst/>
                <a:latin typeface="+mn-lt"/>
                <a:ea typeface="+mn-ea"/>
                <a:cs typeface="+mn-cs"/>
              </a:rPr>
              <a:t>NPV</a:t>
            </a:r>
            <a:r>
              <a:rPr lang="en-US" sz="1200" kern="1200" dirty="0">
                <a:solidFill>
                  <a:schemeClr val="tx1"/>
                </a:solidFill>
                <a:effectLst/>
                <a:latin typeface="+mn-lt"/>
                <a:ea typeface="+mn-ea"/>
                <a:cs typeface="+mn-cs"/>
              </a:rPr>
              <a:t> of 100.0%.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p>
          <a:p>
            <a:r>
              <a:rPr lang="en-US" sz="1200" kern="1200" dirty="0" err="1">
                <a:solidFill>
                  <a:schemeClr val="tx1"/>
                </a:solidFill>
                <a:effectLst/>
                <a:latin typeface="+mn-lt"/>
                <a:ea typeface="+mn-ea"/>
                <a:cs typeface="+mn-cs"/>
              </a:rPr>
              <a:t>C.IV</a:t>
            </a:r>
            <a:r>
              <a:rPr lang="en-US" sz="1200" kern="1200" dirty="0">
                <a:solidFill>
                  <a:schemeClr val="tx1"/>
                </a:solidFill>
                <a:effectLst/>
                <a:latin typeface="+mn-lt"/>
                <a:ea typeface="+mn-ea"/>
                <a:cs typeface="+mn-cs"/>
              </a:rPr>
              <a:t> is a potential biomarker for ruling out cirrhotic patients with high risk of failure to control bleeding and early rebleeding while combination of </a:t>
            </a:r>
            <a:r>
              <a:rPr lang="en-US" sz="1200" kern="1200" dirty="0" err="1">
                <a:solidFill>
                  <a:schemeClr val="tx1"/>
                </a:solidFill>
                <a:effectLst/>
                <a:latin typeface="+mn-lt"/>
                <a:ea typeface="+mn-ea"/>
                <a:cs typeface="+mn-cs"/>
              </a:rPr>
              <a:t>C.IV</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vWF</a:t>
            </a:r>
            <a:r>
              <a:rPr lang="en-US" sz="1200" kern="1200" dirty="0">
                <a:solidFill>
                  <a:schemeClr val="tx1"/>
                </a:solidFill>
                <a:effectLst/>
                <a:latin typeface="+mn-lt"/>
                <a:ea typeface="+mn-ea"/>
                <a:cs typeface="+mn-cs"/>
              </a:rPr>
              <a:t> has a satisfying performance in patients with HBV-related cirrhosis.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a:t>
            </a:r>
            <a:r>
              <a:rPr lang="en-US" sz="1200" kern="1200" dirty="0" err="1">
                <a:solidFill>
                  <a:schemeClr val="tx1"/>
                </a:solidFill>
                <a:effectLst/>
                <a:latin typeface="+mn-lt"/>
                <a:ea typeface="+mn-ea"/>
                <a:cs typeface="+mn-cs"/>
              </a:rPr>
              <a:t>Ruoyang</a:t>
            </a:r>
            <a:r>
              <a:rPr lang="en-US" sz="1200" kern="1200" dirty="0">
                <a:solidFill>
                  <a:schemeClr val="tx1"/>
                </a:solidFill>
                <a:effectLst/>
                <a:latin typeface="+mn-lt"/>
                <a:ea typeface="+mn-ea"/>
                <a:cs typeface="+mn-cs"/>
              </a:rPr>
              <a:t> Shao, </a:t>
            </a:r>
            <a:r>
              <a:rPr lang="en-US" sz="1200" kern="1200" dirty="0" err="1">
                <a:solidFill>
                  <a:schemeClr val="tx1"/>
                </a:solidFill>
                <a:effectLst/>
                <a:latin typeface="+mn-lt"/>
                <a:ea typeface="+mn-ea"/>
                <a:cs typeface="+mn-cs"/>
              </a:rPr>
              <a:t>Xiangbo</a:t>
            </a:r>
            <a:r>
              <a:rPr lang="en-US" sz="1200" kern="1200" dirty="0">
                <a:solidFill>
                  <a:schemeClr val="tx1"/>
                </a:solidFill>
                <a:effectLst/>
                <a:latin typeface="+mn-lt"/>
                <a:ea typeface="+mn-ea"/>
                <a:cs typeface="+mn-cs"/>
              </a:rPr>
              <a:t> Zeng, </a:t>
            </a:r>
            <a:r>
              <a:rPr lang="en-US" sz="1200" kern="1200" dirty="0" err="1">
                <a:solidFill>
                  <a:schemeClr val="tx1"/>
                </a:solidFill>
                <a:effectLst/>
                <a:latin typeface="+mn-lt"/>
                <a:ea typeface="+mn-ea"/>
                <a:cs typeface="+mn-cs"/>
              </a:rPr>
              <a:t>Chuan</a:t>
            </a:r>
            <a:r>
              <a:rPr lang="en-US" sz="1200" kern="1200" dirty="0">
                <a:solidFill>
                  <a:schemeClr val="tx1"/>
                </a:solidFill>
                <a:effectLst/>
                <a:latin typeface="+mn-lt"/>
                <a:ea typeface="+mn-ea"/>
                <a:cs typeface="+mn-cs"/>
              </a:rPr>
              <a:t> Liu, </a:t>
            </a:r>
            <a:r>
              <a:rPr lang="en-US" sz="1200" kern="1200" dirty="0" err="1">
                <a:solidFill>
                  <a:schemeClr val="tx1"/>
                </a:solidFill>
                <a:effectLst/>
                <a:latin typeface="+mn-lt"/>
                <a:ea typeface="+mn-ea"/>
                <a:cs typeface="+mn-cs"/>
              </a:rPr>
              <a:t>Chunqing</a:t>
            </a:r>
            <a:r>
              <a:rPr lang="en-US" sz="1200" kern="1200" dirty="0">
                <a:solidFill>
                  <a:schemeClr val="tx1"/>
                </a:solidFill>
                <a:effectLst/>
                <a:latin typeface="+mn-lt"/>
                <a:ea typeface="+mn-ea"/>
                <a:cs typeface="+mn-cs"/>
              </a:rPr>
              <a:t> Zhang, Yu Wang, </a:t>
            </a:r>
            <a:r>
              <a:rPr lang="en-US" sz="1200" kern="1200" dirty="0" err="1">
                <a:solidFill>
                  <a:schemeClr val="tx1"/>
                </a:solidFill>
                <a:effectLst/>
                <a:latin typeface="+mn-lt"/>
                <a:ea typeface="+mn-ea"/>
                <a:cs typeface="+mn-cs"/>
              </a:rPr>
              <a:t>Ruizhao</a:t>
            </a:r>
            <a:r>
              <a:rPr lang="en-US" sz="1200" kern="1200" dirty="0">
                <a:solidFill>
                  <a:schemeClr val="tx1"/>
                </a:solidFill>
                <a:effectLst/>
                <a:latin typeface="+mn-lt"/>
                <a:ea typeface="+mn-ea"/>
                <a:cs typeface="+mn-cs"/>
              </a:rPr>
              <a:t> Qi, </a:t>
            </a:r>
            <a:r>
              <a:rPr lang="en-US" sz="1200" kern="1200" dirty="0" err="1">
                <a:solidFill>
                  <a:schemeClr val="tx1"/>
                </a:solidFill>
                <a:effectLst/>
                <a:latin typeface="+mn-lt"/>
                <a:ea typeface="+mn-ea"/>
                <a:cs typeface="+mn-cs"/>
              </a:rPr>
              <a:t>Xinlong</a:t>
            </a:r>
            <a:r>
              <a:rPr lang="en-US" sz="1200" kern="1200" dirty="0">
                <a:solidFill>
                  <a:schemeClr val="tx1"/>
                </a:solidFill>
                <a:effectLst/>
                <a:latin typeface="+mn-lt"/>
                <a:ea typeface="+mn-ea"/>
                <a:cs typeface="+mn-cs"/>
              </a:rPr>
              <a:t> Lin, Yue Zhang, </a:t>
            </a:r>
            <a:r>
              <a:rPr lang="en-US" sz="1200" kern="1200" dirty="0" err="1">
                <a:solidFill>
                  <a:schemeClr val="tx1"/>
                </a:solidFill>
                <a:effectLst/>
                <a:latin typeface="+mn-lt"/>
                <a:ea typeface="+mn-ea"/>
                <a:cs typeface="+mn-cs"/>
              </a:rPr>
              <a:t>Jitao</a:t>
            </a:r>
            <a:r>
              <a:rPr lang="en-US" sz="1200" kern="1200" dirty="0">
                <a:solidFill>
                  <a:schemeClr val="tx1"/>
                </a:solidFill>
                <a:effectLst/>
                <a:latin typeface="+mn-lt"/>
                <a:ea typeface="+mn-ea"/>
                <a:cs typeface="+mn-cs"/>
              </a:rPr>
              <a:t> Wang, </a:t>
            </a:r>
            <a:r>
              <a:rPr lang="en-US" sz="1200" kern="1200" dirty="0" err="1">
                <a:solidFill>
                  <a:schemeClr val="tx1"/>
                </a:solidFill>
                <a:effectLst/>
                <a:latin typeface="+mn-lt"/>
                <a:ea typeface="+mn-ea"/>
                <a:cs typeface="+mn-cs"/>
              </a:rPr>
              <a:t>Dengxiang</a:t>
            </a:r>
            <a:r>
              <a:rPr lang="en-US" sz="1200" kern="1200" dirty="0">
                <a:solidFill>
                  <a:schemeClr val="tx1"/>
                </a:solidFill>
                <a:effectLst/>
                <a:latin typeface="+mn-lt"/>
                <a:ea typeface="+mn-ea"/>
                <a:cs typeface="+mn-cs"/>
              </a:rPr>
              <a:t> Liu, </a:t>
            </a:r>
            <a:r>
              <a:rPr lang="en-US" sz="1200" kern="1200" dirty="0" err="1">
                <a:solidFill>
                  <a:schemeClr val="tx1"/>
                </a:solidFill>
                <a:effectLst/>
                <a:latin typeface="+mn-lt"/>
                <a:ea typeface="+mn-ea"/>
                <a:cs typeface="+mn-cs"/>
              </a:rPr>
              <a:t>Jiming</a:t>
            </a:r>
            <a:r>
              <a:rPr lang="en-US" sz="1200" kern="1200" dirty="0">
                <a:solidFill>
                  <a:schemeClr val="tx1"/>
                </a:solidFill>
                <a:effectLst/>
                <a:latin typeface="+mn-lt"/>
                <a:ea typeface="+mn-ea"/>
                <a:cs typeface="+mn-cs"/>
              </a:rPr>
              <a:t> Yin, </a:t>
            </a:r>
            <a:r>
              <a:rPr lang="en-US" sz="1200" kern="1200" dirty="0" err="1">
                <a:solidFill>
                  <a:schemeClr val="tx1"/>
                </a:solidFill>
                <a:effectLst/>
                <a:latin typeface="+mn-lt"/>
                <a:ea typeface="+mn-ea"/>
                <a:cs typeface="+mn-cs"/>
              </a:rPr>
              <a:t>Yanna</a:t>
            </a:r>
            <a:r>
              <a:rPr lang="en-US" sz="1200" kern="1200" dirty="0">
                <a:solidFill>
                  <a:schemeClr val="tx1"/>
                </a:solidFill>
                <a:effectLst/>
                <a:latin typeface="+mn-lt"/>
                <a:ea typeface="+mn-ea"/>
                <a:cs typeface="+mn-cs"/>
              </a:rPr>
              <a:t> Liu, </a:t>
            </a:r>
            <a:r>
              <a:rPr lang="en-US" sz="1200" kern="1200" dirty="0" err="1">
                <a:solidFill>
                  <a:schemeClr val="tx1"/>
                </a:solidFill>
                <a:effectLst/>
                <a:latin typeface="+mn-lt"/>
                <a:ea typeface="+mn-ea"/>
                <a:cs typeface="+mn-cs"/>
              </a:rPr>
              <a:t>Fuquan</a:t>
            </a:r>
            <a:r>
              <a:rPr lang="en-US" sz="1200" kern="1200" dirty="0">
                <a:solidFill>
                  <a:schemeClr val="tx1"/>
                </a:solidFill>
                <a:effectLst/>
                <a:latin typeface="+mn-lt"/>
                <a:ea typeface="+mn-ea"/>
                <a:cs typeface="+mn-cs"/>
              </a:rPr>
              <a:t> Liu, </a:t>
            </a:r>
            <a:r>
              <a:rPr lang="en-US" sz="1200" kern="1200" dirty="0" err="1">
                <a:solidFill>
                  <a:schemeClr val="tx1"/>
                </a:solidFill>
                <a:effectLst/>
                <a:latin typeface="+mn-lt"/>
                <a:ea typeface="+mn-ea"/>
                <a:cs typeface="+mn-cs"/>
              </a:rPr>
              <a:t>Xiaolong</a:t>
            </a:r>
            <a:r>
              <a:rPr lang="en-US" sz="1200" kern="1200" dirty="0">
                <a:solidFill>
                  <a:schemeClr val="tx1"/>
                </a:solidFill>
                <a:effectLst/>
                <a:latin typeface="+mn-lt"/>
                <a:ea typeface="+mn-ea"/>
                <a:cs typeface="+mn-cs"/>
              </a:rPr>
              <a:t> Qi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br>
              <a:rPr lang="en-US" sz="1200" kern="1200" dirty="0">
                <a:solidFill>
                  <a:schemeClr val="tx1"/>
                </a:solidFill>
                <a:effectLst/>
                <a:latin typeface="+mn-lt"/>
                <a:ea typeface="+mn-ea"/>
                <a:cs typeface="+mn-cs"/>
              </a:rPr>
            </a:br>
            <a:endParaRPr lang="en-US" b="0" dirty="0"/>
          </a:p>
        </p:txBody>
      </p:sp>
    </p:spTree>
    <p:extLst>
      <p:ext uri="{BB962C8B-B14F-4D97-AF65-F5344CB8AC3E}">
        <p14:creationId xmlns:p14="http://schemas.microsoft.com/office/powerpoint/2010/main" val="2407551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1409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32247BC-A5BC-4460-A41D-92104AEA3200}"/>
              </a:ext>
            </a:extLst>
          </p:cNvPr>
          <p:cNvSpPr>
            <a:spLocks noGrp="1" noRot="1" noChangeAspect="1" noTextEdit="1"/>
          </p:cNvSpPr>
          <p:nvPr>
            <p:ph type="sldImg"/>
          </p:nvPr>
        </p:nvSpPr>
        <p:spPr bwMode="auto">
          <a:xfrm>
            <a:off x="762000" y="274638"/>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62FC887-5CF3-48E9-AE36-57EA22919069}"/>
              </a:ext>
            </a:extLst>
          </p:cNvPr>
          <p:cNvSpPr>
            <a:spLocks noGrp="1"/>
          </p:cNvSpPr>
          <p:nvPr>
            <p:ph type="body" idx="1"/>
          </p:nvPr>
        </p:nvSpPr>
        <p:spPr/>
        <p:txBody>
          <a:bodyPr>
            <a:normAutofit fontScale="55000" lnSpcReduction="20000"/>
          </a:bodyPr>
          <a:lstStyle/>
          <a:p>
            <a:pPr defTabSz="914377" eaLnBrk="1" fontAlgn="auto" hangingPunct="1">
              <a:spcBef>
                <a:spcPts val="0"/>
              </a:spcBef>
              <a:spcAft>
                <a:spcPts val="0"/>
              </a:spcAft>
              <a:defRPr/>
            </a:pPr>
            <a:r>
              <a:rPr lang="en-US" b="1"/>
              <a:t>LO5</a:t>
            </a:r>
            <a:endParaRPr lang="en-US"/>
          </a:p>
          <a:p>
            <a:pPr defTabSz="914377" eaLnBrk="1" fontAlgn="auto" hangingPunct="1">
              <a:spcBef>
                <a:spcPts val="0"/>
              </a:spcBef>
              <a:spcAft>
                <a:spcPts val="0"/>
              </a:spcAft>
              <a:defRPr/>
            </a:pPr>
            <a:r>
              <a:rPr lang="en-US" b="1"/>
              <a:t>THE CONFIRM STUDY: A NORTH AMERICAN RANDOMIZED CONTROLLED TRIAL (RCT) OF TERLIPRESSIN PLUS ALBUMIN FOR THE TREATMENT OF HEPATORENAL SYNDROME TYPE 1 (HRS-1)</a:t>
            </a:r>
            <a:endParaRPr lang="en-US"/>
          </a:p>
          <a:p>
            <a:pPr defTabSz="914377" eaLnBrk="1" fontAlgn="auto" hangingPunct="1">
              <a:spcBef>
                <a:spcPts val="0"/>
              </a:spcBef>
              <a:spcAft>
                <a:spcPts val="0"/>
              </a:spcAft>
              <a:defRPr/>
            </a:pPr>
            <a:endParaRPr lang="en-US" i="1" u="sng"/>
          </a:p>
          <a:p>
            <a:pPr defTabSz="914377" eaLnBrk="1" fontAlgn="auto" hangingPunct="1">
              <a:spcBef>
                <a:spcPts val="0"/>
              </a:spcBef>
              <a:spcAft>
                <a:spcPts val="0"/>
              </a:spcAft>
              <a:defRPr/>
            </a:pPr>
            <a:r>
              <a:rPr lang="en-US" i="1" u="sng"/>
              <a:t>Florence Wong</a:t>
            </a:r>
            <a:r>
              <a:rPr lang="en-US" i="1"/>
              <a:t>, Medicine, University of Toronto, Michael P. Curry, Medicine, Beth Israel Deaconess Medical Center, Boston, MA, K Rajender Reddy, University of Pennsylvania, Philadelphia, PA, USA, Raymond A. Rubin, Piedmont Healthcare, Michael K. Porayko, Medicine, Vanderbilt University Medical Center, Nashville, TN, Stevan A. Gonzalez, Medicine, Baylor Scott &amp; White All Saints Medical Center, Fort Worth, TX, Khalid Mumtaz, Ohio State University, Nicholas Lim, Medicine, University of Minnesota, Minneapolis, MN, Douglas A. Simonetto, Medicine, Mayo Clinic, Rochester, MN, Pratima Sharma, Medicine, University of Michigan Medical Center, Ann Arbor, MI, Arun Sanyal, Medicine, Virginia Commonwealth University, Richmond, VA, Marlyn J. Mayo, Medicine, UT Southwestern Medical Center, Dallas, TX, Richard Todd Frederick, Hepatology and Liver Transplantation, California Pacific Medical Center, Stephen Chris Pappas, Orphan Therapeutics LLC, Annandale, NJ, Khurram Jamil, Mallinckrodt Pharmaceuticals, Bedminster, NJ and the CONFIRM Study Investigators</a:t>
            </a:r>
            <a:endParaRPr lang="en-US"/>
          </a:p>
          <a:p>
            <a:pPr defTabSz="914377" eaLnBrk="1" fontAlgn="auto" hangingPunct="1">
              <a:spcBef>
                <a:spcPts val="0"/>
              </a:spcBef>
              <a:spcAft>
                <a:spcPts val="0"/>
              </a:spcAft>
              <a:defRPr/>
            </a:pPr>
            <a:endParaRPr lang="en-US" b="1"/>
          </a:p>
          <a:p>
            <a:pPr defTabSz="914377" eaLnBrk="1" fontAlgn="auto" hangingPunct="1">
              <a:spcBef>
                <a:spcPts val="0"/>
              </a:spcBef>
              <a:spcAft>
                <a:spcPts val="0"/>
              </a:spcAft>
              <a:defRPr/>
            </a:pPr>
            <a:r>
              <a:rPr lang="en-US" b="1"/>
              <a:t>Background: </a:t>
            </a:r>
          </a:p>
          <a:p>
            <a:pPr defTabSz="914377" eaLnBrk="1" fontAlgn="auto" hangingPunct="1">
              <a:spcBef>
                <a:spcPts val="0"/>
              </a:spcBef>
              <a:spcAft>
                <a:spcPts val="0"/>
              </a:spcAft>
              <a:defRPr/>
            </a:pPr>
            <a:r>
              <a:rPr lang="en-US"/>
              <a:t>HRS-1 is a serious, potentially reversible form of acute kidney injury (AKI) in patients with cirrhosis and ascites. The aim of the CONFIRM study was to confirm the efficacy and safety of terlipressin plus albumin versus albumin alone for the treatment of HRS-1 in patients with well-defined HRS-1. </a:t>
            </a:r>
          </a:p>
          <a:p>
            <a:pPr defTabSz="914377" eaLnBrk="1" fontAlgn="auto" hangingPunct="1">
              <a:spcBef>
                <a:spcPts val="0"/>
              </a:spcBef>
              <a:spcAft>
                <a:spcPts val="0"/>
              </a:spcAft>
              <a:defRPr/>
            </a:pPr>
            <a:endParaRPr lang="en-US" b="1"/>
          </a:p>
          <a:p>
            <a:pPr defTabSz="914377" eaLnBrk="1" fontAlgn="auto" hangingPunct="1">
              <a:spcBef>
                <a:spcPts val="0"/>
              </a:spcBef>
              <a:spcAft>
                <a:spcPts val="0"/>
              </a:spcAft>
              <a:defRPr/>
            </a:pPr>
            <a:r>
              <a:rPr lang="en-US" b="1"/>
              <a:t>Methods: </a:t>
            </a:r>
          </a:p>
          <a:p>
            <a:pPr defTabSz="914377" eaLnBrk="1" fontAlgn="auto" hangingPunct="1">
              <a:spcBef>
                <a:spcPts val="0"/>
              </a:spcBef>
              <a:spcAft>
                <a:spcPts val="0"/>
              </a:spcAft>
              <a:defRPr/>
            </a:pPr>
            <a:r>
              <a:rPr lang="en-US"/>
              <a:t>HRS-1 was defined based on modified prior criteria outlined by the International Club of Ascites (ICA), as rapidly deteriorating renal function to SCr ≥2.25 mg/dL, with actual or projected doubling of SCr within 2 weeks, without improvement in renal function (&lt;20% decrease in SCr 48 hours after both diuretic withdrawal and albumin-fluid challenge) in adult patients with cirrhosis and ascites. Subjects were randomized 2:1 to terlipressin (1 mg IV every 6 hours) or placebo, plus albumin in both groups. Treatment was continued to Day 14 unless the following occurred: verified HRS reversal (VHRSR), renal replacement therapy (RRT), liver transplantation (LT) or SCr at or above baseline (BL) at Day 4. VHRSR, the primary endpoint, was defined as 2 consecutive SCr values ≤1.5 mg/dL, at least 2 hours apart, with subjects alive without RRT for at least 10 days after the second SCr ≤1.5 mg/dL; HRS reversal (HRSR) was a decrease in SCr to ≤1.5 mg/dL. </a:t>
            </a:r>
          </a:p>
          <a:p>
            <a:pPr defTabSz="914377" eaLnBrk="1" fontAlgn="auto" hangingPunct="1">
              <a:spcBef>
                <a:spcPts val="0"/>
              </a:spcBef>
              <a:spcAft>
                <a:spcPts val="0"/>
              </a:spcAft>
              <a:defRPr/>
            </a:pPr>
            <a:endParaRPr lang="en-US" b="1"/>
          </a:p>
          <a:p>
            <a:pPr defTabSz="914377" eaLnBrk="1" fontAlgn="auto" hangingPunct="1">
              <a:spcBef>
                <a:spcPts val="0"/>
              </a:spcBef>
              <a:spcAft>
                <a:spcPts val="0"/>
              </a:spcAft>
              <a:defRPr/>
            </a:pPr>
            <a:r>
              <a:rPr lang="en-US" b="1"/>
              <a:t>Results: </a:t>
            </a:r>
          </a:p>
          <a:p>
            <a:pPr defTabSz="914377" eaLnBrk="1" fontAlgn="auto" hangingPunct="1">
              <a:spcBef>
                <a:spcPts val="0"/>
              </a:spcBef>
              <a:spcAft>
                <a:spcPts val="0"/>
              </a:spcAft>
              <a:defRPr/>
            </a:pPr>
            <a:r>
              <a:rPr lang="en-US" b="1"/>
              <a:t>(Table): </a:t>
            </a:r>
            <a:r>
              <a:rPr lang="en-US"/>
              <a:t>300 subjects were enrolled; 199 randomized to terlipressin, 101 to placebo. Demographic and BL clinical characteristics were similar between treatment groups. 132/300 (44%) of subjects met systemic inflammatory response syndrome (SIRS) criteria. The proportion of patients in each group who underwent LT was 23.1% for terlipressin and 28.7% for placebo. Overall adverse events (AEs) were similar for the 2 groups; serious AEs were reported in 130/200 (65%) subjects in the terlipressin group vs 60/99 (60.6%) subjects in the placebo group. Ischemia-associated AEs occurred in 4.5% of the terlipressin group vs 0% in the placebo group; no new or unexpected AEs were reported. </a:t>
            </a:r>
          </a:p>
          <a:p>
            <a:pPr defTabSz="914377" eaLnBrk="1" fontAlgn="auto" hangingPunct="1">
              <a:spcBef>
                <a:spcPts val="0"/>
              </a:spcBef>
              <a:spcAft>
                <a:spcPts val="0"/>
              </a:spcAft>
              <a:defRPr/>
            </a:pPr>
            <a:endParaRPr lang="en-US" b="1"/>
          </a:p>
          <a:p>
            <a:pPr defTabSz="914377" eaLnBrk="1" fontAlgn="auto" hangingPunct="1">
              <a:spcBef>
                <a:spcPts val="0"/>
              </a:spcBef>
              <a:spcAft>
                <a:spcPts val="0"/>
              </a:spcAft>
              <a:defRPr/>
            </a:pPr>
            <a:r>
              <a:rPr lang="en-US" b="1"/>
              <a:t>Conclusion: </a:t>
            </a:r>
          </a:p>
          <a:p>
            <a:pPr defTabSz="914377" eaLnBrk="1" fontAlgn="auto" hangingPunct="1">
              <a:spcBef>
                <a:spcPts val="0"/>
              </a:spcBef>
              <a:spcAft>
                <a:spcPts val="0"/>
              </a:spcAft>
              <a:defRPr/>
            </a:pPr>
            <a:r>
              <a:rPr lang="en-US"/>
              <a:t>Applying strict criteria defining HRS-1, CONFIRM demonstrates a significant reversal of worsening renal function in cirrhotic patients treated with terlipressin plus albumin when compared to those treated with albumin alone, including patients with SIRS criteria. This response was durable and associated with less need for early RRT. Terlipressin is effective in improving renal function and achieving HRS reversal in patients with HRS-1 and progressive advanced liver disease.</a:t>
            </a:r>
          </a:p>
          <a:p>
            <a:pPr defTabSz="914377" eaLnBrk="1" fontAlgn="auto" hangingPunct="1">
              <a:spcBef>
                <a:spcPts val="0"/>
              </a:spcBef>
              <a:spcAft>
                <a:spcPts val="0"/>
              </a:spcAft>
              <a:buFont typeface="Arial" panose="020B0604020202020204" pitchFamily="34" charset="0"/>
              <a:buNone/>
              <a:defRPr/>
            </a:pPr>
            <a:endParaRPr lang="en-US"/>
          </a:p>
          <a:p>
            <a:pPr defTabSz="914377" eaLnBrk="1" fontAlgn="auto" hangingPunct="1">
              <a:spcBef>
                <a:spcPts val="0"/>
              </a:spcBef>
              <a:spcAft>
                <a:spcPts val="0"/>
              </a:spcAft>
              <a:defRPr/>
            </a:pPr>
            <a:r>
              <a:rPr lang="en-US" b="1"/>
              <a:t>Disclosures:</a:t>
            </a:r>
          </a:p>
          <a:p>
            <a:pPr defTabSz="914377" eaLnBrk="1" fontAlgn="auto" hangingPunct="1">
              <a:spcBef>
                <a:spcPts val="0"/>
              </a:spcBef>
              <a:spcAft>
                <a:spcPts val="0"/>
              </a:spcAft>
              <a:defRPr/>
            </a:pPr>
            <a:r>
              <a:rPr lang="en-US"/>
              <a:t>Florence Wong – Mallinckrodt: Consulting; Mallinckrodt: Grant/Research Support; Ferring: Consulting; Sequana: Grant/Research Support; Sequana: Consulting;</a:t>
            </a:r>
          </a:p>
          <a:p>
            <a:pPr defTabSz="914377" eaLnBrk="1" fontAlgn="auto" hangingPunct="1">
              <a:spcBef>
                <a:spcPts val="0"/>
              </a:spcBef>
              <a:spcAft>
                <a:spcPts val="0"/>
              </a:spcAft>
              <a:defRPr/>
            </a:pPr>
            <a:r>
              <a:rPr lang="en-US"/>
              <a:t>Michael P. Curry – Affimune: Grant/Research Support; Salix: Grant/Research Support; Conatus: Grant/Research Support; Mallinckrodt: Grant/Research Support; Gilead Sciences: Grant/Research Support; Trio Health: Consulting; Gilead Sciences: Consulting;</a:t>
            </a:r>
          </a:p>
          <a:p>
            <a:pPr defTabSz="914377" eaLnBrk="1" fontAlgn="auto" hangingPunct="1">
              <a:spcBef>
                <a:spcPts val="0"/>
              </a:spcBef>
              <a:spcAft>
                <a:spcPts val="0"/>
              </a:spcAft>
              <a:defRPr/>
            </a:pPr>
            <a:r>
              <a:rPr lang="en-US"/>
              <a:t>Raymond A. Rubin – Intercept: Advisory Committee or Review Panel; Mallinckrodt: Advisory Committee or Review Panel; Mallinckrodt: Grant/Research Support; Intercept: Grant/Research Support; Allergan: Grant/Research Support; Novo Nordisk: Grant/Research Support; Gilead: Grant/Research Support;</a:t>
            </a:r>
          </a:p>
          <a:p>
            <a:pPr defTabSz="914377" eaLnBrk="1" fontAlgn="auto" hangingPunct="1">
              <a:spcBef>
                <a:spcPts val="0"/>
              </a:spcBef>
              <a:spcAft>
                <a:spcPts val="0"/>
              </a:spcAft>
              <a:defRPr/>
            </a:pPr>
            <a:r>
              <a:rPr lang="en-US"/>
              <a:t>Stevan A. Gonzalez – Salix: Speaking and Teaching; AbbVie: Speaking and Teaching;</a:t>
            </a:r>
          </a:p>
          <a:p>
            <a:pPr defTabSz="914377" eaLnBrk="1" fontAlgn="auto" hangingPunct="1">
              <a:spcBef>
                <a:spcPts val="0"/>
              </a:spcBef>
              <a:spcAft>
                <a:spcPts val="0"/>
              </a:spcAft>
              <a:defRPr/>
            </a:pPr>
            <a:r>
              <a:rPr lang="en-US"/>
              <a:t>Arun Sanyal – Sanyal Bio: Stock Shareholder; Exhalenz Stock, Akarna, Genfit, Durect, Indalo, Tiziana: Stock Shareholder; Novartis, Merck, Galectin, Bristol Myers, Merck, Sequana, Boehringer Ingelhiem, Echosense, Salix, Malinckrodt, Cumberland, Gilead: Grant/Research Support; Conatus, Gilead, Elsevier, Echosens, Malinckrodt, Immuron, Intercept, Pfizer, Salix, Uptodate, Boehringer Ingelhiem, Novartis, Nimbus, Nitto Denko, Hemoshear, Lilly, Novo Nordisk, Fractyl, Allergan, Chemomab, Affimmune, Teva, Ardelyx, Terns: Consulting; ENYO, Birdrock, Albireo, Sanofi, Jannsen, Takeda, Zydus, BASF, Amra, Perspectum, OWL, Poxel, Servier, Second Genome, General Electric, 89Bio: Consulting; NorthSea Therapeutics: Consulting; Albireo: Consulting; NGM Bio: Consulting; Cirius: Consulting; Astra Zeneca: Consulting;</a:t>
            </a:r>
          </a:p>
          <a:p>
            <a:pPr defTabSz="914377" eaLnBrk="1" fontAlgn="auto" hangingPunct="1">
              <a:spcBef>
                <a:spcPts val="0"/>
              </a:spcBef>
              <a:spcAft>
                <a:spcPts val="0"/>
              </a:spcAft>
              <a:defRPr/>
            </a:pPr>
            <a:r>
              <a:rPr lang="en-US"/>
              <a:t>Marlyn J. Mayo – Cymabay: Grant/Research Support; Target: Grant/Research Support; Cara: Advisory Committee or Review Panel; Salix: Grant/Research Support; Mallinckrodt: Grant/Research Support; GSK: Grant/Research Support; Intercept: Grant/Research Support;</a:t>
            </a:r>
          </a:p>
          <a:p>
            <a:pPr defTabSz="914377" eaLnBrk="1" fontAlgn="auto" hangingPunct="1">
              <a:spcBef>
                <a:spcPts val="0"/>
              </a:spcBef>
              <a:spcAft>
                <a:spcPts val="0"/>
              </a:spcAft>
              <a:defRPr/>
            </a:pPr>
            <a:r>
              <a:rPr lang="en-US"/>
              <a:t>Richard Todd Frederick – Mallinckrodt: Advisory Committee or Review Panel; Mallinckrodt: Grant/Research Support; Intercept: Speaking and Teaching; Gilead: Consulting; Morphocell: Advisory Committee or Review Panel; Salix: Advisory Committee or Review Panel; Conatus: Grant/Research Support;</a:t>
            </a:r>
          </a:p>
          <a:p>
            <a:pPr defTabSz="914377" eaLnBrk="1" fontAlgn="auto" hangingPunct="1">
              <a:spcBef>
                <a:spcPts val="0"/>
              </a:spcBef>
              <a:spcAft>
                <a:spcPts val="0"/>
              </a:spcAft>
              <a:defRPr/>
            </a:pPr>
            <a:r>
              <a:rPr lang="en-US"/>
              <a:t>Stephen Chris Pappas – Orphan Therapeutics LLC: Consulting; Mallinckrodt Pharmaceuticals: Consulting; Durect Pharmaceuticals: Consulting;</a:t>
            </a:r>
          </a:p>
          <a:p>
            <a:pPr defTabSz="914377" eaLnBrk="1" fontAlgn="auto" hangingPunct="1">
              <a:spcBef>
                <a:spcPts val="0"/>
              </a:spcBef>
              <a:spcAft>
                <a:spcPts val="0"/>
              </a:spcAft>
              <a:defRPr/>
            </a:pPr>
            <a:r>
              <a:rPr lang="en-US"/>
              <a:t>Khurram Jamil – Mallinckrodt Pharmaceuticals: Employment;</a:t>
            </a:r>
          </a:p>
          <a:p>
            <a:pPr defTabSz="914377" eaLnBrk="1" fontAlgn="auto" hangingPunct="1">
              <a:spcBef>
                <a:spcPts val="0"/>
              </a:spcBef>
              <a:spcAft>
                <a:spcPts val="0"/>
              </a:spcAft>
              <a:defRPr/>
            </a:pPr>
            <a:r>
              <a:rPr lang="en-US"/>
              <a:t>The following people have nothing to disclose: K Rajender Reddy, Michael K. Porayko, Khalid Mumtaz, Nicholas Lim, Douglas A. Simonetto, Pratima Sharma</a:t>
            </a:r>
          </a:p>
          <a:p>
            <a:pPr defTabSz="914377" eaLnBrk="1" fontAlgn="auto" hangingPunct="1">
              <a:spcBef>
                <a:spcPts val="0"/>
              </a:spcBef>
              <a:spcAft>
                <a:spcPts val="0"/>
              </a:spcAft>
              <a:buFont typeface="Arial" panose="020B0604020202020204" pitchFamily="34" charset="0"/>
              <a:buNone/>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10 </a:t>
            </a:r>
          </a:p>
          <a:p>
            <a:r>
              <a:rPr lang="en-US" sz="1200" b="1" kern="1200" dirty="0">
                <a:solidFill>
                  <a:schemeClr val="tx1"/>
                </a:solidFill>
                <a:effectLst/>
                <a:latin typeface="+mn-lt"/>
                <a:ea typeface="+mn-ea"/>
                <a:cs typeface="+mn-cs"/>
              </a:rPr>
              <a:t>CYSTATIN C PREDICTS NEED FOR HEMODIALYSIS, </a:t>
            </a:r>
            <a:r>
              <a:rPr lang="en-US" sz="1200" b="1" kern="1200" dirty="0" err="1">
                <a:solidFill>
                  <a:schemeClr val="tx1"/>
                </a:solidFill>
                <a:effectLst/>
                <a:latin typeface="+mn-lt"/>
                <a:ea typeface="+mn-ea"/>
                <a:cs typeface="+mn-cs"/>
              </a:rPr>
              <a:t>SLK</a:t>
            </a:r>
            <a:r>
              <a:rPr lang="en-US" sz="1200" b="1" kern="1200" dirty="0">
                <a:solidFill>
                  <a:schemeClr val="tx1"/>
                </a:solidFill>
                <a:effectLst/>
                <a:latin typeface="+mn-lt"/>
                <a:ea typeface="+mn-ea"/>
                <a:cs typeface="+mn-cs"/>
              </a:rPr>
              <a:t>, AND TRANSPLANT-FREE SURVIVAL IN LIVER TRANSPLANT CANDIDATES</a:t>
            </a: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a:t>
            </a:r>
            <a:r>
              <a:rPr lang="en-US" sz="1200" i="1" u="sng" kern="1200" dirty="0" err="1">
                <a:solidFill>
                  <a:schemeClr val="tx1"/>
                </a:solidFill>
                <a:effectLst/>
                <a:latin typeface="+mn-lt"/>
                <a:ea typeface="+mn-ea"/>
                <a:cs typeface="+mn-cs"/>
              </a:rPr>
              <a:t>Nagasri</a:t>
            </a:r>
            <a:r>
              <a:rPr lang="en-US" sz="1200" i="1" u="sng" kern="1200" dirty="0">
                <a:solidFill>
                  <a:schemeClr val="tx1"/>
                </a:solidFill>
                <a:effectLst/>
                <a:latin typeface="+mn-lt"/>
                <a:ea typeface="+mn-ea"/>
                <a:cs typeface="+mn-cs"/>
              </a:rPr>
              <a:t> </a:t>
            </a:r>
            <a:r>
              <a:rPr lang="en-US" sz="1200" i="1" u="sng" kern="1200" dirty="0" err="1">
                <a:solidFill>
                  <a:schemeClr val="tx1"/>
                </a:solidFill>
                <a:effectLst/>
                <a:latin typeface="+mn-lt"/>
                <a:ea typeface="+mn-ea"/>
                <a:cs typeface="+mn-cs"/>
              </a:rPr>
              <a:t>Shankar</a:t>
            </a:r>
            <a:r>
              <a:rPr lang="en-US" sz="1200" i="1" kern="1200" baseline="30000" dirty="0" err="1">
                <a:solidFill>
                  <a:schemeClr val="tx1"/>
                </a:solidFill>
                <a:effectLst/>
                <a:latin typeface="+mn-lt"/>
                <a:ea typeface="+mn-ea"/>
                <a:cs typeface="+mn-cs"/>
              </a:rPr>
              <a:t>1</a:t>
            </a:r>
            <a:r>
              <a:rPr lang="en-US" sz="1200" i="1" kern="1200" dirty="0">
                <a:solidFill>
                  <a:schemeClr val="tx1"/>
                </a:solidFill>
                <a:effectLst/>
                <a:latin typeface="+mn-lt"/>
                <a:ea typeface="+mn-ea"/>
                <a:cs typeface="+mn-cs"/>
              </a:rPr>
              <a:t>, Dr. Andres Duarte-</a:t>
            </a:r>
            <a:r>
              <a:rPr lang="en-US" sz="1200" i="1" kern="1200" dirty="0" err="1">
                <a:solidFill>
                  <a:schemeClr val="tx1"/>
                </a:solidFill>
                <a:effectLst/>
                <a:latin typeface="+mn-lt"/>
                <a:ea typeface="+mn-ea"/>
                <a:cs typeface="+mn-cs"/>
              </a:rPr>
              <a:t>Rojo</a:t>
            </a:r>
            <a:r>
              <a:rPr lang="en-US" sz="1200" i="1" kern="1200" baseline="30000" dirty="0" err="1">
                <a:solidFill>
                  <a:schemeClr val="tx1"/>
                </a:solidFill>
                <a:effectLst/>
                <a:latin typeface="+mn-lt"/>
                <a:ea typeface="+mn-ea"/>
                <a:cs typeface="+mn-cs"/>
              </a:rPr>
              <a:t>2</a:t>
            </a:r>
            <a:r>
              <a:rPr lang="en-US" sz="1200" i="1" kern="1200" dirty="0">
                <a:solidFill>
                  <a:schemeClr val="tx1"/>
                </a:solidFill>
                <a:effectLst/>
                <a:latin typeface="+mn-lt"/>
                <a:ea typeface="+mn-ea"/>
                <a:cs typeface="+mn-cs"/>
              </a:rPr>
              <a:t>, Dr. Mauricio Garcia Saenz de </a:t>
            </a:r>
            <a:r>
              <a:rPr lang="en-US" sz="1200" i="1" kern="1200" dirty="0" err="1">
                <a:solidFill>
                  <a:schemeClr val="tx1"/>
                </a:solidFill>
                <a:effectLst/>
                <a:latin typeface="+mn-lt"/>
                <a:ea typeface="+mn-ea"/>
                <a:cs typeface="+mn-cs"/>
              </a:rPr>
              <a:t>Sicilia</a:t>
            </a:r>
            <a:r>
              <a:rPr lang="en-US" sz="1200" i="1" kern="1200" baseline="30000" dirty="0" err="1">
                <a:solidFill>
                  <a:schemeClr val="tx1"/>
                </a:solidFill>
                <a:effectLst/>
                <a:latin typeface="+mn-lt"/>
                <a:ea typeface="+mn-ea"/>
                <a:cs typeface="+mn-cs"/>
              </a:rPr>
              <a:t>3</a:t>
            </a:r>
            <a:r>
              <a:rPr lang="en-US" sz="1200" i="1" kern="1200" dirty="0">
                <a:solidFill>
                  <a:schemeClr val="tx1"/>
                </a:solidFill>
                <a:effectLst/>
                <a:latin typeface="+mn-lt"/>
                <a:ea typeface="+mn-ea"/>
                <a:cs typeface="+mn-cs"/>
              </a:rPr>
              <a:t>, Dr. Sumeet K Asrani, MD, </a:t>
            </a:r>
            <a:r>
              <a:rPr lang="en-US" sz="1200" i="1" kern="1200" dirty="0" err="1">
                <a:solidFill>
                  <a:schemeClr val="tx1"/>
                </a:solidFill>
                <a:effectLst/>
                <a:latin typeface="+mn-lt"/>
                <a:ea typeface="+mn-ea"/>
                <a:cs typeface="+mn-cs"/>
              </a:rPr>
              <a:t>MSc</a:t>
            </a:r>
            <a:r>
              <a:rPr lang="en-US" sz="1200" i="1" kern="1200" baseline="30000" dirty="0" err="1">
                <a:solidFill>
                  <a:schemeClr val="tx1"/>
                </a:solidFill>
                <a:effectLst/>
                <a:latin typeface="+mn-lt"/>
                <a:ea typeface="+mn-ea"/>
                <a:cs typeface="+mn-cs"/>
              </a:rPr>
              <a:t>4</a:t>
            </a:r>
            <a:r>
              <a:rPr lang="en-US" sz="1200" i="1" kern="1200" dirty="0">
                <a:solidFill>
                  <a:schemeClr val="tx1"/>
                </a:solidFill>
                <a:effectLst/>
                <a:latin typeface="+mn-lt"/>
                <a:ea typeface="+mn-ea"/>
                <a:cs typeface="+mn-cs"/>
              </a:rPr>
              <a:t>, Dr. Goran </a:t>
            </a:r>
            <a:r>
              <a:rPr lang="en-US" sz="1200" i="1" kern="1200" dirty="0" err="1">
                <a:solidFill>
                  <a:schemeClr val="tx1"/>
                </a:solidFill>
                <a:effectLst/>
                <a:latin typeface="+mn-lt"/>
                <a:ea typeface="+mn-ea"/>
                <a:cs typeface="+mn-cs"/>
              </a:rPr>
              <a:t>Klintmalm</a:t>
            </a:r>
            <a:r>
              <a:rPr lang="en-US" sz="1200" i="1" kern="1200" baseline="30000" dirty="0" err="1">
                <a:solidFill>
                  <a:schemeClr val="tx1"/>
                </a:solidFill>
                <a:effectLst/>
                <a:latin typeface="+mn-lt"/>
                <a:ea typeface="+mn-ea"/>
                <a:cs typeface="+mn-cs"/>
              </a:rPr>
              <a:t>4</a:t>
            </a:r>
            <a:r>
              <a:rPr lang="en-US" sz="1200" i="1" kern="1200" dirty="0">
                <a:solidFill>
                  <a:schemeClr val="tx1"/>
                </a:solidFill>
                <a:effectLst/>
                <a:latin typeface="+mn-lt"/>
                <a:ea typeface="+mn-ea"/>
                <a:cs typeface="+mn-cs"/>
              </a:rPr>
              <a:t>, Dr. James F. </a:t>
            </a:r>
            <a:r>
              <a:rPr lang="en-US" sz="1200" i="1" kern="1200" dirty="0" err="1">
                <a:solidFill>
                  <a:schemeClr val="tx1"/>
                </a:solidFill>
                <a:effectLst/>
                <a:latin typeface="+mn-lt"/>
                <a:ea typeface="+mn-ea"/>
                <a:cs typeface="+mn-cs"/>
              </a:rPr>
              <a:t>Trotter</a:t>
            </a:r>
            <a:r>
              <a:rPr lang="en-US" sz="1200" i="1" kern="1200" baseline="30000" dirty="0" err="1">
                <a:solidFill>
                  <a:schemeClr val="tx1"/>
                </a:solidFill>
                <a:effectLst/>
                <a:latin typeface="+mn-lt"/>
                <a:ea typeface="+mn-ea"/>
                <a:cs typeface="+mn-cs"/>
              </a:rPr>
              <a:t>4</a:t>
            </a:r>
            <a:r>
              <a:rPr lang="en-US" sz="1200" i="1" kern="1200" dirty="0">
                <a:solidFill>
                  <a:schemeClr val="tx1"/>
                </a:solidFill>
                <a:effectLst/>
                <a:latin typeface="+mn-lt"/>
                <a:ea typeface="+mn-ea"/>
                <a:cs typeface="+mn-cs"/>
              </a:rPr>
              <a:t>, Dr. Bernard V </a:t>
            </a:r>
            <a:r>
              <a:rPr lang="en-US" sz="1200" i="1" kern="1200" dirty="0" err="1">
                <a:solidFill>
                  <a:schemeClr val="tx1"/>
                </a:solidFill>
                <a:effectLst/>
                <a:latin typeface="+mn-lt"/>
                <a:ea typeface="+mn-ea"/>
                <a:cs typeface="+mn-cs"/>
              </a:rPr>
              <a:t>Fischbach</a:t>
            </a:r>
            <a:r>
              <a:rPr lang="en-US" sz="1200" i="1" kern="1200" baseline="30000" dirty="0" err="1">
                <a:solidFill>
                  <a:schemeClr val="tx1"/>
                </a:solidFill>
                <a:effectLst/>
                <a:latin typeface="+mn-lt"/>
                <a:ea typeface="+mn-ea"/>
                <a:cs typeface="+mn-cs"/>
              </a:rPr>
              <a:t>4</a:t>
            </a:r>
            <a:r>
              <a:rPr lang="en-US" sz="1200" i="1" kern="1200" dirty="0">
                <a:solidFill>
                  <a:schemeClr val="tx1"/>
                </a:solidFill>
                <a:effectLst/>
                <a:latin typeface="+mn-lt"/>
                <a:ea typeface="+mn-ea"/>
                <a:cs typeface="+mn-cs"/>
              </a:rPr>
              <a:t> and Dr. </a:t>
            </a:r>
            <a:r>
              <a:rPr lang="en-US" sz="1200" i="1" kern="1200" dirty="0" err="1">
                <a:solidFill>
                  <a:schemeClr val="tx1"/>
                </a:solidFill>
                <a:effectLst/>
                <a:latin typeface="+mn-lt"/>
                <a:ea typeface="+mn-ea"/>
                <a:cs typeface="+mn-cs"/>
              </a:rPr>
              <a:t>Stevan</a:t>
            </a:r>
            <a:r>
              <a:rPr lang="en-US" sz="1200" i="1" kern="1200" dirty="0">
                <a:solidFill>
                  <a:schemeClr val="tx1"/>
                </a:solidFill>
                <a:effectLst/>
                <a:latin typeface="+mn-lt"/>
                <a:ea typeface="+mn-ea"/>
                <a:cs typeface="+mn-cs"/>
              </a:rPr>
              <a:t> A. </a:t>
            </a:r>
            <a:r>
              <a:rPr lang="en-US" sz="1200" i="1" kern="1200" dirty="0" err="1">
                <a:solidFill>
                  <a:schemeClr val="tx1"/>
                </a:solidFill>
                <a:effectLst/>
                <a:latin typeface="+mn-lt"/>
                <a:ea typeface="+mn-ea"/>
                <a:cs typeface="+mn-cs"/>
              </a:rPr>
              <a:t>Gonzalez</a:t>
            </a:r>
            <a:r>
              <a:rPr lang="en-US" sz="1200" i="1" kern="1200" baseline="30000" dirty="0" err="1">
                <a:solidFill>
                  <a:schemeClr val="tx1"/>
                </a:solidFill>
                <a:effectLst/>
                <a:latin typeface="+mn-lt"/>
                <a:ea typeface="+mn-ea"/>
                <a:cs typeface="+mn-cs"/>
              </a:rPr>
              <a:t>4</a:t>
            </a:r>
            <a:r>
              <a:rPr lang="en-US" sz="1200" i="1" kern="1200" dirty="0">
                <a:solidFill>
                  <a:schemeClr val="tx1"/>
                </a:solidFill>
                <a:effectLst/>
                <a:latin typeface="+mn-lt"/>
                <a:ea typeface="+mn-ea"/>
                <a:cs typeface="+mn-cs"/>
              </a:rPr>
              <a:t>, (1)Internal Medicine, Baylor Scott &amp; White University Medical Center, (2)University of Pittsburgh, (3)University of Arkansas for Medical Sciences, (4)Baylor Simmons Transplant Institute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p>
          <a:p>
            <a:r>
              <a:rPr lang="en-US" sz="1200" kern="1200" dirty="0">
                <a:solidFill>
                  <a:schemeClr val="tx1"/>
                </a:solidFill>
                <a:effectLst/>
                <a:latin typeface="+mn-lt"/>
                <a:ea typeface="+mn-ea"/>
                <a:cs typeface="+mn-cs"/>
              </a:rPr>
              <a:t>Renal insufficiency is a common complication of end-stage liver disease and is independently associated with decreased survival. Serum creatinine is a poor surrogate measure of glomerular filtration rate in patients with cirrhosis. Serum Cystatin C (</a:t>
            </a:r>
            <a:r>
              <a:rPr lang="en-US" sz="1200" kern="1200" dirty="0" err="1">
                <a:solidFill>
                  <a:schemeClr val="tx1"/>
                </a:solidFill>
                <a:effectLst/>
                <a:latin typeface="+mn-lt"/>
                <a:ea typeface="+mn-ea"/>
                <a:cs typeface="+mn-cs"/>
              </a:rPr>
              <a:t>CysC</a:t>
            </a:r>
            <a:r>
              <a:rPr lang="en-US" sz="1200" kern="1200" dirty="0">
                <a:solidFill>
                  <a:schemeClr val="tx1"/>
                </a:solidFill>
                <a:effectLst/>
                <a:latin typeface="+mn-lt"/>
                <a:ea typeface="+mn-ea"/>
                <a:cs typeface="+mn-cs"/>
              </a:rPr>
              <a:t>) could more accurately assess renal function in liver transplant (LT) candidates and may predict outcomes including need for simultaneous liver/kidney transplant (</a:t>
            </a:r>
            <a:r>
              <a:rPr lang="en-US" sz="1200" kern="1200" dirty="0" err="1">
                <a:solidFill>
                  <a:schemeClr val="tx1"/>
                </a:solidFill>
                <a:effectLst/>
                <a:latin typeface="+mn-lt"/>
                <a:ea typeface="+mn-ea"/>
                <a:cs typeface="+mn-cs"/>
              </a:rPr>
              <a:t>SLK</a:t>
            </a:r>
            <a:r>
              <a:rPr lang="en-US" sz="1200" kern="1200" dirty="0">
                <a:solidFill>
                  <a:schemeClr val="tx1"/>
                </a:solidFill>
                <a:effectLst/>
                <a:latin typeface="+mn-lt"/>
                <a:ea typeface="+mn-ea"/>
                <a:cs typeface="+mn-cs"/>
              </a:rPr>
              <a:t>) and mortality.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p>
          <a:p>
            <a:r>
              <a:rPr lang="en-US" sz="1200" kern="1200" dirty="0">
                <a:solidFill>
                  <a:schemeClr val="tx1"/>
                </a:solidFill>
                <a:effectLst/>
                <a:latin typeface="+mn-lt"/>
                <a:ea typeface="+mn-ea"/>
                <a:cs typeface="+mn-cs"/>
              </a:rPr>
              <a:t>Two-center prospective cohort study of LT candidates with </a:t>
            </a:r>
            <a:r>
              <a:rPr lang="en-US" sz="1200" kern="1200" dirty="0" err="1">
                <a:solidFill>
                  <a:schemeClr val="tx1"/>
                </a:solidFill>
                <a:effectLst/>
                <a:latin typeface="+mn-lt"/>
                <a:ea typeface="+mn-ea"/>
                <a:cs typeface="+mn-cs"/>
              </a:rPr>
              <a:t>CysC</a:t>
            </a:r>
            <a:r>
              <a:rPr lang="en-US" sz="1200" kern="1200" dirty="0">
                <a:solidFill>
                  <a:schemeClr val="tx1"/>
                </a:solidFill>
                <a:effectLst/>
                <a:latin typeface="+mn-lt"/>
                <a:ea typeface="+mn-ea"/>
                <a:cs typeface="+mn-cs"/>
              </a:rPr>
              <a:t> obtained at the time of LT evaluation. Patients prospectively followed to obtain data on clinical events before and after LT, including need for hemodialysis (HD) or </a:t>
            </a:r>
            <a:r>
              <a:rPr lang="en-US" sz="1200" kern="1200" dirty="0" err="1">
                <a:solidFill>
                  <a:schemeClr val="tx1"/>
                </a:solidFill>
                <a:effectLst/>
                <a:latin typeface="+mn-lt"/>
                <a:ea typeface="+mn-ea"/>
                <a:cs typeface="+mn-cs"/>
              </a:rPr>
              <a:t>SLK</a:t>
            </a:r>
            <a:r>
              <a:rPr lang="en-US" sz="1200" kern="1200" dirty="0">
                <a:solidFill>
                  <a:schemeClr val="tx1"/>
                </a:solidFill>
                <a:effectLst/>
                <a:latin typeface="+mn-lt"/>
                <a:ea typeface="+mn-ea"/>
                <a:cs typeface="+mn-cs"/>
              </a:rPr>
              <a:t> and transplant-free survival. Receiver operator characteristic (ROC), Kaplan-Meier log-rank test, and stepwise Cox proportional hazards analyses performed.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p>
          <a:p>
            <a:r>
              <a:rPr lang="en-US" sz="1200" kern="1200" dirty="0">
                <a:solidFill>
                  <a:schemeClr val="tx1"/>
                </a:solidFill>
                <a:effectLst/>
                <a:latin typeface="+mn-lt"/>
                <a:ea typeface="+mn-ea"/>
                <a:cs typeface="+mn-cs"/>
              </a:rPr>
              <a:t>Of 246 patients prospectively enrolled, 161 (66%) underwent LT after a median 6.6 months follow up (range 3 days to 7 years) and 40 (16%) died without LT. Characteristics included 64% male, 79% white, 71% ascites, median MELD 14 (6-40). Cause of cirrhosis: 36% hepatitis C, 21% alcohol, 20% fatty liver/cryptogenic. Incorporating </a:t>
            </a:r>
            <a:r>
              <a:rPr lang="en-US" sz="1200" kern="1200" dirty="0" err="1">
                <a:solidFill>
                  <a:schemeClr val="tx1"/>
                </a:solidFill>
                <a:effectLst/>
                <a:latin typeface="+mn-lt"/>
                <a:ea typeface="+mn-ea"/>
                <a:cs typeface="+mn-cs"/>
              </a:rPr>
              <a:t>CysC</a:t>
            </a:r>
            <a:r>
              <a:rPr lang="en-US" sz="1200" kern="1200" dirty="0">
                <a:solidFill>
                  <a:schemeClr val="tx1"/>
                </a:solidFill>
                <a:effectLst/>
                <a:latin typeface="+mn-lt"/>
                <a:ea typeface="+mn-ea"/>
                <a:cs typeface="+mn-cs"/>
              </a:rPr>
              <a:t> into MELD (MELD-</a:t>
            </a:r>
            <a:r>
              <a:rPr lang="en-US" sz="1200" kern="1200" dirty="0" err="1">
                <a:solidFill>
                  <a:schemeClr val="tx1"/>
                </a:solidFill>
                <a:effectLst/>
                <a:latin typeface="+mn-lt"/>
                <a:ea typeface="+mn-ea"/>
                <a:cs typeface="+mn-cs"/>
              </a:rPr>
              <a:t>CysC</a:t>
            </a:r>
            <a:r>
              <a:rPr lang="en-US" sz="1200" kern="1200" dirty="0">
                <a:solidFill>
                  <a:schemeClr val="tx1"/>
                </a:solidFill>
                <a:effectLst/>
                <a:latin typeface="+mn-lt"/>
                <a:ea typeface="+mn-ea"/>
                <a:cs typeface="+mn-cs"/>
              </a:rPr>
              <a:t>) accurately predicted 1-year mortality in non-transplanted patients (ROC AUC 0.81; 95% CI 0.70, 0.92</a:t>
            </a:r>
            <a:r>
              <a:rPr lang="en-US" sz="1200" kern="1200">
                <a:solidFill>
                  <a:schemeClr val="tx1"/>
                </a:solidFill>
                <a:effectLst/>
                <a:latin typeface="+mn-lt"/>
                <a:ea typeface="+mn-ea"/>
                <a:cs typeface="+mn-cs"/>
              </a:rPr>
              <a:t>) vs </a:t>
            </a:r>
            <a:r>
              <a:rPr lang="en-US" sz="1200" kern="1200" dirty="0">
                <a:solidFill>
                  <a:schemeClr val="tx1"/>
                </a:solidFill>
                <a:effectLst/>
                <a:latin typeface="+mn-lt"/>
                <a:ea typeface="+mn-ea"/>
                <a:cs typeface="+mn-cs"/>
              </a:rPr>
              <a:t>MELD (ROC AUC 0.78; 0.66, 0.90). Increased </a:t>
            </a:r>
            <a:r>
              <a:rPr lang="en-US" sz="1200" kern="1200" dirty="0" err="1">
                <a:solidFill>
                  <a:schemeClr val="tx1"/>
                </a:solidFill>
                <a:effectLst/>
                <a:latin typeface="+mn-lt"/>
                <a:ea typeface="+mn-ea"/>
                <a:cs typeface="+mn-cs"/>
              </a:rPr>
              <a:t>CysC</a:t>
            </a:r>
            <a:r>
              <a:rPr lang="en-US" sz="1200" kern="1200" dirty="0">
                <a:solidFill>
                  <a:schemeClr val="tx1"/>
                </a:solidFill>
                <a:effectLst/>
                <a:latin typeface="+mn-lt"/>
                <a:ea typeface="+mn-ea"/>
                <a:cs typeface="+mn-cs"/>
              </a:rPr>
              <a:t> was associated with need for pre-LT HD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ROC AUC 0.77; 0.65, 0.90) and </a:t>
            </a:r>
            <a:r>
              <a:rPr lang="en-US" sz="1200" kern="1200" dirty="0" err="1">
                <a:solidFill>
                  <a:schemeClr val="tx1"/>
                </a:solidFill>
                <a:effectLst/>
                <a:latin typeface="+mn-lt"/>
                <a:ea typeface="+mn-ea"/>
                <a:cs typeface="+mn-cs"/>
              </a:rPr>
              <a:t>SLK</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ROC AUC 0.89; 0.77, 1.00). </a:t>
            </a:r>
            <a:r>
              <a:rPr lang="en-US" sz="1200" kern="1200" dirty="0" err="1">
                <a:solidFill>
                  <a:schemeClr val="tx1"/>
                </a:solidFill>
                <a:effectLst/>
                <a:latin typeface="+mn-lt"/>
                <a:ea typeface="+mn-ea"/>
                <a:cs typeface="+mn-cs"/>
              </a:rPr>
              <a:t>CysC</a:t>
            </a:r>
            <a:r>
              <a:rPr lang="en-US" sz="1200" kern="1200" dirty="0">
                <a:solidFill>
                  <a:schemeClr val="tx1"/>
                </a:solidFill>
                <a:effectLst/>
                <a:latin typeface="+mn-lt"/>
                <a:ea typeface="+mn-ea"/>
                <a:cs typeface="+mn-cs"/>
              </a:rPr>
              <a:t> ≥1.5 and MELD-</a:t>
            </a:r>
            <a:r>
              <a:rPr lang="en-US" sz="1200" kern="1200" dirty="0" err="1">
                <a:solidFill>
                  <a:schemeClr val="tx1"/>
                </a:solidFill>
                <a:effectLst/>
                <a:latin typeface="+mn-lt"/>
                <a:ea typeface="+mn-ea"/>
                <a:cs typeface="+mn-cs"/>
              </a:rPr>
              <a:t>CysC</a:t>
            </a:r>
            <a:r>
              <a:rPr lang="en-US" sz="1200" kern="1200" dirty="0">
                <a:solidFill>
                  <a:schemeClr val="tx1"/>
                </a:solidFill>
                <a:effectLst/>
                <a:latin typeface="+mn-lt"/>
                <a:ea typeface="+mn-ea"/>
                <a:cs typeface="+mn-cs"/>
              </a:rPr>
              <a:t> ≥15 predicted transplant-free survival, independent of age, race, encephalopathy, and gender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=0.03 and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respectively). Across the range of quartiles, progressive increases in </a:t>
            </a:r>
            <a:r>
              <a:rPr lang="en-US" sz="1200" kern="1200" dirty="0" err="1">
                <a:solidFill>
                  <a:schemeClr val="tx1"/>
                </a:solidFill>
                <a:effectLst/>
                <a:latin typeface="+mn-lt"/>
                <a:ea typeface="+mn-ea"/>
                <a:cs typeface="+mn-cs"/>
              </a:rPr>
              <a:t>CysC</a:t>
            </a:r>
            <a:r>
              <a:rPr lang="en-US" sz="1200" kern="1200" dirty="0">
                <a:solidFill>
                  <a:schemeClr val="tx1"/>
                </a:solidFill>
                <a:effectLst/>
                <a:latin typeface="+mn-lt"/>
                <a:ea typeface="+mn-ea"/>
                <a:cs typeface="+mn-cs"/>
              </a:rPr>
              <a:t> were associated with decreased transplant-free survival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=0.004) but this trend was not observed in quartiles of serum creatinine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=0.08; Figure). In analysis restricted to women (n=88), </a:t>
            </a:r>
            <a:r>
              <a:rPr lang="en-US" sz="1200" kern="1200" dirty="0" err="1">
                <a:solidFill>
                  <a:schemeClr val="tx1"/>
                </a:solidFill>
                <a:effectLst/>
                <a:latin typeface="+mn-lt"/>
                <a:ea typeface="+mn-ea"/>
                <a:cs typeface="+mn-cs"/>
              </a:rPr>
              <a:t>CysC</a:t>
            </a:r>
            <a:r>
              <a:rPr lang="en-US" sz="1200" kern="1200" dirty="0">
                <a:solidFill>
                  <a:schemeClr val="tx1"/>
                </a:solidFill>
                <a:effectLst/>
                <a:latin typeface="+mn-lt"/>
                <a:ea typeface="+mn-ea"/>
                <a:cs typeface="+mn-cs"/>
              </a:rPr>
              <a:t> ≥1.5 was predictive of transplant-free survival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=0.04), yet creatinine was not predictive of survival at multiple thresholds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=NS).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p>
          <a:p>
            <a:r>
              <a:rPr lang="en-US" sz="1200" kern="1200" dirty="0" err="1">
                <a:solidFill>
                  <a:schemeClr val="tx1"/>
                </a:solidFill>
                <a:effectLst/>
                <a:latin typeface="+mn-lt"/>
                <a:ea typeface="+mn-ea"/>
                <a:cs typeface="+mn-cs"/>
              </a:rPr>
              <a:t>CysC</a:t>
            </a:r>
            <a:r>
              <a:rPr lang="en-US" sz="1200" kern="1200" dirty="0">
                <a:solidFill>
                  <a:schemeClr val="tx1"/>
                </a:solidFill>
                <a:effectLst/>
                <a:latin typeface="+mn-lt"/>
                <a:ea typeface="+mn-ea"/>
                <a:cs typeface="+mn-cs"/>
              </a:rPr>
              <a:t> accurately predicts clinical outcomes in LT candidates including pre-LT HD, </a:t>
            </a:r>
            <a:r>
              <a:rPr lang="en-US" sz="1200" kern="1200" dirty="0" err="1">
                <a:solidFill>
                  <a:schemeClr val="tx1"/>
                </a:solidFill>
                <a:effectLst/>
                <a:latin typeface="+mn-lt"/>
                <a:ea typeface="+mn-ea"/>
                <a:cs typeface="+mn-cs"/>
              </a:rPr>
              <a:t>SLK</a:t>
            </a:r>
            <a:r>
              <a:rPr lang="en-US" sz="1200" kern="1200" dirty="0">
                <a:solidFill>
                  <a:schemeClr val="tx1"/>
                </a:solidFill>
                <a:effectLst/>
                <a:latin typeface="+mn-lt"/>
                <a:ea typeface="+mn-ea"/>
                <a:cs typeface="+mn-cs"/>
              </a:rPr>
              <a:t>, and transplant-free survival. </a:t>
            </a:r>
            <a:r>
              <a:rPr lang="en-US" sz="1200" kern="1200" dirty="0" err="1">
                <a:solidFill>
                  <a:schemeClr val="tx1"/>
                </a:solidFill>
                <a:effectLst/>
                <a:latin typeface="+mn-lt"/>
                <a:ea typeface="+mn-ea"/>
                <a:cs typeface="+mn-cs"/>
              </a:rPr>
              <a:t>CysC</a:t>
            </a:r>
            <a:r>
              <a:rPr lang="en-US" sz="1200" kern="1200" dirty="0">
                <a:solidFill>
                  <a:schemeClr val="tx1"/>
                </a:solidFill>
                <a:effectLst/>
                <a:latin typeface="+mn-lt"/>
                <a:ea typeface="+mn-ea"/>
                <a:cs typeface="+mn-cs"/>
              </a:rPr>
              <a:t> may more accurately define a full range of renal dysfunction and risk stratify patients with cirrhosis compared with serum creatinine. </a:t>
            </a:r>
            <a:r>
              <a:rPr lang="en-US" sz="1200" kern="1200" dirty="0" err="1">
                <a:solidFill>
                  <a:schemeClr val="tx1"/>
                </a:solidFill>
                <a:effectLst/>
                <a:latin typeface="+mn-lt"/>
                <a:ea typeface="+mn-ea"/>
                <a:cs typeface="+mn-cs"/>
              </a:rPr>
              <a:t>CysC</a:t>
            </a:r>
            <a:r>
              <a:rPr lang="en-US" sz="1200" kern="1200" dirty="0">
                <a:solidFill>
                  <a:schemeClr val="tx1"/>
                </a:solidFill>
                <a:effectLst/>
                <a:latin typeface="+mn-lt"/>
                <a:ea typeface="+mn-ea"/>
                <a:cs typeface="+mn-cs"/>
              </a:rPr>
              <a:t> is an independent predictor of transplant free survival especially among women and may decrease disparities by gender and disadvantage women less than creatinine-based assessment.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Andres Duarte-</a:t>
            </a:r>
            <a:r>
              <a:rPr lang="en-US" sz="1200" kern="1200" dirty="0" err="1">
                <a:solidFill>
                  <a:schemeClr val="tx1"/>
                </a:solidFill>
                <a:effectLst/>
                <a:latin typeface="+mn-lt"/>
                <a:ea typeface="+mn-ea"/>
                <a:cs typeface="+mn-cs"/>
              </a:rPr>
              <a:t>Rojo</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Axcella</a:t>
            </a:r>
            <a:r>
              <a:rPr lang="en-US" sz="1200" kern="1200" dirty="0">
                <a:solidFill>
                  <a:schemeClr val="tx1"/>
                </a:solidFill>
                <a:effectLst/>
                <a:latin typeface="+mn-lt"/>
                <a:ea typeface="+mn-ea"/>
                <a:cs typeface="+mn-cs"/>
              </a:rPr>
              <a:t>: Advisory Committee or Review Panel; </a:t>
            </a:r>
            <a:r>
              <a:rPr lang="en-US" sz="1200" kern="1200" dirty="0" err="1">
                <a:solidFill>
                  <a:schemeClr val="tx1"/>
                </a:solidFill>
                <a:effectLst/>
                <a:latin typeface="+mn-lt"/>
                <a:ea typeface="+mn-ea"/>
                <a:cs typeface="+mn-cs"/>
              </a:rPr>
              <a:t>Echosens</a:t>
            </a:r>
            <a:r>
              <a:rPr lang="en-US" sz="1200" kern="1200" dirty="0">
                <a:solidFill>
                  <a:schemeClr val="tx1"/>
                </a:solidFill>
                <a:effectLst/>
                <a:latin typeface="+mn-lt"/>
                <a:ea typeface="+mn-ea"/>
                <a:cs typeface="+mn-cs"/>
              </a:rPr>
              <a:t>: Grant/Research Support </a:t>
            </a:r>
          </a:p>
          <a:p>
            <a:r>
              <a:rPr lang="en-US" sz="1200" kern="1200" dirty="0">
                <a:solidFill>
                  <a:schemeClr val="tx1"/>
                </a:solidFill>
                <a:effectLst/>
                <a:latin typeface="+mn-lt"/>
                <a:ea typeface="+mn-ea"/>
                <a:cs typeface="+mn-cs"/>
              </a:rPr>
              <a:t>Goran </a:t>
            </a:r>
            <a:r>
              <a:rPr lang="en-US" sz="1200" kern="1200" dirty="0" err="1">
                <a:solidFill>
                  <a:schemeClr val="tx1"/>
                </a:solidFill>
                <a:effectLst/>
                <a:latin typeface="+mn-lt"/>
                <a:ea typeface="+mn-ea"/>
                <a:cs typeface="+mn-cs"/>
              </a:rPr>
              <a:t>Klintmalm</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Veloxis</a:t>
            </a:r>
            <a:r>
              <a:rPr lang="en-US" sz="1200" kern="1200" dirty="0">
                <a:solidFill>
                  <a:schemeClr val="tx1"/>
                </a:solidFill>
                <a:effectLst/>
                <a:latin typeface="+mn-lt"/>
                <a:ea typeface="+mn-ea"/>
                <a:cs typeface="+mn-cs"/>
              </a:rPr>
              <a:t>: Advisory Committee or Review Panel </a:t>
            </a:r>
          </a:p>
          <a:p>
            <a:r>
              <a:rPr lang="en-US" sz="1200" kern="1200" dirty="0">
                <a:solidFill>
                  <a:schemeClr val="tx1"/>
                </a:solidFill>
                <a:effectLst/>
                <a:latin typeface="+mn-lt"/>
                <a:ea typeface="+mn-ea"/>
                <a:cs typeface="+mn-cs"/>
              </a:rPr>
              <a:t>James F. Trotter – </a:t>
            </a:r>
            <a:r>
              <a:rPr lang="en-US" sz="1200" kern="1200" dirty="0" err="1">
                <a:solidFill>
                  <a:schemeClr val="tx1"/>
                </a:solidFill>
                <a:effectLst/>
                <a:latin typeface="+mn-lt"/>
                <a:ea typeface="+mn-ea"/>
                <a:cs typeface="+mn-cs"/>
              </a:rPr>
              <a:t>Organox</a:t>
            </a:r>
            <a:r>
              <a:rPr lang="en-US" sz="1200" kern="1200" dirty="0">
                <a:solidFill>
                  <a:schemeClr val="tx1"/>
                </a:solidFill>
                <a:effectLst/>
                <a:latin typeface="+mn-lt"/>
                <a:ea typeface="+mn-ea"/>
                <a:cs typeface="+mn-cs"/>
              </a:rPr>
              <a:t>: Consulting </a:t>
            </a:r>
          </a:p>
          <a:p>
            <a:r>
              <a:rPr lang="en-US" sz="1200" kern="1200" dirty="0" err="1">
                <a:solidFill>
                  <a:schemeClr val="tx1"/>
                </a:solidFill>
                <a:effectLst/>
                <a:latin typeface="+mn-lt"/>
                <a:ea typeface="+mn-ea"/>
                <a:cs typeface="+mn-cs"/>
              </a:rPr>
              <a:t>Stevan</a:t>
            </a:r>
            <a:r>
              <a:rPr lang="en-US" sz="1200" kern="1200" dirty="0">
                <a:solidFill>
                  <a:schemeClr val="tx1"/>
                </a:solidFill>
                <a:effectLst/>
                <a:latin typeface="+mn-lt"/>
                <a:ea typeface="+mn-ea"/>
                <a:cs typeface="+mn-cs"/>
              </a:rPr>
              <a:t> A. Gonzalez – Salix: Speaking and Teaching; AbbVie: Speaking and Teaching </a:t>
            </a:r>
          </a:p>
          <a:p>
            <a:r>
              <a:rPr lang="en-US" sz="1200" kern="1200" dirty="0">
                <a:solidFill>
                  <a:schemeClr val="tx1"/>
                </a:solidFill>
                <a:effectLst/>
                <a:latin typeface="+mn-lt"/>
                <a:ea typeface="+mn-ea"/>
                <a:cs typeface="+mn-cs"/>
              </a:rPr>
              <a:t>The following people have nothing to disclose: </a:t>
            </a:r>
            <a:r>
              <a:rPr lang="en-US" sz="1200" kern="1200" dirty="0" err="1">
                <a:solidFill>
                  <a:schemeClr val="tx1"/>
                </a:solidFill>
                <a:effectLst/>
                <a:latin typeface="+mn-lt"/>
                <a:ea typeface="+mn-ea"/>
                <a:cs typeface="+mn-cs"/>
              </a:rPr>
              <a:t>Nagasri</a:t>
            </a:r>
            <a:r>
              <a:rPr lang="en-US" sz="1200" kern="1200" dirty="0">
                <a:solidFill>
                  <a:schemeClr val="tx1"/>
                </a:solidFill>
                <a:effectLst/>
                <a:latin typeface="+mn-lt"/>
                <a:ea typeface="+mn-ea"/>
                <a:cs typeface="+mn-cs"/>
              </a:rPr>
              <a:t> Shankar, Mauricio Garcia Saenz de Sicilia, Sumeet K Asrani</a:t>
            </a:r>
          </a:p>
          <a:p>
            <a:r>
              <a:rPr lang="en-US" sz="1200" kern="1200" dirty="0">
                <a:solidFill>
                  <a:schemeClr val="tx1"/>
                </a:solidFill>
                <a:effectLst/>
                <a:latin typeface="+mn-lt"/>
                <a:ea typeface="+mn-ea"/>
                <a:cs typeface="+mn-cs"/>
              </a:rPr>
              <a:t>Disclosure information not available at the time of publication: Bernard V Fischbach </a:t>
            </a:r>
          </a:p>
          <a:p>
            <a:endParaRPr lang="en-US" b="0" dirty="0"/>
          </a:p>
        </p:txBody>
      </p:sp>
    </p:spTree>
    <p:extLst>
      <p:ext uri="{BB962C8B-B14F-4D97-AF65-F5344CB8AC3E}">
        <p14:creationId xmlns:p14="http://schemas.microsoft.com/office/powerpoint/2010/main" val="245029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14 </a:t>
            </a:r>
          </a:p>
          <a:p>
            <a:r>
              <a:rPr lang="en-US" sz="1200" b="1" kern="1200" dirty="0">
                <a:solidFill>
                  <a:schemeClr val="tx1"/>
                </a:solidFill>
                <a:effectLst/>
                <a:latin typeface="+mn-lt"/>
                <a:ea typeface="+mn-ea"/>
                <a:cs typeface="+mn-cs"/>
              </a:rPr>
              <a:t>RIFAXIMIN FOR THE PREVENTION OF HEPATIC ENCEPHALOPATHY IN PATIENTS TREATED BY TIPS : A MULTICENTER RANDOMIZED PLACEBO-CONTROLLED TRIAL</a:t>
            </a: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Christophe </a:t>
            </a:r>
            <a:r>
              <a:rPr lang="en-US" sz="1200" i="1" u="sng" kern="1200" dirty="0" err="1">
                <a:solidFill>
                  <a:schemeClr val="tx1"/>
                </a:solidFill>
                <a:effectLst/>
                <a:latin typeface="+mn-lt"/>
                <a:ea typeface="+mn-ea"/>
                <a:cs typeface="+mn-cs"/>
              </a:rPr>
              <a:t>Bureau</a:t>
            </a:r>
            <a:r>
              <a:rPr lang="en-US" sz="1200" i="1" kern="1200" baseline="30000" dirty="0" err="1">
                <a:solidFill>
                  <a:schemeClr val="tx1"/>
                </a:solidFill>
                <a:effectLst/>
                <a:latin typeface="+mn-lt"/>
                <a:ea typeface="+mn-ea"/>
                <a:cs typeface="+mn-cs"/>
              </a:rPr>
              <a:t>1,2</a:t>
            </a:r>
            <a:r>
              <a:rPr lang="en-US" sz="1200" i="1" kern="1200" dirty="0">
                <a:solidFill>
                  <a:schemeClr val="tx1"/>
                </a:solidFill>
                <a:effectLst/>
                <a:latin typeface="+mn-lt"/>
                <a:ea typeface="+mn-ea"/>
                <a:cs typeface="+mn-cs"/>
              </a:rPr>
              <a:t>, Dr. Caroline </a:t>
            </a:r>
            <a:r>
              <a:rPr lang="en-US" sz="1200" i="1" kern="1200" dirty="0" err="1">
                <a:solidFill>
                  <a:schemeClr val="tx1"/>
                </a:solidFill>
                <a:effectLst/>
                <a:latin typeface="+mn-lt"/>
                <a:ea typeface="+mn-ea"/>
                <a:cs typeface="+mn-cs"/>
              </a:rPr>
              <a:t>Jezequel</a:t>
            </a:r>
            <a:r>
              <a:rPr lang="en-US" sz="1200" i="1" kern="1200" baseline="30000" dirty="0" err="1">
                <a:solidFill>
                  <a:schemeClr val="tx1"/>
                </a:solidFill>
                <a:effectLst/>
                <a:latin typeface="+mn-lt"/>
                <a:ea typeface="+mn-ea"/>
                <a:cs typeface="+mn-cs"/>
              </a:rPr>
              <a:t>3</a:t>
            </a:r>
            <a:r>
              <a:rPr lang="en-US" sz="1200" i="1" kern="1200" dirty="0">
                <a:solidFill>
                  <a:schemeClr val="tx1"/>
                </a:solidFill>
                <a:effectLst/>
                <a:latin typeface="+mn-lt"/>
                <a:ea typeface="+mn-ea"/>
                <a:cs typeface="+mn-cs"/>
              </a:rPr>
              <a:t>, Dr. Isabelle </a:t>
            </a:r>
            <a:r>
              <a:rPr lang="en-US" sz="1200" i="1" kern="1200" dirty="0" err="1">
                <a:solidFill>
                  <a:schemeClr val="tx1"/>
                </a:solidFill>
                <a:effectLst/>
                <a:latin typeface="+mn-lt"/>
                <a:ea typeface="+mn-ea"/>
                <a:cs typeface="+mn-cs"/>
              </a:rPr>
              <a:t>Archambault</a:t>
            </a:r>
            <a:r>
              <a:rPr lang="en-US" sz="1200" i="1" kern="1200" baseline="30000" dirty="0" err="1">
                <a:solidFill>
                  <a:schemeClr val="tx1"/>
                </a:solidFill>
                <a:effectLst/>
                <a:latin typeface="+mn-lt"/>
                <a:ea typeface="+mn-ea"/>
                <a:cs typeface="+mn-cs"/>
              </a:rPr>
              <a:t>4</a:t>
            </a:r>
            <a:r>
              <a:rPr lang="en-US" sz="1200" i="1" kern="1200" dirty="0">
                <a:solidFill>
                  <a:schemeClr val="tx1"/>
                </a:solidFill>
                <a:effectLst/>
                <a:latin typeface="+mn-lt"/>
                <a:ea typeface="+mn-ea"/>
                <a:cs typeface="+mn-cs"/>
              </a:rPr>
              <a:t>, Prof. Dominique </a:t>
            </a:r>
            <a:r>
              <a:rPr lang="en-US" sz="1200" i="1" kern="1200" dirty="0" err="1">
                <a:solidFill>
                  <a:schemeClr val="tx1"/>
                </a:solidFill>
                <a:effectLst/>
                <a:latin typeface="+mn-lt"/>
                <a:ea typeface="+mn-ea"/>
                <a:cs typeface="+mn-cs"/>
              </a:rPr>
              <a:t>Thabut</a:t>
            </a:r>
            <a:r>
              <a:rPr lang="en-US" sz="1200" i="1" kern="1200" baseline="30000" dirty="0" err="1">
                <a:solidFill>
                  <a:schemeClr val="tx1"/>
                </a:solidFill>
                <a:effectLst/>
                <a:latin typeface="+mn-lt"/>
                <a:ea typeface="+mn-ea"/>
                <a:cs typeface="+mn-cs"/>
              </a:rPr>
              <a:t>5</a:t>
            </a:r>
            <a:r>
              <a:rPr lang="en-US" sz="1200" i="1" kern="1200" dirty="0">
                <a:solidFill>
                  <a:schemeClr val="tx1"/>
                </a:solidFill>
                <a:effectLst/>
                <a:latin typeface="+mn-lt"/>
                <a:ea typeface="+mn-ea"/>
                <a:cs typeface="+mn-cs"/>
              </a:rPr>
              <a:t>, Dr. Sebastien </a:t>
            </a:r>
            <a:r>
              <a:rPr lang="en-US" sz="1200" i="1" kern="1200" dirty="0" err="1">
                <a:solidFill>
                  <a:schemeClr val="tx1"/>
                </a:solidFill>
                <a:effectLst/>
                <a:latin typeface="+mn-lt"/>
                <a:ea typeface="+mn-ea"/>
                <a:cs typeface="+mn-cs"/>
              </a:rPr>
              <a:t>Dharancy</a:t>
            </a:r>
            <a:r>
              <a:rPr lang="en-US" sz="1200" i="1" kern="1200" baseline="30000" dirty="0" err="1">
                <a:solidFill>
                  <a:schemeClr val="tx1"/>
                </a:solidFill>
                <a:effectLst/>
                <a:latin typeface="+mn-lt"/>
                <a:ea typeface="+mn-ea"/>
                <a:cs typeface="+mn-cs"/>
              </a:rPr>
              <a:t>6</a:t>
            </a:r>
            <a:r>
              <a:rPr lang="en-US" sz="1200" i="1" kern="1200" dirty="0">
                <a:solidFill>
                  <a:schemeClr val="tx1"/>
                </a:solidFill>
                <a:effectLst/>
                <a:latin typeface="+mn-lt"/>
                <a:ea typeface="+mn-ea"/>
                <a:cs typeface="+mn-cs"/>
              </a:rPr>
              <a:t>, Jean Marc </a:t>
            </a:r>
            <a:r>
              <a:rPr lang="en-US" sz="1200" i="1" kern="1200" dirty="0" err="1">
                <a:solidFill>
                  <a:schemeClr val="tx1"/>
                </a:solidFill>
                <a:effectLst/>
                <a:latin typeface="+mn-lt"/>
                <a:ea typeface="+mn-ea"/>
                <a:cs typeface="+mn-cs"/>
              </a:rPr>
              <a:t>Perarnau</a:t>
            </a:r>
            <a:r>
              <a:rPr lang="en-US" sz="1200" i="1" kern="1200" baseline="30000" dirty="0" err="1">
                <a:solidFill>
                  <a:schemeClr val="tx1"/>
                </a:solidFill>
                <a:effectLst/>
                <a:latin typeface="+mn-lt"/>
                <a:ea typeface="+mn-ea"/>
                <a:cs typeface="+mn-cs"/>
              </a:rPr>
              <a:t>7</a:t>
            </a:r>
            <a:r>
              <a:rPr lang="en-US" sz="1200" i="1" kern="1200" dirty="0">
                <a:solidFill>
                  <a:schemeClr val="tx1"/>
                </a:solidFill>
                <a:effectLst/>
                <a:latin typeface="+mn-lt"/>
                <a:ea typeface="+mn-ea"/>
                <a:cs typeface="+mn-cs"/>
              </a:rPr>
              <a:t>, Dr. Frederic </a:t>
            </a:r>
            <a:r>
              <a:rPr lang="en-US" sz="1200" i="1" kern="1200" dirty="0" err="1">
                <a:solidFill>
                  <a:schemeClr val="tx1"/>
                </a:solidFill>
                <a:effectLst/>
                <a:latin typeface="+mn-lt"/>
                <a:ea typeface="+mn-ea"/>
                <a:cs typeface="+mn-cs"/>
              </a:rPr>
              <a:t>Oberti</a:t>
            </a:r>
            <a:r>
              <a:rPr lang="en-US" sz="1200" i="1" kern="1200" baseline="30000" dirty="0" err="1">
                <a:solidFill>
                  <a:schemeClr val="tx1"/>
                </a:solidFill>
                <a:effectLst/>
                <a:latin typeface="+mn-lt"/>
                <a:ea typeface="+mn-ea"/>
                <a:cs typeface="+mn-cs"/>
              </a:rPr>
              <a:t>8</a:t>
            </a:r>
            <a:r>
              <a:rPr lang="en-US" sz="1200" i="1" kern="1200" dirty="0">
                <a:solidFill>
                  <a:schemeClr val="tx1"/>
                </a:solidFill>
                <a:effectLst/>
                <a:latin typeface="+mn-lt"/>
                <a:ea typeface="+mn-ea"/>
                <a:cs typeface="+mn-cs"/>
              </a:rPr>
              <a:t>, Dr. Patrick </a:t>
            </a:r>
            <a:r>
              <a:rPr lang="en-US" sz="1200" i="1" kern="1200" dirty="0" err="1">
                <a:solidFill>
                  <a:schemeClr val="tx1"/>
                </a:solidFill>
                <a:effectLst/>
                <a:latin typeface="+mn-lt"/>
                <a:ea typeface="+mn-ea"/>
                <a:cs typeface="+mn-cs"/>
              </a:rPr>
              <a:t>Borentain</a:t>
            </a:r>
            <a:r>
              <a:rPr lang="en-US" sz="1200" i="1" kern="1200" baseline="30000" dirty="0" err="1">
                <a:solidFill>
                  <a:schemeClr val="tx1"/>
                </a:solidFill>
                <a:effectLst/>
                <a:latin typeface="+mn-lt"/>
                <a:ea typeface="+mn-ea"/>
                <a:cs typeface="+mn-cs"/>
              </a:rPr>
              <a:t>9</a:t>
            </a:r>
            <a:r>
              <a:rPr lang="en-US" sz="1200" i="1" kern="1200" dirty="0">
                <a:solidFill>
                  <a:schemeClr val="tx1"/>
                </a:solidFill>
                <a:effectLst/>
                <a:latin typeface="+mn-lt"/>
                <a:ea typeface="+mn-ea"/>
                <a:cs typeface="+mn-cs"/>
              </a:rPr>
              <a:t>, Nathalie </a:t>
            </a:r>
            <a:r>
              <a:rPr lang="en-US" sz="1200" i="1" kern="1200" dirty="0" err="1">
                <a:solidFill>
                  <a:schemeClr val="tx1"/>
                </a:solidFill>
                <a:effectLst/>
                <a:latin typeface="+mn-lt"/>
                <a:ea typeface="+mn-ea"/>
                <a:cs typeface="+mn-cs"/>
              </a:rPr>
              <a:t>Ganne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Carrie</a:t>
            </a:r>
            <a:r>
              <a:rPr lang="en-US" sz="1200" i="1" kern="1200" baseline="30000" dirty="0" err="1">
                <a:solidFill>
                  <a:schemeClr val="tx1"/>
                </a:solidFill>
                <a:effectLst/>
                <a:latin typeface="+mn-lt"/>
                <a:ea typeface="+mn-ea"/>
                <a:cs typeface="+mn-cs"/>
              </a:rPr>
              <a:t>10</a:t>
            </a:r>
            <a:r>
              <a:rPr lang="en-US" sz="1200" i="1" kern="1200" dirty="0">
                <a:solidFill>
                  <a:schemeClr val="tx1"/>
                </a:solidFill>
                <a:effectLst/>
                <a:latin typeface="+mn-lt"/>
                <a:ea typeface="+mn-ea"/>
                <a:cs typeface="+mn-cs"/>
              </a:rPr>
              <a:t>, Dr. Aurelie </a:t>
            </a:r>
            <a:r>
              <a:rPr lang="en-US" sz="1200" i="1" kern="1200" dirty="0" err="1">
                <a:solidFill>
                  <a:schemeClr val="tx1"/>
                </a:solidFill>
                <a:effectLst/>
                <a:latin typeface="+mn-lt"/>
                <a:ea typeface="+mn-ea"/>
                <a:cs typeface="+mn-cs"/>
              </a:rPr>
              <a:t>Plessier</a:t>
            </a:r>
            <a:r>
              <a:rPr lang="en-US" sz="1200" i="1" kern="1200" baseline="30000" dirty="0" err="1">
                <a:solidFill>
                  <a:schemeClr val="tx1"/>
                </a:solidFill>
                <a:effectLst/>
                <a:latin typeface="+mn-lt"/>
                <a:ea typeface="+mn-ea"/>
                <a:cs typeface="+mn-cs"/>
              </a:rPr>
              <a:t>11</a:t>
            </a:r>
            <a:r>
              <a:rPr lang="en-US" sz="1200" i="1" kern="1200" dirty="0">
                <a:solidFill>
                  <a:schemeClr val="tx1"/>
                </a:solidFill>
                <a:effectLst/>
                <a:latin typeface="+mn-lt"/>
                <a:ea typeface="+mn-ea"/>
                <a:cs typeface="+mn-cs"/>
              </a:rPr>
              <a:t>, Dr. Nicolas </a:t>
            </a:r>
            <a:r>
              <a:rPr lang="en-US" sz="1200" i="1" kern="1200" dirty="0" err="1">
                <a:solidFill>
                  <a:schemeClr val="tx1"/>
                </a:solidFill>
                <a:effectLst/>
                <a:latin typeface="+mn-lt"/>
                <a:ea typeface="+mn-ea"/>
                <a:cs typeface="+mn-cs"/>
              </a:rPr>
              <a:t>Carbonell</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Sr.</a:t>
            </a:r>
            <a:r>
              <a:rPr lang="en-US" sz="1200" i="1" kern="1200" baseline="30000" dirty="0" err="1">
                <a:solidFill>
                  <a:schemeClr val="tx1"/>
                </a:solidFill>
                <a:effectLst/>
                <a:latin typeface="+mn-lt"/>
                <a:ea typeface="+mn-ea"/>
                <a:cs typeface="+mn-cs"/>
              </a:rPr>
              <a:t>12</a:t>
            </a:r>
            <a:r>
              <a:rPr lang="en-US" sz="1200" i="1" kern="1200" dirty="0">
                <a:solidFill>
                  <a:schemeClr val="tx1"/>
                </a:solidFill>
                <a:effectLst/>
                <a:latin typeface="+mn-lt"/>
                <a:ea typeface="+mn-ea"/>
                <a:cs typeface="+mn-cs"/>
              </a:rPr>
              <a:t>, Vanessa </a:t>
            </a:r>
            <a:r>
              <a:rPr lang="en-US" sz="1200" i="1" kern="1200" dirty="0" err="1">
                <a:solidFill>
                  <a:schemeClr val="tx1"/>
                </a:solidFill>
                <a:effectLst/>
                <a:latin typeface="+mn-lt"/>
                <a:ea typeface="+mn-ea"/>
                <a:cs typeface="+mn-cs"/>
              </a:rPr>
              <a:t>Rousseau</a:t>
            </a:r>
            <a:r>
              <a:rPr lang="en-US" sz="1200" i="1" kern="1200" baseline="30000" dirty="0" err="1">
                <a:solidFill>
                  <a:schemeClr val="tx1"/>
                </a:solidFill>
                <a:effectLst/>
                <a:latin typeface="+mn-lt"/>
                <a:ea typeface="+mn-ea"/>
                <a:cs typeface="+mn-cs"/>
              </a:rPr>
              <a:t>2</a:t>
            </a:r>
            <a:r>
              <a:rPr lang="en-US" sz="1200" i="1" kern="1200" dirty="0">
                <a:solidFill>
                  <a:schemeClr val="tx1"/>
                </a:solidFill>
                <a:effectLst/>
                <a:latin typeface="+mn-lt"/>
                <a:ea typeface="+mn-ea"/>
                <a:cs typeface="+mn-cs"/>
              </a:rPr>
              <a:t>, Dr. Agnes </a:t>
            </a:r>
            <a:r>
              <a:rPr lang="en-US" sz="1200" i="1" kern="1200" dirty="0" err="1">
                <a:solidFill>
                  <a:schemeClr val="tx1"/>
                </a:solidFill>
                <a:effectLst/>
                <a:latin typeface="+mn-lt"/>
                <a:ea typeface="+mn-ea"/>
                <a:cs typeface="+mn-cs"/>
              </a:rPr>
              <a:t>Sommet</a:t>
            </a:r>
            <a:r>
              <a:rPr lang="en-US" sz="1200" i="1" kern="1200" baseline="30000" dirty="0" err="1">
                <a:solidFill>
                  <a:schemeClr val="tx1"/>
                </a:solidFill>
                <a:effectLst/>
                <a:latin typeface="+mn-lt"/>
                <a:ea typeface="+mn-ea"/>
                <a:cs typeface="+mn-cs"/>
              </a:rPr>
              <a:t>2</a:t>
            </a:r>
            <a:r>
              <a:rPr lang="en-US" sz="1200" i="1" kern="1200" dirty="0">
                <a:solidFill>
                  <a:schemeClr val="tx1"/>
                </a:solidFill>
                <a:effectLst/>
                <a:latin typeface="+mn-lt"/>
                <a:ea typeface="+mn-ea"/>
                <a:cs typeface="+mn-cs"/>
              </a:rPr>
              <a:t> and Prof. Jean-Marie </a:t>
            </a:r>
            <a:r>
              <a:rPr lang="en-US" sz="1200" i="1" kern="1200" dirty="0" err="1">
                <a:solidFill>
                  <a:schemeClr val="tx1"/>
                </a:solidFill>
                <a:effectLst/>
                <a:latin typeface="+mn-lt"/>
                <a:ea typeface="+mn-ea"/>
                <a:cs typeface="+mn-cs"/>
              </a:rPr>
              <a:t>Peron</a:t>
            </a:r>
            <a:r>
              <a:rPr lang="en-US" sz="1200" i="1" kern="1200" baseline="30000" dirty="0" err="1">
                <a:solidFill>
                  <a:schemeClr val="tx1"/>
                </a:solidFill>
                <a:effectLst/>
                <a:latin typeface="+mn-lt"/>
                <a:ea typeface="+mn-ea"/>
                <a:cs typeface="+mn-cs"/>
              </a:rPr>
              <a:t>2</a:t>
            </a:r>
            <a:r>
              <a:rPr lang="en-US" sz="1200" i="1" kern="1200" dirty="0">
                <a:solidFill>
                  <a:schemeClr val="tx1"/>
                </a:solidFill>
                <a:effectLst/>
                <a:latin typeface="+mn-lt"/>
                <a:ea typeface="+mn-ea"/>
                <a:cs typeface="+mn-cs"/>
              </a:rPr>
              <a:t>, (1)Service </a:t>
            </a:r>
            <a:r>
              <a:rPr lang="en-US" sz="1200" i="1" kern="1200" dirty="0" err="1">
                <a:solidFill>
                  <a:schemeClr val="tx1"/>
                </a:solidFill>
                <a:effectLst/>
                <a:latin typeface="+mn-lt"/>
                <a:ea typeface="+mn-ea"/>
                <a:cs typeface="+mn-cs"/>
              </a:rPr>
              <a:t>d’Hépato-Gastroentérologie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Hôpital</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Purpan</a:t>
            </a:r>
            <a:r>
              <a:rPr lang="en-US" sz="1200" i="1" kern="1200" dirty="0">
                <a:solidFill>
                  <a:schemeClr val="tx1"/>
                </a:solidFill>
                <a:effectLst/>
                <a:latin typeface="+mn-lt"/>
                <a:ea typeface="+mn-ea"/>
                <a:cs typeface="+mn-cs"/>
              </a:rPr>
              <a:t> CHU Toulouse, </a:t>
            </a:r>
            <a:r>
              <a:rPr lang="en-US" sz="1200" i="1" kern="1200" dirty="0" err="1">
                <a:solidFill>
                  <a:schemeClr val="tx1"/>
                </a:solidFill>
                <a:effectLst/>
                <a:latin typeface="+mn-lt"/>
                <a:ea typeface="+mn-ea"/>
                <a:cs typeface="+mn-cs"/>
              </a:rPr>
              <a:t>Université</a:t>
            </a:r>
            <a:r>
              <a:rPr lang="en-US" sz="1200" i="1" kern="1200" dirty="0">
                <a:solidFill>
                  <a:schemeClr val="tx1"/>
                </a:solidFill>
                <a:effectLst/>
                <a:latin typeface="+mn-lt"/>
                <a:ea typeface="+mn-ea"/>
                <a:cs typeface="+mn-cs"/>
              </a:rPr>
              <a:t> Paul Sabatier, Toulouse, France, (2)CHU Toulouse, (3)CHU Rennes, (4)CHU Nantes, (5)Sorbonne </a:t>
            </a:r>
            <a:r>
              <a:rPr lang="en-US" sz="1200" i="1" kern="1200" dirty="0" err="1">
                <a:solidFill>
                  <a:schemeClr val="tx1"/>
                </a:solidFill>
                <a:effectLst/>
                <a:latin typeface="+mn-lt"/>
                <a:ea typeface="+mn-ea"/>
                <a:cs typeface="+mn-cs"/>
              </a:rPr>
              <a:t>Université</a:t>
            </a:r>
            <a:r>
              <a:rPr lang="en-US" sz="1200" i="1" kern="1200" dirty="0">
                <a:solidFill>
                  <a:schemeClr val="tx1"/>
                </a:solidFill>
                <a:effectLst/>
                <a:latin typeface="+mn-lt"/>
                <a:ea typeface="+mn-ea"/>
                <a:cs typeface="+mn-cs"/>
              </a:rPr>
              <a:t>, Brain-Liver </a:t>
            </a:r>
            <a:r>
              <a:rPr lang="en-US" sz="1200" i="1" kern="1200" dirty="0" err="1">
                <a:solidFill>
                  <a:schemeClr val="tx1"/>
                </a:solidFill>
                <a:effectLst/>
                <a:latin typeface="+mn-lt"/>
                <a:ea typeface="+mn-ea"/>
                <a:cs typeface="+mn-cs"/>
              </a:rPr>
              <a:t>Pitié-Salpêtrière</a:t>
            </a:r>
            <a:r>
              <a:rPr lang="en-US" sz="1200" i="1" kern="1200" dirty="0">
                <a:solidFill>
                  <a:schemeClr val="tx1"/>
                </a:solidFill>
                <a:effectLst/>
                <a:latin typeface="+mn-lt"/>
                <a:ea typeface="+mn-ea"/>
                <a:cs typeface="+mn-cs"/>
              </a:rPr>
              <a:t> Study Group (BLIPS), </a:t>
            </a:r>
            <a:r>
              <a:rPr lang="en-US" sz="1200" i="1" kern="1200" dirty="0" err="1">
                <a:solidFill>
                  <a:schemeClr val="tx1"/>
                </a:solidFill>
                <a:effectLst/>
                <a:latin typeface="+mn-lt"/>
                <a:ea typeface="+mn-ea"/>
                <a:cs typeface="+mn-cs"/>
              </a:rPr>
              <a:t>Hôpital</a:t>
            </a:r>
            <a:r>
              <a:rPr lang="en-US" sz="1200" i="1" kern="1200" dirty="0">
                <a:solidFill>
                  <a:schemeClr val="tx1"/>
                </a:solidFill>
                <a:effectLst/>
                <a:latin typeface="+mn-lt"/>
                <a:ea typeface="+mn-ea"/>
                <a:cs typeface="+mn-cs"/>
              </a:rPr>
              <a:t> De La </a:t>
            </a:r>
            <a:r>
              <a:rPr lang="en-US" sz="1200" i="1" kern="1200" dirty="0" err="1">
                <a:solidFill>
                  <a:schemeClr val="tx1"/>
                </a:solidFill>
                <a:effectLst/>
                <a:latin typeface="+mn-lt"/>
                <a:ea typeface="+mn-ea"/>
                <a:cs typeface="+mn-cs"/>
              </a:rPr>
              <a:t>Pitié</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Salpêtrière</a:t>
            </a:r>
            <a:r>
              <a:rPr lang="en-US" sz="1200" i="1" kern="1200" dirty="0">
                <a:solidFill>
                  <a:schemeClr val="tx1"/>
                </a:solidFill>
                <a:effectLst/>
                <a:latin typeface="+mn-lt"/>
                <a:ea typeface="+mn-ea"/>
                <a:cs typeface="+mn-cs"/>
              </a:rPr>
              <a:t>, Assistance </a:t>
            </a:r>
            <a:r>
              <a:rPr lang="en-US" sz="1200" i="1" kern="1200" dirty="0" err="1">
                <a:solidFill>
                  <a:schemeClr val="tx1"/>
                </a:solidFill>
                <a:effectLst/>
                <a:latin typeface="+mn-lt"/>
                <a:ea typeface="+mn-ea"/>
                <a:cs typeface="+mn-cs"/>
              </a:rPr>
              <a:t>Publique-Hôpitaux</a:t>
            </a:r>
            <a:r>
              <a:rPr lang="en-US" sz="1200" i="1" kern="1200" dirty="0">
                <a:solidFill>
                  <a:schemeClr val="tx1"/>
                </a:solidFill>
                <a:effectLst/>
                <a:latin typeface="+mn-lt"/>
                <a:ea typeface="+mn-ea"/>
                <a:cs typeface="+mn-cs"/>
              </a:rPr>
              <a:t> De Paris, Paris, France &amp; </a:t>
            </a:r>
            <a:r>
              <a:rPr lang="en-US" sz="1200" i="1" kern="1200" dirty="0" err="1">
                <a:solidFill>
                  <a:schemeClr val="tx1"/>
                </a:solidFill>
                <a:effectLst/>
                <a:latin typeface="+mn-lt"/>
                <a:ea typeface="+mn-ea"/>
                <a:cs typeface="+mn-cs"/>
              </a:rPr>
              <a:t>Inserm</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Umr_S</a:t>
            </a:r>
            <a:r>
              <a:rPr lang="en-US" sz="1200" i="1" kern="1200" dirty="0">
                <a:solidFill>
                  <a:schemeClr val="tx1"/>
                </a:solidFill>
                <a:effectLst/>
                <a:latin typeface="+mn-lt"/>
                <a:ea typeface="+mn-ea"/>
                <a:cs typeface="+mn-cs"/>
              </a:rPr>
              <a:t> 938, </a:t>
            </a:r>
            <a:r>
              <a:rPr lang="en-US" sz="1200" i="1" kern="1200" dirty="0" err="1">
                <a:solidFill>
                  <a:schemeClr val="tx1"/>
                </a:solidFill>
                <a:effectLst/>
                <a:latin typeface="+mn-lt"/>
                <a:ea typeface="+mn-ea"/>
                <a:cs typeface="+mn-cs"/>
              </a:rPr>
              <a:t>CDR</a:t>
            </a:r>
            <a:r>
              <a:rPr lang="en-US" sz="1200" i="1" kern="1200" dirty="0">
                <a:solidFill>
                  <a:schemeClr val="tx1"/>
                </a:solidFill>
                <a:effectLst/>
                <a:latin typeface="+mn-lt"/>
                <a:ea typeface="+mn-ea"/>
                <a:cs typeface="+mn-cs"/>
              </a:rPr>
              <a:t> Saint-Antoine &amp; </a:t>
            </a:r>
            <a:r>
              <a:rPr lang="en-US" sz="1200" i="1" kern="1200" dirty="0" err="1">
                <a:solidFill>
                  <a:schemeClr val="tx1"/>
                </a:solidFill>
                <a:effectLst/>
                <a:latin typeface="+mn-lt"/>
                <a:ea typeface="+mn-ea"/>
                <a:cs typeface="+mn-cs"/>
              </a:rPr>
              <a:t>Institut</a:t>
            </a:r>
            <a:r>
              <a:rPr lang="en-US" sz="1200" i="1" kern="1200" dirty="0">
                <a:solidFill>
                  <a:schemeClr val="tx1"/>
                </a:solidFill>
                <a:effectLst/>
                <a:latin typeface="+mn-lt"/>
                <a:ea typeface="+mn-ea"/>
                <a:cs typeface="+mn-cs"/>
              </a:rPr>
              <a:t> De </a:t>
            </a:r>
            <a:r>
              <a:rPr lang="en-US" sz="1200" i="1" kern="1200" dirty="0" err="1">
                <a:solidFill>
                  <a:schemeClr val="tx1"/>
                </a:solidFill>
                <a:effectLst/>
                <a:latin typeface="+mn-lt"/>
                <a:ea typeface="+mn-ea"/>
                <a:cs typeface="+mn-cs"/>
              </a:rPr>
              <a:t>Cardiométabolisme</a:t>
            </a:r>
            <a:r>
              <a:rPr lang="en-US" sz="1200" i="1" kern="1200" dirty="0">
                <a:solidFill>
                  <a:schemeClr val="tx1"/>
                </a:solidFill>
                <a:effectLst/>
                <a:latin typeface="+mn-lt"/>
                <a:ea typeface="+mn-ea"/>
                <a:cs typeface="+mn-cs"/>
              </a:rPr>
              <a:t> Et Nutrition (</a:t>
            </a:r>
            <a:r>
              <a:rPr lang="en-US" sz="1200" i="1" kern="1200" dirty="0" err="1">
                <a:solidFill>
                  <a:schemeClr val="tx1"/>
                </a:solidFill>
                <a:effectLst/>
                <a:latin typeface="+mn-lt"/>
                <a:ea typeface="+mn-ea"/>
                <a:cs typeface="+mn-cs"/>
              </a:rPr>
              <a:t>ICAN</a:t>
            </a:r>
            <a:r>
              <a:rPr lang="en-US" sz="1200" i="1" kern="1200" dirty="0">
                <a:solidFill>
                  <a:schemeClr val="tx1"/>
                </a:solidFill>
                <a:effectLst/>
                <a:latin typeface="+mn-lt"/>
                <a:ea typeface="+mn-ea"/>
                <a:cs typeface="+mn-cs"/>
              </a:rPr>
              <a:t>), (6)Liver Unit, CHU Lille, (7)CHU Trousseau, Service </a:t>
            </a:r>
            <a:r>
              <a:rPr lang="en-US" sz="1200" i="1" kern="1200" dirty="0" err="1">
                <a:solidFill>
                  <a:schemeClr val="tx1"/>
                </a:solidFill>
                <a:effectLst/>
                <a:latin typeface="+mn-lt"/>
                <a:ea typeface="+mn-ea"/>
                <a:cs typeface="+mn-cs"/>
              </a:rPr>
              <a:t>d’Hépato-Gastroentérologie</a:t>
            </a:r>
            <a:r>
              <a:rPr lang="en-US" sz="1200" i="1" kern="1200" dirty="0">
                <a:solidFill>
                  <a:schemeClr val="tx1"/>
                </a:solidFill>
                <a:effectLst/>
                <a:latin typeface="+mn-lt"/>
                <a:ea typeface="+mn-ea"/>
                <a:cs typeface="+mn-cs"/>
              </a:rPr>
              <a:t>, Tours, France, (8)Angers University Hospital, (9)CHU Marseille, (10)CHU Jean </a:t>
            </a:r>
            <a:r>
              <a:rPr lang="en-US" sz="1200" i="1" kern="1200" dirty="0" err="1">
                <a:solidFill>
                  <a:schemeClr val="tx1"/>
                </a:solidFill>
                <a:effectLst/>
                <a:latin typeface="+mn-lt"/>
                <a:ea typeface="+mn-ea"/>
                <a:cs typeface="+mn-cs"/>
              </a:rPr>
              <a:t>Verdier</a:t>
            </a:r>
            <a:r>
              <a:rPr lang="en-US" sz="1200" i="1" kern="1200" dirty="0">
                <a:solidFill>
                  <a:schemeClr val="tx1"/>
                </a:solidFill>
                <a:effectLst/>
                <a:latin typeface="+mn-lt"/>
                <a:ea typeface="+mn-ea"/>
                <a:cs typeface="+mn-cs"/>
              </a:rPr>
              <a:t>, (11)CHU </a:t>
            </a:r>
            <a:r>
              <a:rPr lang="en-US" sz="1200" i="1" kern="1200" dirty="0" err="1">
                <a:solidFill>
                  <a:schemeClr val="tx1"/>
                </a:solidFill>
                <a:effectLst/>
                <a:latin typeface="+mn-lt"/>
                <a:ea typeface="+mn-ea"/>
                <a:cs typeface="+mn-cs"/>
              </a:rPr>
              <a:t>Beaujon</a:t>
            </a:r>
            <a:r>
              <a:rPr lang="en-US" sz="1200" i="1" kern="1200" dirty="0">
                <a:solidFill>
                  <a:schemeClr val="tx1"/>
                </a:solidFill>
                <a:effectLst/>
                <a:latin typeface="+mn-lt"/>
                <a:ea typeface="+mn-ea"/>
                <a:cs typeface="+mn-cs"/>
              </a:rPr>
              <a:t>, (12)CHU Saint Antoine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efficacy of </a:t>
            </a:r>
            <a:r>
              <a:rPr lang="en-US" sz="1200" kern="1200" dirty="0" err="1">
                <a:solidFill>
                  <a:schemeClr val="tx1"/>
                </a:solidFill>
                <a:effectLst/>
                <a:latin typeface="+mn-lt"/>
                <a:ea typeface="+mn-ea"/>
                <a:cs typeface="+mn-cs"/>
              </a:rPr>
              <a:t>rifaximine</a:t>
            </a:r>
            <a:r>
              <a:rPr lang="en-US" sz="1200" kern="1200" dirty="0">
                <a:solidFill>
                  <a:schemeClr val="tx1"/>
                </a:solidFill>
                <a:effectLst/>
                <a:latin typeface="+mn-lt"/>
                <a:ea typeface="+mn-ea"/>
                <a:cs typeface="+mn-cs"/>
              </a:rPr>
              <a:t> in secondary prevention of hepatic </a:t>
            </a:r>
            <a:r>
              <a:rPr lang="en-US" sz="1200" kern="1200" dirty="0" err="1">
                <a:solidFill>
                  <a:schemeClr val="tx1"/>
                </a:solidFill>
                <a:effectLst/>
                <a:latin typeface="+mn-lt"/>
                <a:ea typeface="+mn-ea"/>
                <a:cs typeface="+mn-cs"/>
              </a:rPr>
              <a:t>encephalopthy</a:t>
            </a:r>
            <a:r>
              <a:rPr lang="en-US" sz="1200" kern="1200" dirty="0">
                <a:solidFill>
                  <a:schemeClr val="tx1"/>
                </a:solidFill>
                <a:effectLst/>
                <a:latin typeface="+mn-lt"/>
                <a:ea typeface="+mn-ea"/>
                <a:cs typeface="+mn-cs"/>
              </a:rPr>
              <a:t> (HE) is well documented, but its efficacy for prevention of a first episode in patients treated by TIPS is not established.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randomized, double-blind, placebo-controlled trial, we randomly assigned patients who were treated by TIPS to receive either rifaximin, at a dose of 600 mg twice daily or placebo, started 15 days before TIPS and for 6 months after the procedure. Patients were followed for a period of one year (6 months after stopping rifaximin). The primary efficacy end point was the probability of remaining free of HE at 6 month.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Between 10/2013 and 06/2016, 186 patients (144 males/44 females, mean age 59 9± 9 years) were included. Indications of TIPS were recurrent ascites or prevention of rebleeding in 86 % and 16 % of cases, respectively. Etiology of cirrhosis was alcoholic in 70 % of patients. Mean Meld and Child Pugh scores were 11.9 ± 3.9 and 8.1 ± 1.1, respectively. Twenty percent of patients have been already experienced at least one episode of HE before TIPS. The mean follow-up was 310 ± 120 days. </a:t>
            </a:r>
          </a:p>
          <a:p>
            <a:r>
              <a:rPr lang="en-US" sz="1200" kern="1200" dirty="0">
                <a:solidFill>
                  <a:schemeClr val="tx1"/>
                </a:solidFill>
                <a:effectLst/>
                <a:latin typeface="+mn-lt"/>
                <a:ea typeface="+mn-ea"/>
                <a:cs typeface="+mn-cs"/>
              </a:rPr>
              <a:t>The 6-month probability of being free of HE was 59.1 % [49.8-70.2] in the rifaximin group compared to 44.2 % [34.9-56.1] in the placebo group </a:t>
            </a:r>
            <a:r>
              <a:rPr lang="en-US" sz="1200" kern="1200">
                <a:solidFill>
                  <a:schemeClr val="tx1"/>
                </a:solidFill>
                <a:effectLst/>
                <a:latin typeface="+mn-lt"/>
                <a:ea typeface="+mn-ea"/>
                <a:cs typeface="+mn-cs"/>
              </a:rPr>
              <a:t>(</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=0.05</a:t>
            </a:r>
            <a:r>
              <a:rPr lang="en-US" sz="1200" kern="1200" dirty="0">
                <a:solidFill>
                  <a:schemeClr val="tx1"/>
                </a:solidFill>
                <a:effectLst/>
                <a:latin typeface="+mn-lt"/>
                <a:ea typeface="+mn-ea"/>
                <a:cs typeface="+mn-cs"/>
              </a:rPr>
              <a:t>). Transplant free survival at 6 month was 93.2 % [88.0-98.6] in the rifaximin group compared to 84.0 % [76.7-92.1] in the placebo group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=0.05).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patients treated by TIPS, we showed that the use of preventive rifaximin is associated with a lower risk of HE and a higher rate of transplant free survival during the 6-month period of treatment after the procedure.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Christophe Bureau – Gore: Speaking and Teaching; </a:t>
            </a:r>
            <a:r>
              <a:rPr lang="en-US" sz="1200" kern="1200" dirty="0" err="1">
                <a:solidFill>
                  <a:schemeClr val="tx1"/>
                </a:solidFill>
                <a:effectLst/>
                <a:latin typeface="+mn-lt"/>
                <a:ea typeface="+mn-ea"/>
                <a:cs typeface="+mn-cs"/>
              </a:rPr>
              <a:t>Abbvie</a:t>
            </a:r>
            <a:r>
              <a:rPr lang="en-US" sz="1200" kern="1200" dirty="0">
                <a:solidFill>
                  <a:schemeClr val="tx1"/>
                </a:solidFill>
                <a:effectLst/>
                <a:latin typeface="+mn-lt"/>
                <a:ea typeface="+mn-ea"/>
                <a:cs typeface="+mn-cs"/>
              </a:rPr>
              <a:t>: Board Membership; </a:t>
            </a:r>
            <a:r>
              <a:rPr lang="en-US" sz="1200" kern="1200" dirty="0" err="1">
                <a:solidFill>
                  <a:schemeClr val="tx1"/>
                </a:solidFill>
                <a:effectLst/>
                <a:latin typeface="+mn-lt"/>
                <a:ea typeface="+mn-ea"/>
                <a:cs typeface="+mn-cs"/>
              </a:rPr>
              <a:t>Norgine</a:t>
            </a:r>
            <a:r>
              <a:rPr lang="en-US" sz="1200" kern="1200" dirty="0">
                <a:solidFill>
                  <a:schemeClr val="tx1"/>
                </a:solidFill>
                <a:effectLst/>
                <a:latin typeface="+mn-lt"/>
                <a:ea typeface="+mn-ea"/>
                <a:cs typeface="+mn-cs"/>
              </a:rPr>
              <a:t>: Consulting; </a:t>
            </a:r>
            <a:r>
              <a:rPr lang="en-US" sz="1200" kern="1200" dirty="0" err="1">
                <a:solidFill>
                  <a:schemeClr val="tx1"/>
                </a:solidFill>
                <a:effectLst/>
                <a:latin typeface="+mn-lt"/>
                <a:ea typeface="+mn-ea"/>
                <a:cs typeface="+mn-cs"/>
              </a:rPr>
              <a:t>AlfaWasserman</a:t>
            </a:r>
            <a:r>
              <a:rPr lang="en-US" sz="1200" kern="1200" dirty="0">
                <a:solidFill>
                  <a:schemeClr val="tx1"/>
                </a:solidFill>
                <a:effectLst/>
                <a:latin typeface="+mn-lt"/>
                <a:ea typeface="+mn-ea"/>
                <a:cs typeface="+mn-cs"/>
              </a:rPr>
              <a:t>: Consulting </a:t>
            </a:r>
          </a:p>
          <a:p>
            <a:r>
              <a:rPr lang="en-US" sz="1200" kern="1200" dirty="0">
                <a:solidFill>
                  <a:schemeClr val="tx1"/>
                </a:solidFill>
                <a:effectLst/>
                <a:latin typeface="+mn-lt"/>
                <a:ea typeface="+mn-ea"/>
                <a:cs typeface="+mn-cs"/>
              </a:rPr>
              <a:t>Jean Marc </a:t>
            </a:r>
            <a:r>
              <a:rPr lang="en-US" sz="1200" kern="1200" dirty="0" err="1">
                <a:solidFill>
                  <a:schemeClr val="tx1"/>
                </a:solidFill>
                <a:effectLst/>
                <a:latin typeface="+mn-lt"/>
                <a:ea typeface="+mn-ea"/>
                <a:cs typeface="+mn-cs"/>
              </a:rPr>
              <a:t>Perarnau</a:t>
            </a:r>
            <a:r>
              <a:rPr lang="en-US" sz="1200" kern="1200" dirty="0">
                <a:solidFill>
                  <a:schemeClr val="tx1"/>
                </a:solidFill>
                <a:effectLst/>
                <a:latin typeface="+mn-lt"/>
                <a:ea typeface="+mn-ea"/>
                <a:cs typeface="+mn-cs"/>
              </a:rPr>
              <a:t> – Gore and Associates: Speaking and Teaching </a:t>
            </a:r>
          </a:p>
          <a:p>
            <a:r>
              <a:rPr lang="en-US" sz="1200" kern="1200" dirty="0">
                <a:solidFill>
                  <a:schemeClr val="tx1"/>
                </a:solidFill>
                <a:effectLst/>
                <a:latin typeface="+mn-lt"/>
                <a:ea typeface="+mn-ea"/>
                <a:cs typeface="+mn-cs"/>
              </a:rPr>
              <a:t>The following people have nothing to disclose: Isabelle Archambault, Dominique </a:t>
            </a:r>
            <a:r>
              <a:rPr lang="en-US" sz="1200" kern="1200" dirty="0" err="1">
                <a:solidFill>
                  <a:schemeClr val="tx1"/>
                </a:solidFill>
                <a:effectLst/>
                <a:latin typeface="+mn-lt"/>
                <a:ea typeface="+mn-ea"/>
                <a:cs typeface="+mn-cs"/>
              </a:rPr>
              <a:t>Thabut</a:t>
            </a:r>
            <a:r>
              <a:rPr lang="en-US" sz="1200" kern="1200" dirty="0">
                <a:solidFill>
                  <a:schemeClr val="tx1"/>
                </a:solidFill>
                <a:effectLst/>
                <a:latin typeface="+mn-lt"/>
                <a:ea typeface="+mn-ea"/>
                <a:cs typeface="+mn-cs"/>
              </a:rPr>
              <a:t>, Patrick </a:t>
            </a:r>
            <a:r>
              <a:rPr lang="en-US" sz="1200" kern="1200" dirty="0" err="1">
                <a:solidFill>
                  <a:schemeClr val="tx1"/>
                </a:solidFill>
                <a:effectLst/>
                <a:latin typeface="+mn-lt"/>
                <a:ea typeface="+mn-ea"/>
                <a:cs typeface="+mn-cs"/>
              </a:rPr>
              <a:t>Borentain</a:t>
            </a:r>
            <a:r>
              <a:rPr lang="en-US" sz="1200" kern="1200" dirty="0">
                <a:solidFill>
                  <a:schemeClr val="tx1"/>
                </a:solidFill>
                <a:effectLst/>
                <a:latin typeface="+mn-lt"/>
                <a:ea typeface="+mn-ea"/>
                <a:cs typeface="+mn-cs"/>
              </a:rPr>
              <a:t>, Nathalie </a:t>
            </a:r>
            <a:r>
              <a:rPr lang="en-US" sz="1200" kern="1200" dirty="0" err="1">
                <a:solidFill>
                  <a:schemeClr val="tx1"/>
                </a:solidFill>
                <a:effectLst/>
                <a:latin typeface="+mn-lt"/>
                <a:ea typeface="+mn-ea"/>
                <a:cs typeface="+mn-cs"/>
              </a:rPr>
              <a:t>Ganne</a:t>
            </a:r>
            <a:r>
              <a:rPr lang="en-US" sz="1200" kern="1200" dirty="0">
                <a:solidFill>
                  <a:schemeClr val="tx1"/>
                </a:solidFill>
                <a:effectLst/>
                <a:latin typeface="+mn-lt"/>
                <a:ea typeface="+mn-ea"/>
                <a:cs typeface="+mn-cs"/>
              </a:rPr>
              <a:t> Carrie, Nicolas </a:t>
            </a:r>
            <a:r>
              <a:rPr lang="en-US" sz="1200" kern="1200" dirty="0" err="1">
                <a:solidFill>
                  <a:schemeClr val="tx1"/>
                </a:solidFill>
                <a:effectLst/>
                <a:latin typeface="+mn-lt"/>
                <a:ea typeface="+mn-ea"/>
                <a:cs typeface="+mn-cs"/>
              </a:rPr>
              <a:t>Carbonell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Disclosure information not available at the time of publication: Caroline </a:t>
            </a:r>
            <a:r>
              <a:rPr lang="en-US" sz="1200" kern="1200" dirty="0" err="1">
                <a:solidFill>
                  <a:schemeClr val="tx1"/>
                </a:solidFill>
                <a:effectLst/>
                <a:latin typeface="+mn-lt"/>
                <a:ea typeface="+mn-ea"/>
                <a:cs typeface="+mn-cs"/>
              </a:rPr>
              <a:t>Jezequel</a:t>
            </a:r>
            <a:r>
              <a:rPr lang="en-US" sz="1200" kern="1200" dirty="0">
                <a:solidFill>
                  <a:schemeClr val="tx1"/>
                </a:solidFill>
                <a:effectLst/>
                <a:latin typeface="+mn-lt"/>
                <a:ea typeface="+mn-ea"/>
                <a:cs typeface="+mn-cs"/>
              </a:rPr>
              <a:t>, Sebastien </a:t>
            </a:r>
            <a:r>
              <a:rPr lang="en-US" sz="1200" kern="1200" dirty="0" err="1">
                <a:solidFill>
                  <a:schemeClr val="tx1"/>
                </a:solidFill>
                <a:effectLst/>
                <a:latin typeface="+mn-lt"/>
                <a:ea typeface="+mn-ea"/>
                <a:cs typeface="+mn-cs"/>
              </a:rPr>
              <a:t>Dharancy</a:t>
            </a:r>
            <a:r>
              <a:rPr lang="en-US" sz="1200" kern="1200" dirty="0">
                <a:solidFill>
                  <a:schemeClr val="tx1"/>
                </a:solidFill>
                <a:effectLst/>
                <a:latin typeface="+mn-lt"/>
                <a:ea typeface="+mn-ea"/>
                <a:cs typeface="+mn-cs"/>
              </a:rPr>
              <a:t>, Frederic </a:t>
            </a:r>
            <a:r>
              <a:rPr lang="en-US" sz="1200" kern="1200" dirty="0" err="1">
                <a:solidFill>
                  <a:schemeClr val="tx1"/>
                </a:solidFill>
                <a:effectLst/>
                <a:latin typeface="+mn-lt"/>
                <a:ea typeface="+mn-ea"/>
                <a:cs typeface="+mn-cs"/>
              </a:rPr>
              <a:t>Oberti</a:t>
            </a:r>
            <a:r>
              <a:rPr lang="en-US" sz="1200" kern="1200" dirty="0">
                <a:solidFill>
                  <a:schemeClr val="tx1"/>
                </a:solidFill>
                <a:effectLst/>
                <a:latin typeface="+mn-lt"/>
                <a:ea typeface="+mn-ea"/>
                <a:cs typeface="+mn-cs"/>
              </a:rPr>
              <a:t>, Aurelie </a:t>
            </a:r>
            <a:r>
              <a:rPr lang="en-US" sz="1200" kern="1200" dirty="0" err="1">
                <a:solidFill>
                  <a:schemeClr val="tx1"/>
                </a:solidFill>
                <a:effectLst/>
                <a:latin typeface="+mn-lt"/>
                <a:ea typeface="+mn-ea"/>
                <a:cs typeface="+mn-cs"/>
              </a:rPr>
              <a:t>Plessier</a:t>
            </a:r>
            <a:r>
              <a:rPr lang="en-US" sz="1200" kern="1200" dirty="0">
                <a:solidFill>
                  <a:schemeClr val="tx1"/>
                </a:solidFill>
                <a:effectLst/>
                <a:latin typeface="+mn-lt"/>
                <a:ea typeface="+mn-ea"/>
                <a:cs typeface="+mn-cs"/>
              </a:rPr>
              <a:t>, Vanessa Rousseau, Agnes </a:t>
            </a:r>
            <a:r>
              <a:rPr lang="en-US" sz="1200" kern="1200" dirty="0" err="1">
                <a:solidFill>
                  <a:schemeClr val="tx1"/>
                </a:solidFill>
                <a:effectLst/>
                <a:latin typeface="+mn-lt"/>
                <a:ea typeface="+mn-ea"/>
                <a:cs typeface="+mn-cs"/>
              </a:rPr>
              <a:t>Sommet</a:t>
            </a:r>
            <a:r>
              <a:rPr lang="en-US" sz="1200" kern="1200" dirty="0">
                <a:solidFill>
                  <a:schemeClr val="tx1"/>
                </a:solidFill>
                <a:effectLst/>
                <a:latin typeface="+mn-lt"/>
                <a:ea typeface="+mn-ea"/>
                <a:cs typeface="+mn-cs"/>
              </a:rPr>
              <a:t>, Jean-Marie Peron </a:t>
            </a:r>
          </a:p>
          <a:p>
            <a:br>
              <a:rPr lang="en-US" sz="1200" kern="1200" dirty="0">
                <a:solidFill>
                  <a:schemeClr val="tx1"/>
                </a:solidFill>
                <a:effectLst/>
                <a:latin typeface="+mn-lt"/>
                <a:ea typeface="+mn-ea"/>
                <a:cs typeface="+mn-cs"/>
              </a:rPr>
            </a:br>
            <a:endParaRPr lang="en-US" b="0" dirty="0"/>
          </a:p>
        </p:txBody>
      </p:sp>
    </p:spTree>
    <p:extLst>
      <p:ext uri="{BB962C8B-B14F-4D97-AF65-F5344CB8AC3E}">
        <p14:creationId xmlns:p14="http://schemas.microsoft.com/office/powerpoint/2010/main" val="2407551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47500" lnSpcReduction="20000"/>
          </a:bodyPr>
          <a:lstStyle/>
          <a:p>
            <a:r>
              <a:rPr lang="en-US" sz="1200" kern="1200" dirty="0">
                <a:solidFill>
                  <a:schemeClr val="tx1"/>
                </a:solidFill>
                <a:effectLst/>
                <a:latin typeface="+mn-lt"/>
                <a:ea typeface="+mn-ea"/>
                <a:cs typeface="+mn-cs"/>
              </a:rPr>
              <a:t>17    </a:t>
            </a:r>
          </a:p>
          <a:p>
            <a:r>
              <a:rPr lang="en-US" sz="1200" b="1" kern="1200" dirty="0">
                <a:solidFill>
                  <a:schemeClr val="tx1"/>
                </a:solidFill>
                <a:effectLst/>
                <a:latin typeface="+mn-lt"/>
                <a:ea typeface="+mn-ea"/>
                <a:cs typeface="+mn-cs"/>
              </a:rPr>
              <a:t>GRANULOCYTE-COLONY STIMULATING FACTOR (G-CSF) TO TREAT ACUTE-ON-CHRONIC LIVER FAILURE (GRAFT TRIAL): INTERIM ANALYSIS OF THE FIRST </a:t>
            </a:r>
            <a:r>
              <a:rPr lang="en-US" sz="1200" b="1" kern="1200" dirty="0" err="1">
                <a:solidFill>
                  <a:schemeClr val="tx1"/>
                </a:solidFill>
                <a:effectLst/>
                <a:latin typeface="+mn-lt"/>
                <a:ea typeface="+mn-ea"/>
                <a:cs typeface="+mn-cs"/>
              </a:rPr>
              <a:t>RANDOMISED</a:t>
            </a:r>
            <a:r>
              <a:rPr lang="en-US" sz="1200" b="1" kern="1200" dirty="0">
                <a:solidFill>
                  <a:schemeClr val="tx1"/>
                </a:solidFill>
                <a:effectLst/>
                <a:latin typeface="+mn-lt"/>
                <a:ea typeface="+mn-ea"/>
                <a:cs typeface="+mn-cs"/>
              </a:rPr>
              <a:t> EUROPEAN </a:t>
            </a:r>
            <a:r>
              <a:rPr lang="en-US" sz="1200" b="1" kern="1200" dirty="0" err="1">
                <a:solidFill>
                  <a:schemeClr val="tx1"/>
                </a:solidFill>
                <a:effectLst/>
                <a:latin typeface="+mn-lt"/>
                <a:ea typeface="+mn-ea"/>
                <a:cs typeface="+mn-cs"/>
              </a:rPr>
              <a:t>MULTICENTRE</a:t>
            </a:r>
            <a:r>
              <a:rPr lang="en-US" sz="1200" b="1" kern="1200" dirty="0">
                <a:solidFill>
                  <a:schemeClr val="tx1"/>
                </a:solidFill>
                <a:effectLst/>
                <a:latin typeface="+mn-lt"/>
                <a:ea typeface="+mn-ea"/>
                <a:cs typeface="+mn-cs"/>
              </a:rPr>
              <a:t> TRIAL</a:t>
            </a: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Cornelius </a:t>
            </a:r>
            <a:r>
              <a:rPr lang="en-US" sz="1200" i="1" u="sng" kern="1200" dirty="0" err="1">
                <a:solidFill>
                  <a:schemeClr val="tx1"/>
                </a:solidFill>
                <a:effectLst/>
                <a:latin typeface="+mn-lt"/>
                <a:ea typeface="+mn-ea"/>
                <a:cs typeface="+mn-cs"/>
              </a:rPr>
              <a:t>Engelmann</a:t>
            </a:r>
            <a:r>
              <a:rPr lang="en-US" sz="1200" i="1" kern="1200" baseline="30000" dirty="0" err="1">
                <a:solidFill>
                  <a:schemeClr val="tx1"/>
                </a:solidFill>
                <a:effectLst/>
                <a:latin typeface="+mn-lt"/>
                <a:ea typeface="+mn-ea"/>
                <a:cs typeface="+mn-cs"/>
              </a:rPr>
              <a:t>1,2</a:t>
            </a:r>
            <a:r>
              <a:rPr lang="en-US" sz="1200" i="1" kern="1200" dirty="0">
                <a:solidFill>
                  <a:schemeClr val="tx1"/>
                </a:solidFill>
                <a:effectLst/>
                <a:latin typeface="+mn-lt"/>
                <a:ea typeface="+mn-ea"/>
                <a:cs typeface="+mn-cs"/>
              </a:rPr>
              <a:t>, Adam </a:t>
            </a:r>
            <a:r>
              <a:rPr lang="en-US" sz="1200" i="1" kern="1200" dirty="0" err="1">
                <a:solidFill>
                  <a:schemeClr val="tx1"/>
                </a:solidFill>
                <a:effectLst/>
                <a:latin typeface="+mn-lt"/>
                <a:ea typeface="+mn-ea"/>
                <a:cs typeface="+mn-cs"/>
              </a:rPr>
              <a:t>Herber</a:t>
            </a:r>
            <a:r>
              <a:rPr lang="en-US" sz="1200" i="1" kern="1200" baseline="30000" dirty="0" err="1">
                <a:solidFill>
                  <a:schemeClr val="tx1"/>
                </a:solidFill>
                <a:effectLst/>
                <a:latin typeface="+mn-lt"/>
                <a:ea typeface="+mn-ea"/>
                <a:cs typeface="+mn-cs"/>
              </a:rPr>
              <a:t>1</a:t>
            </a:r>
            <a:r>
              <a:rPr lang="en-US" sz="1200" i="1" kern="1200" dirty="0">
                <a:solidFill>
                  <a:schemeClr val="tx1"/>
                </a:solidFill>
                <a:effectLst/>
                <a:latin typeface="+mn-lt"/>
                <a:ea typeface="+mn-ea"/>
                <a:cs typeface="+mn-cs"/>
              </a:rPr>
              <a:t>, Prof. Tony </a:t>
            </a:r>
            <a:r>
              <a:rPr lang="en-US" sz="1200" i="1" kern="1200" dirty="0" err="1">
                <a:solidFill>
                  <a:schemeClr val="tx1"/>
                </a:solidFill>
                <a:effectLst/>
                <a:latin typeface="+mn-lt"/>
                <a:ea typeface="+mn-ea"/>
                <a:cs typeface="+mn-cs"/>
              </a:rPr>
              <a:t>Bruns</a:t>
            </a:r>
            <a:r>
              <a:rPr lang="en-US" sz="1200" i="1" kern="1200" baseline="30000" dirty="0" err="1">
                <a:solidFill>
                  <a:schemeClr val="tx1"/>
                </a:solidFill>
                <a:effectLst/>
                <a:latin typeface="+mn-lt"/>
                <a:ea typeface="+mn-ea"/>
                <a:cs typeface="+mn-cs"/>
              </a:rPr>
              <a:t>3,4</a:t>
            </a:r>
            <a:r>
              <a:rPr lang="en-US" sz="1200" i="1" kern="1200" dirty="0">
                <a:solidFill>
                  <a:schemeClr val="tx1"/>
                </a:solidFill>
                <a:effectLst/>
                <a:latin typeface="+mn-lt"/>
                <a:ea typeface="+mn-ea"/>
                <a:cs typeface="+mn-cs"/>
              </a:rPr>
              <a:t>, Prof. </a:t>
            </a:r>
            <a:r>
              <a:rPr lang="en-US" sz="1200" i="1" kern="1200" dirty="0" err="1">
                <a:solidFill>
                  <a:schemeClr val="tx1"/>
                </a:solidFill>
                <a:effectLst/>
                <a:latin typeface="+mn-lt"/>
                <a:ea typeface="+mn-ea"/>
                <a:cs typeface="+mn-cs"/>
              </a:rPr>
              <a:t>Ingolf</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Schiefke</a:t>
            </a:r>
            <a:r>
              <a:rPr lang="en-US" sz="1200" i="1" kern="1200" baseline="30000" dirty="0" err="1">
                <a:solidFill>
                  <a:schemeClr val="tx1"/>
                </a:solidFill>
                <a:effectLst/>
                <a:latin typeface="+mn-lt"/>
                <a:ea typeface="+mn-ea"/>
                <a:cs typeface="+mn-cs"/>
              </a:rPr>
              <a:t>5</a:t>
            </a:r>
            <a:r>
              <a:rPr lang="en-US" sz="1200" i="1" kern="1200" dirty="0">
                <a:solidFill>
                  <a:schemeClr val="tx1"/>
                </a:solidFill>
                <a:effectLst/>
                <a:latin typeface="+mn-lt"/>
                <a:ea typeface="+mn-ea"/>
                <a:cs typeface="+mn-cs"/>
              </a:rPr>
              <a:t>, Dr. Alexander </a:t>
            </a:r>
            <a:r>
              <a:rPr lang="en-US" sz="1200" i="1" kern="1200" dirty="0" err="1">
                <a:solidFill>
                  <a:schemeClr val="tx1"/>
                </a:solidFill>
                <a:effectLst/>
                <a:latin typeface="+mn-lt"/>
                <a:ea typeface="+mn-ea"/>
                <a:cs typeface="+mn-cs"/>
              </a:rPr>
              <a:t>Zipprich</a:t>
            </a:r>
            <a:r>
              <a:rPr lang="en-US" sz="1200" i="1" kern="1200" baseline="30000" dirty="0" err="1">
                <a:solidFill>
                  <a:schemeClr val="tx1"/>
                </a:solidFill>
                <a:effectLst/>
                <a:latin typeface="+mn-lt"/>
                <a:ea typeface="+mn-ea"/>
                <a:cs typeface="+mn-cs"/>
              </a:rPr>
              <a:t>6</a:t>
            </a:r>
            <a:r>
              <a:rPr lang="en-US" sz="1200" i="1" kern="1200" dirty="0">
                <a:solidFill>
                  <a:schemeClr val="tx1"/>
                </a:solidFill>
                <a:effectLst/>
                <a:latin typeface="+mn-lt"/>
                <a:ea typeface="+mn-ea"/>
                <a:cs typeface="+mn-cs"/>
              </a:rPr>
              <a:t>, Dr. </a:t>
            </a:r>
            <a:r>
              <a:rPr lang="en-US" sz="1200" i="1" kern="1200" dirty="0" err="1">
                <a:solidFill>
                  <a:schemeClr val="tx1"/>
                </a:solidFill>
                <a:effectLst/>
                <a:latin typeface="+mn-lt"/>
                <a:ea typeface="+mn-ea"/>
                <a:cs typeface="+mn-cs"/>
              </a:rPr>
              <a:t>Anett</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Schmiedeknecht</a:t>
            </a:r>
            <a:r>
              <a:rPr lang="en-US" sz="1200" i="1" kern="1200" baseline="30000" dirty="0" err="1">
                <a:solidFill>
                  <a:schemeClr val="tx1"/>
                </a:solidFill>
                <a:effectLst/>
                <a:latin typeface="+mn-lt"/>
                <a:ea typeface="+mn-ea"/>
                <a:cs typeface="+mn-cs"/>
              </a:rPr>
              <a:t>7</a:t>
            </a:r>
            <a:r>
              <a:rPr lang="en-US" sz="1200" i="1" kern="1200" dirty="0">
                <a:solidFill>
                  <a:schemeClr val="tx1"/>
                </a:solidFill>
                <a:effectLst/>
                <a:latin typeface="+mn-lt"/>
                <a:ea typeface="+mn-ea"/>
                <a:cs typeface="+mn-cs"/>
              </a:rPr>
              <a:t>, Stefan </a:t>
            </a:r>
            <a:r>
              <a:rPr lang="en-US" sz="1200" i="1" kern="1200" dirty="0" err="1">
                <a:solidFill>
                  <a:schemeClr val="tx1"/>
                </a:solidFill>
                <a:effectLst/>
                <a:latin typeface="+mn-lt"/>
                <a:ea typeface="+mn-ea"/>
                <a:cs typeface="+mn-cs"/>
              </a:rPr>
              <a:t>Zeuzem</a:t>
            </a:r>
            <a:r>
              <a:rPr lang="en-US" sz="1200" i="1" kern="1200" baseline="30000" dirty="0" err="1">
                <a:solidFill>
                  <a:schemeClr val="tx1"/>
                </a:solidFill>
                <a:effectLst/>
                <a:latin typeface="+mn-lt"/>
                <a:ea typeface="+mn-ea"/>
                <a:cs typeface="+mn-cs"/>
              </a:rPr>
              <a:t>8</a:t>
            </a:r>
            <a:r>
              <a:rPr lang="en-US" sz="1200" i="1" kern="1200" dirty="0">
                <a:solidFill>
                  <a:schemeClr val="tx1"/>
                </a:solidFill>
                <a:effectLst/>
                <a:latin typeface="+mn-lt"/>
                <a:ea typeface="+mn-ea"/>
                <a:cs typeface="+mn-cs"/>
              </a:rPr>
              <a:t>, Prof. Tobias </a:t>
            </a:r>
            <a:r>
              <a:rPr lang="en-US" sz="1200" i="1" kern="1200" dirty="0" err="1">
                <a:solidFill>
                  <a:schemeClr val="tx1"/>
                </a:solidFill>
                <a:effectLst/>
                <a:latin typeface="+mn-lt"/>
                <a:ea typeface="+mn-ea"/>
                <a:cs typeface="+mn-cs"/>
              </a:rPr>
              <a:t>Goeser</a:t>
            </a:r>
            <a:r>
              <a:rPr lang="en-US" sz="1200" i="1" kern="1200" baseline="30000" dirty="0" err="1">
                <a:solidFill>
                  <a:schemeClr val="tx1"/>
                </a:solidFill>
                <a:effectLst/>
                <a:latin typeface="+mn-lt"/>
                <a:ea typeface="+mn-ea"/>
                <a:cs typeface="+mn-cs"/>
              </a:rPr>
              <a:t>9</a:t>
            </a:r>
            <a:r>
              <a:rPr lang="en-US" sz="1200" i="1" kern="1200" dirty="0">
                <a:solidFill>
                  <a:schemeClr val="tx1"/>
                </a:solidFill>
                <a:effectLst/>
                <a:latin typeface="+mn-lt"/>
                <a:ea typeface="+mn-ea"/>
                <a:cs typeface="+mn-cs"/>
              </a:rPr>
              <a:t>, Prof. Ali E </a:t>
            </a:r>
            <a:r>
              <a:rPr lang="en-US" sz="1200" i="1" kern="1200" dirty="0" err="1">
                <a:solidFill>
                  <a:schemeClr val="tx1"/>
                </a:solidFill>
                <a:effectLst/>
                <a:latin typeface="+mn-lt"/>
                <a:ea typeface="+mn-ea"/>
                <a:cs typeface="+mn-cs"/>
              </a:rPr>
              <a:t>Canbay</a:t>
            </a:r>
            <a:r>
              <a:rPr lang="en-US" sz="1200" i="1" kern="1200" baseline="30000" dirty="0" err="1">
                <a:solidFill>
                  <a:schemeClr val="tx1"/>
                </a:solidFill>
                <a:effectLst/>
                <a:latin typeface="+mn-lt"/>
                <a:ea typeface="+mn-ea"/>
                <a:cs typeface="+mn-cs"/>
              </a:rPr>
              <a:t>10</a:t>
            </a:r>
            <a:r>
              <a:rPr lang="en-US" sz="1200" i="1" kern="1200" dirty="0">
                <a:solidFill>
                  <a:schemeClr val="tx1"/>
                </a:solidFill>
                <a:effectLst/>
                <a:latin typeface="+mn-lt"/>
                <a:ea typeface="+mn-ea"/>
                <a:cs typeface="+mn-cs"/>
              </a:rPr>
              <a:t>, Christoph </a:t>
            </a:r>
            <a:r>
              <a:rPr lang="en-US" sz="1200" i="1" kern="1200" dirty="0" err="1">
                <a:solidFill>
                  <a:schemeClr val="tx1"/>
                </a:solidFill>
                <a:effectLst/>
                <a:latin typeface="+mn-lt"/>
                <a:ea typeface="+mn-ea"/>
                <a:cs typeface="+mn-cs"/>
              </a:rPr>
              <a:t>Berg</a:t>
            </a:r>
            <a:r>
              <a:rPr lang="en-US" sz="1200" i="1" kern="1200" baseline="30000" dirty="0" err="1">
                <a:solidFill>
                  <a:schemeClr val="tx1"/>
                </a:solidFill>
                <a:effectLst/>
                <a:latin typeface="+mn-lt"/>
                <a:ea typeface="+mn-ea"/>
                <a:cs typeface="+mn-cs"/>
              </a:rPr>
              <a:t>11</a:t>
            </a:r>
            <a:r>
              <a:rPr lang="en-US" sz="1200" i="1" kern="1200" dirty="0">
                <a:solidFill>
                  <a:schemeClr val="tx1"/>
                </a:solidFill>
                <a:effectLst/>
                <a:latin typeface="+mn-lt"/>
                <a:ea typeface="+mn-ea"/>
                <a:cs typeface="+mn-cs"/>
              </a:rPr>
              <a:t>, Dr. </a:t>
            </a:r>
            <a:r>
              <a:rPr lang="en-US" sz="1200" i="1" kern="1200" dirty="0" err="1">
                <a:solidFill>
                  <a:schemeClr val="tx1"/>
                </a:solidFill>
                <a:effectLst/>
                <a:latin typeface="+mn-lt"/>
                <a:ea typeface="+mn-ea"/>
                <a:cs typeface="+mn-cs"/>
              </a:rPr>
              <a:t>Jonel</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Trebicka</a:t>
            </a:r>
            <a:r>
              <a:rPr lang="en-US" sz="1200" i="1" kern="1200" baseline="30000" dirty="0" err="1">
                <a:solidFill>
                  <a:schemeClr val="tx1"/>
                </a:solidFill>
                <a:effectLst/>
                <a:latin typeface="+mn-lt"/>
                <a:ea typeface="+mn-ea"/>
                <a:cs typeface="+mn-cs"/>
              </a:rPr>
              <a:t>8,12,13,14</a:t>
            </a:r>
            <a:r>
              <a:rPr lang="en-US" sz="1200" i="1" kern="1200" dirty="0">
                <a:solidFill>
                  <a:schemeClr val="tx1"/>
                </a:solidFill>
                <a:effectLst/>
                <a:latin typeface="+mn-lt"/>
                <a:ea typeface="+mn-ea"/>
                <a:cs typeface="+mn-cs"/>
              </a:rPr>
              <a:t>, Frank Erhard </a:t>
            </a:r>
            <a:r>
              <a:rPr lang="en-US" sz="1200" i="1" kern="1200" dirty="0" err="1">
                <a:solidFill>
                  <a:schemeClr val="tx1"/>
                </a:solidFill>
                <a:effectLst/>
                <a:latin typeface="+mn-lt"/>
                <a:ea typeface="+mn-ea"/>
                <a:cs typeface="+mn-cs"/>
              </a:rPr>
              <a:t>Uschner</a:t>
            </a:r>
            <a:r>
              <a:rPr lang="en-US" sz="1200" i="1" kern="1200" baseline="30000" dirty="0" err="1">
                <a:solidFill>
                  <a:schemeClr val="tx1"/>
                </a:solidFill>
                <a:effectLst/>
                <a:latin typeface="+mn-lt"/>
                <a:ea typeface="+mn-ea"/>
                <a:cs typeface="+mn-cs"/>
              </a:rPr>
              <a:t>8,15</a:t>
            </a:r>
            <a:r>
              <a:rPr lang="en-US" sz="1200" i="1" kern="1200" dirty="0">
                <a:solidFill>
                  <a:schemeClr val="tx1"/>
                </a:solidFill>
                <a:effectLst/>
                <a:latin typeface="+mn-lt"/>
                <a:ea typeface="+mn-ea"/>
                <a:cs typeface="+mn-cs"/>
              </a:rPr>
              <a:t>, Dr. Tobias </a:t>
            </a:r>
            <a:r>
              <a:rPr lang="en-US" sz="1200" i="1" kern="1200" dirty="0" err="1">
                <a:solidFill>
                  <a:schemeClr val="tx1"/>
                </a:solidFill>
                <a:effectLst/>
                <a:latin typeface="+mn-lt"/>
                <a:ea typeface="+mn-ea"/>
                <a:cs typeface="+mn-cs"/>
              </a:rPr>
              <a:t>Mueller</a:t>
            </a:r>
            <a:r>
              <a:rPr lang="en-US" sz="1200" i="1" kern="1200" baseline="30000" dirty="0" err="1">
                <a:solidFill>
                  <a:schemeClr val="tx1"/>
                </a:solidFill>
                <a:effectLst/>
                <a:latin typeface="+mn-lt"/>
                <a:ea typeface="+mn-ea"/>
                <a:cs typeface="+mn-cs"/>
              </a:rPr>
              <a:t>16</a:t>
            </a:r>
            <a:r>
              <a:rPr lang="en-US" sz="1200" i="1" kern="1200" dirty="0">
                <a:solidFill>
                  <a:schemeClr val="tx1"/>
                </a:solidFill>
                <a:effectLst/>
                <a:latin typeface="+mn-lt"/>
                <a:ea typeface="+mn-ea"/>
                <a:cs typeface="+mn-cs"/>
              </a:rPr>
              <a:t>, Dr. </a:t>
            </a:r>
            <a:r>
              <a:rPr lang="en-US" sz="1200" i="1" kern="1200" dirty="0" err="1">
                <a:solidFill>
                  <a:schemeClr val="tx1"/>
                </a:solidFill>
                <a:effectLst/>
                <a:latin typeface="+mn-lt"/>
                <a:ea typeface="+mn-ea"/>
                <a:cs typeface="+mn-cs"/>
              </a:rPr>
              <a:t>Niklas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Aehling</a:t>
            </a:r>
            <a:r>
              <a:rPr lang="en-US" sz="1200" i="1" kern="1200" baseline="30000" dirty="0" err="1">
                <a:solidFill>
                  <a:schemeClr val="tx1"/>
                </a:solidFill>
                <a:effectLst/>
                <a:latin typeface="+mn-lt"/>
                <a:ea typeface="+mn-ea"/>
                <a:cs typeface="+mn-cs"/>
              </a:rPr>
              <a:t>1</a:t>
            </a:r>
            <a:r>
              <a:rPr lang="en-US" sz="1200" i="1" kern="1200" dirty="0">
                <a:solidFill>
                  <a:schemeClr val="tx1"/>
                </a:solidFill>
                <a:effectLst/>
                <a:latin typeface="+mn-lt"/>
                <a:ea typeface="+mn-ea"/>
                <a:cs typeface="+mn-cs"/>
              </a:rPr>
              <a:t>, Dr. Sandra </a:t>
            </a:r>
            <a:r>
              <a:rPr lang="en-US" sz="1200" i="1" kern="1200" dirty="0" err="1">
                <a:solidFill>
                  <a:schemeClr val="tx1"/>
                </a:solidFill>
                <a:effectLst/>
                <a:latin typeface="+mn-lt"/>
                <a:ea typeface="+mn-ea"/>
                <a:cs typeface="+mn-cs"/>
              </a:rPr>
              <a:t>Krohn</a:t>
            </a:r>
            <a:r>
              <a:rPr lang="en-US" sz="1200" i="1" kern="1200" baseline="30000" dirty="0" err="1">
                <a:solidFill>
                  <a:schemeClr val="tx1"/>
                </a:solidFill>
                <a:effectLst/>
                <a:latin typeface="+mn-lt"/>
                <a:ea typeface="+mn-ea"/>
                <a:cs typeface="+mn-cs"/>
              </a:rPr>
              <a:t>1</a:t>
            </a:r>
            <a:r>
              <a:rPr lang="en-US" sz="1200" i="1" kern="1200" dirty="0">
                <a:solidFill>
                  <a:schemeClr val="tx1"/>
                </a:solidFill>
                <a:effectLst/>
                <a:latin typeface="+mn-lt"/>
                <a:ea typeface="+mn-ea"/>
                <a:cs typeface="+mn-cs"/>
              </a:rPr>
              <a:t>, Dr. Moritz </a:t>
            </a:r>
            <a:r>
              <a:rPr lang="en-US" sz="1200" i="1" kern="1200" dirty="0" err="1">
                <a:solidFill>
                  <a:schemeClr val="tx1"/>
                </a:solidFill>
                <a:effectLst/>
                <a:latin typeface="+mn-lt"/>
                <a:ea typeface="+mn-ea"/>
                <a:cs typeface="+mn-cs"/>
              </a:rPr>
              <a:t>Schmelzle</a:t>
            </a:r>
            <a:r>
              <a:rPr lang="en-US" sz="1200" i="1" kern="1200" baseline="30000" dirty="0" err="1">
                <a:solidFill>
                  <a:schemeClr val="tx1"/>
                </a:solidFill>
                <a:effectLst/>
                <a:latin typeface="+mn-lt"/>
                <a:ea typeface="+mn-ea"/>
                <a:cs typeface="+mn-cs"/>
              </a:rPr>
              <a:t>17</a:t>
            </a:r>
            <a:r>
              <a:rPr lang="en-US" sz="1200" i="1" kern="1200" dirty="0">
                <a:solidFill>
                  <a:schemeClr val="tx1"/>
                </a:solidFill>
                <a:effectLst/>
                <a:latin typeface="+mn-lt"/>
                <a:ea typeface="+mn-ea"/>
                <a:cs typeface="+mn-cs"/>
              </a:rPr>
              <a:t>, Dr. Katrin </a:t>
            </a:r>
            <a:r>
              <a:rPr lang="en-US" sz="1200" i="1" kern="1200" dirty="0" err="1">
                <a:solidFill>
                  <a:schemeClr val="tx1"/>
                </a:solidFill>
                <a:effectLst/>
                <a:latin typeface="+mn-lt"/>
                <a:ea typeface="+mn-ea"/>
                <a:cs typeface="+mn-cs"/>
              </a:rPr>
              <a:t>Splith</a:t>
            </a:r>
            <a:r>
              <a:rPr lang="en-US" sz="1200" i="1" kern="1200" baseline="30000" dirty="0" err="1">
                <a:solidFill>
                  <a:schemeClr val="tx1"/>
                </a:solidFill>
                <a:effectLst/>
                <a:latin typeface="+mn-lt"/>
                <a:ea typeface="+mn-ea"/>
                <a:cs typeface="+mn-cs"/>
              </a:rPr>
              <a:t>17</a:t>
            </a:r>
            <a:r>
              <a:rPr lang="en-US" sz="1200" i="1" kern="1200" dirty="0">
                <a:solidFill>
                  <a:schemeClr val="tx1"/>
                </a:solidFill>
                <a:effectLst/>
                <a:latin typeface="+mn-lt"/>
                <a:ea typeface="+mn-ea"/>
                <a:cs typeface="+mn-cs"/>
              </a:rPr>
              <a:t>, Prof. Frank </a:t>
            </a:r>
            <a:r>
              <a:rPr lang="en-US" sz="1200" i="1" kern="1200" dirty="0" err="1">
                <a:solidFill>
                  <a:schemeClr val="tx1"/>
                </a:solidFill>
                <a:effectLst/>
                <a:latin typeface="+mn-lt"/>
                <a:ea typeface="+mn-ea"/>
                <a:cs typeface="+mn-cs"/>
              </a:rPr>
              <a:t>Lammert</a:t>
            </a:r>
            <a:r>
              <a:rPr lang="en-US" sz="1200" i="1" kern="1200" baseline="30000" dirty="0" err="1">
                <a:solidFill>
                  <a:schemeClr val="tx1"/>
                </a:solidFill>
                <a:effectLst/>
                <a:latin typeface="+mn-lt"/>
                <a:ea typeface="+mn-ea"/>
                <a:cs typeface="+mn-cs"/>
              </a:rPr>
              <a:t>18</a:t>
            </a:r>
            <a:r>
              <a:rPr lang="en-US" sz="1200" i="1" kern="1200" dirty="0">
                <a:solidFill>
                  <a:schemeClr val="tx1"/>
                </a:solidFill>
                <a:effectLst/>
                <a:latin typeface="+mn-lt"/>
                <a:ea typeface="+mn-ea"/>
                <a:cs typeface="+mn-cs"/>
              </a:rPr>
              <a:t>, Prof. Christian M </a:t>
            </a:r>
            <a:r>
              <a:rPr lang="en-US" sz="1200" i="1" kern="1200" dirty="0" err="1">
                <a:solidFill>
                  <a:schemeClr val="tx1"/>
                </a:solidFill>
                <a:effectLst/>
                <a:latin typeface="+mn-lt"/>
                <a:ea typeface="+mn-ea"/>
                <a:cs typeface="+mn-cs"/>
              </a:rPr>
              <a:t>Lange</a:t>
            </a:r>
            <a:r>
              <a:rPr lang="en-US" sz="1200" i="1" kern="1200" baseline="30000" dirty="0" err="1">
                <a:solidFill>
                  <a:schemeClr val="tx1"/>
                </a:solidFill>
                <a:effectLst/>
                <a:latin typeface="+mn-lt"/>
                <a:ea typeface="+mn-ea"/>
                <a:cs typeface="+mn-cs"/>
              </a:rPr>
              <a:t>19</a:t>
            </a:r>
            <a:r>
              <a:rPr lang="en-US" sz="1200" i="1" kern="1200" dirty="0">
                <a:solidFill>
                  <a:schemeClr val="tx1"/>
                </a:solidFill>
                <a:effectLst/>
                <a:latin typeface="+mn-lt"/>
                <a:ea typeface="+mn-ea"/>
                <a:cs typeface="+mn-cs"/>
              </a:rPr>
              <a:t>, Christoph </a:t>
            </a:r>
            <a:r>
              <a:rPr lang="en-US" sz="1200" i="1" kern="1200" dirty="0" err="1">
                <a:solidFill>
                  <a:schemeClr val="tx1"/>
                </a:solidFill>
                <a:effectLst/>
                <a:latin typeface="+mn-lt"/>
                <a:ea typeface="+mn-ea"/>
                <a:cs typeface="+mn-cs"/>
              </a:rPr>
              <a:t>Sarrazin</a:t>
            </a:r>
            <a:r>
              <a:rPr lang="en-US" sz="1200" i="1" kern="1200" baseline="30000" dirty="0" err="1">
                <a:solidFill>
                  <a:schemeClr val="tx1"/>
                </a:solidFill>
                <a:effectLst/>
                <a:latin typeface="+mn-lt"/>
                <a:ea typeface="+mn-ea"/>
                <a:cs typeface="+mn-cs"/>
              </a:rPr>
              <a:t>8,20</a:t>
            </a:r>
            <a:r>
              <a:rPr lang="en-US" sz="1200" i="1" kern="1200" dirty="0">
                <a:solidFill>
                  <a:schemeClr val="tx1"/>
                </a:solidFill>
                <a:effectLst/>
                <a:latin typeface="+mn-lt"/>
                <a:ea typeface="+mn-ea"/>
                <a:cs typeface="+mn-cs"/>
              </a:rPr>
              <a:t>, Prof. Christian </a:t>
            </a:r>
            <a:r>
              <a:rPr lang="en-US" sz="1200" i="1" kern="1200" dirty="0" err="1">
                <a:solidFill>
                  <a:schemeClr val="tx1"/>
                </a:solidFill>
                <a:effectLst/>
                <a:latin typeface="+mn-lt"/>
                <a:ea typeface="+mn-ea"/>
                <a:cs typeface="+mn-cs"/>
              </a:rPr>
              <a:t>Trautwein</a:t>
            </a:r>
            <a:r>
              <a:rPr lang="en-US" sz="1200" i="1" kern="1200" baseline="30000" dirty="0" err="1">
                <a:solidFill>
                  <a:schemeClr val="tx1"/>
                </a:solidFill>
                <a:effectLst/>
                <a:latin typeface="+mn-lt"/>
                <a:ea typeface="+mn-ea"/>
                <a:cs typeface="+mn-cs"/>
              </a:rPr>
              <a:t>3</a:t>
            </a:r>
            <a:r>
              <a:rPr lang="en-US" sz="1200" i="1" kern="1200" dirty="0">
                <a:solidFill>
                  <a:schemeClr val="tx1"/>
                </a:solidFill>
                <a:effectLst/>
                <a:latin typeface="+mn-lt"/>
                <a:ea typeface="+mn-ea"/>
                <a:cs typeface="+mn-cs"/>
              </a:rPr>
              <a:t>, Dr. Michael P. </a:t>
            </a:r>
            <a:r>
              <a:rPr lang="en-US" sz="1200" i="1" kern="1200" dirty="0" err="1">
                <a:solidFill>
                  <a:schemeClr val="tx1"/>
                </a:solidFill>
                <a:effectLst/>
                <a:latin typeface="+mn-lt"/>
                <a:ea typeface="+mn-ea"/>
                <a:cs typeface="+mn-cs"/>
              </a:rPr>
              <a:t>Manns</a:t>
            </a:r>
            <a:r>
              <a:rPr lang="en-US" sz="1200" i="1" kern="1200" baseline="30000" dirty="0" err="1">
                <a:solidFill>
                  <a:schemeClr val="tx1"/>
                </a:solidFill>
                <a:effectLst/>
                <a:latin typeface="+mn-lt"/>
                <a:ea typeface="+mn-ea"/>
                <a:cs typeface="+mn-cs"/>
              </a:rPr>
              <a:t>21,22</a:t>
            </a:r>
            <a:r>
              <a:rPr lang="en-US" sz="1200" i="1" kern="1200" dirty="0">
                <a:solidFill>
                  <a:schemeClr val="tx1"/>
                </a:solidFill>
                <a:effectLst/>
                <a:latin typeface="+mn-lt"/>
                <a:ea typeface="+mn-ea"/>
                <a:cs typeface="+mn-cs"/>
              </a:rPr>
              <a:t>, Prof. Dieter </a:t>
            </a:r>
            <a:r>
              <a:rPr lang="en-US" sz="1200" i="1" kern="1200" dirty="0" err="1">
                <a:solidFill>
                  <a:schemeClr val="tx1"/>
                </a:solidFill>
                <a:effectLst/>
                <a:latin typeface="+mn-lt"/>
                <a:ea typeface="+mn-ea"/>
                <a:cs typeface="+mn-cs"/>
              </a:rPr>
              <a:t>Haeussinger</a:t>
            </a:r>
            <a:r>
              <a:rPr lang="en-US" sz="1200" i="1" kern="1200" baseline="30000" dirty="0" err="1">
                <a:solidFill>
                  <a:schemeClr val="tx1"/>
                </a:solidFill>
                <a:effectLst/>
                <a:latin typeface="+mn-lt"/>
                <a:ea typeface="+mn-ea"/>
                <a:cs typeface="+mn-cs"/>
              </a:rPr>
              <a:t>23</a:t>
            </a:r>
            <a:r>
              <a:rPr lang="en-US" sz="1200" i="1" kern="1200" dirty="0">
                <a:solidFill>
                  <a:schemeClr val="tx1"/>
                </a:solidFill>
                <a:effectLst/>
                <a:latin typeface="+mn-lt"/>
                <a:ea typeface="+mn-ea"/>
                <a:cs typeface="+mn-cs"/>
              </a:rPr>
              <a:t>, Dr. Jan </a:t>
            </a:r>
            <a:r>
              <a:rPr lang="en-US" sz="1200" i="1" kern="1200" dirty="0" err="1">
                <a:solidFill>
                  <a:schemeClr val="tx1"/>
                </a:solidFill>
                <a:effectLst/>
                <a:latin typeface="+mn-lt"/>
                <a:ea typeface="+mn-ea"/>
                <a:cs typeface="+mn-cs"/>
              </a:rPr>
              <a:t>Pfeiffenberger</a:t>
            </a:r>
            <a:r>
              <a:rPr lang="en-US" sz="1200" i="1" kern="1200" baseline="30000" dirty="0" err="1">
                <a:solidFill>
                  <a:schemeClr val="tx1"/>
                </a:solidFill>
                <a:effectLst/>
                <a:latin typeface="+mn-lt"/>
                <a:ea typeface="+mn-ea"/>
                <a:cs typeface="+mn-cs"/>
              </a:rPr>
              <a:t>24</a:t>
            </a:r>
            <a:r>
              <a:rPr lang="en-US" sz="1200" i="1" kern="1200" dirty="0">
                <a:solidFill>
                  <a:schemeClr val="tx1"/>
                </a:solidFill>
                <a:effectLst/>
                <a:latin typeface="+mn-lt"/>
                <a:ea typeface="+mn-ea"/>
                <a:cs typeface="+mn-cs"/>
              </a:rPr>
              <a:t>, Prof. Peter R. </a:t>
            </a:r>
            <a:r>
              <a:rPr lang="en-US" sz="1200" i="1" kern="1200" dirty="0" err="1">
                <a:solidFill>
                  <a:schemeClr val="tx1"/>
                </a:solidFill>
                <a:effectLst/>
                <a:latin typeface="+mn-lt"/>
                <a:ea typeface="+mn-ea"/>
                <a:cs typeface="+mn-cs"/>
              </a:rPr>
              <a:t>Galle</a:t>
            </a:r>
            <a:r>
              <a:rPr lang="en-US" sz="1200" i="1" kern="1200" baseline="30000" dirty="0" err="1">
                <a:solidFill>
                  <a:schemeClr val="tx1"/>
                </a:solidFill>
                <a:effectLst/>
                <a:latin typeface="+mn-lt"/>
                <a:ea typeface="+mn-ea"/>
                <a:cs typeface="+mn-cs"/>
              </a:rPr>
              <a:t>25</a:t>
            </a:r>
            <a:r>
              <a:rPr lang="en-US" sz="1200" i="1" kern="1200" dirty="0">
                <a:solidFill>
                  <a:schemeClr val="tx1"/>
                </a:solidFill>
                <a:effectLst/>
                <a:latin typeface="+mn-lt"/>
                <a:ea typeface="+mn-ea"/>
                <a:cs typeface="+mn-cs"/>
              </a:rPr>
              <a:t>, Dr. Annegret </a:t>
            </a:r>
            <a:r>
              <a:rPr lang="en-US" sz="1200" i="1" kern="1200" dirty="0" err="1">
                <a:solidFill>
                  <a:schemeClr val="tx1"/>
                </a:solidFill>
                <a:effectLst/>
                <a:latin typeface="+mn-lt"/>
                <a:ea typeface="+mn-ea"/>
                <a:cs typeface="+mn-cs"/>
              </a:rPr>
              <a:t>Franke</a:t>
            </a:r>
            <a:r>
              <a:rPr lang="en-US" sz="1200" i="1" kern="1200" baseline="30000" dirty="0" err="1">
                <a:solidFill>
                  <a:schemeClr val="tx1"/>
                </a:solidFill>
                <a:effectLst/>
                <a:latin typeface="+mn-lt"/>
                <a:ea typeface="+mn-ea"/>
                <a:cs typeface="+mn-cs"/>
              </a:rPr>
              <a:t>7</a:t>
            </a:r>
            <a:r>
              <a:rPr lang="en-US" sz="1200" i="1" kern="1200" dirty="0">
                <a:solidFill>
                  <a:schemeClr val="tx1"/>
                </a:solidFill>
                <a:effectLst/>
                <a:latin typeface="+mn-lt"/>
                <a:ea typeface="+mn-ea"/>
                <a:cs typeface="+mn-cs"/>
              </a:rPr>
              <a:t> and Thomas </a:t>
            </a:r>
            <a:r>
              <a:rPr lang="en-US" sz="1200" i="1" kern="1200" dirty="0" err="1">
                <a:solidFill>
                  <a:schemeClr val="tx1"/>
                </a:solidFill>
                <a:effectLst/>
                <a:latin typeface="+mn-lt"/>
                <a:ea typeface="+mn-ea"/>
                <a:cs typeface="+mn-cs"/>
              </a:rPr>
              <a:t>Berg</a:t>
            </a:r>
            <a:r>
              <a:rPr lang="en-US" sz="1200" i="1" kern="1200" baseline="30000" dirty="0" err="1">
                <a:solidFill>
                  <a:schemeClr val="tx1"/>
                </a:solidFill>
                <a:effectLst/>
                <a:latin typeface="+mn-lt"/>
                <a:ea typeface="+mn-ea"/>
                <a:cs typeface="+mn-cs"/>
              </a:rPr>
              <a:t>26</a:t>
            </a:r>
            <a:r>
              <a:rPr lang="en-US" sz="1200" i="1" kern="1200" dirty="0">
                <a:solidFill>
                  <a:schemeClr val="tx1"/>
                </a:solidFill>
                <a:effectLst/>
                <a:latin typeface="+mn-lt"/>
                <a:ea typeface="+mn-ea"/>
                <a:cs typeface="+mn-cs"/>
              </a:rPr>
              <a:t>, (1)Section of Hepatology, Clinic for Gastroenterology and Rheumatology, University Hospital Leipzig, (2)Liver Failure Group, Institute for Liver and Digestive Health, University College London Medical School, (3)Department of Medicine III, Aachen University Hospital, (4)University Hospital Jena, Clinic for Internal Medicine IV, (5)Clinic for Gastroenterology, Hepatology and Endocrinology, St. Georg Hospital, (6)University Hospital for Internal Medicine 1, Martin-Luther-University Halle-Wittenberg, (7)Centre for Clinical Research (</a:t>
            </a:r>
            <a:r>
              <a:rPr lang="en-US" sz="1200" i="1" kern="1200" dirty="0" err="1">
                <a:solidFill>
                  <a:schemeClr val="tx1"/>
                </a:solidFill>
                <a:effectLst/>
                <a:latin typeface="+mn-lt"/>
                <a:ea typeface="+mn-ea"/>
                <a:cs typeface="+mn-cs"/>
              </a:rPr>
              <a:t>ZKS</a:t>
            </a:r>
            <a:r>
              <a:rPr lang="en-US" sz="1200" i="1" kern="1200" dirty="0">
                <a:solidFill>
                  <a:schemeClr val="tx1"/>
                </a:solidFill>
                <a:effectLst/>
                <a:latin typeface="+mn-lt"/>
                <a:ea typeface="+mn-ea"/>
                <a:cs typeface="+mn-cs"/>
              </a:rPr>
              <a:t>), University Leipzig, (8)Department of Internal Medicine I, University Hospital Frankfurt, (9)Clinic for Gastroenterology and Hepatology, University Hospital Cologne, (10)Department of Gastroenterology, Hepatology and Infectiology, Otto-Von-Guericke University Magdeburg, (11)University Hospital </a:t>
            </a:r>
            <a:r>
              <a:rPr lang="en-US" sz="1200" i="1" kern="1200" dirty="0" err="1">
                <a:solidFill>
                  <a:schemeClr val="tx1"/>
                </a:solidFill>
                <a:effectLst/>
                <a:latin typeface="+mn-lt"/>
                <a:ea typeface="+mn-ea"/>
                <a:cs typeface="+mn-cs"/>
              </a:rPr>
              <a:t>Tuebingen</a:t>
            </a:r>
            <a:r>
              <a:rPr lang="en-US" sz="1200" i="1" kern="1200" dirty="0">
                <a:solidFill>
                  <a:schemeClr val="tx1"/>
                </a:solidFill>
                <a:effectLst/>
                <a:latin typeface="+mn-lt"/>
                <a:ea typeface="+mn-ea"/>
                <a:cs typeface="+mn-cs"/>
              </a:rPr>
              <a:t>, Germany, (12)Department of Gastroenterology and Hepatology, Odense University Hospital, (13)European Foundation for the Study of Chronic Liver Failure, (14)Department of Internal Medicine I, University of Bonn, (15)Internal Medicine I, University Hospital Bonn, (16)Clinic for Hepatology and Gastroenterology, </a:t>
            </a:r>
            <a:r>
              <a:rPr lang="en-US" sz="1200" i="1" kern="1200" dirty="0" err="1">
                <a:solidFill>
                  <a:schemeClr val="tx1"/>
                </a:solidFill>
                <a:effectLst/>
                <a:latin typeface="+mn-lt"/>
                <a:ea typeface="+mn-ea"/>
                <a:cs typeface="+mn-cs"/>
              </a:rPr>
              <a:t>Charite</a:t>
            </a:r>
            <a:r>
              <a:rPr lang="en-US" sz="1200" i="1" kern="1200" dirty="0">
                <a:solidFill>
                  <a:schemeClr val="tx1"/>
                </a:solidFill>
                <a:effectLst/>
                <a:latin typeface="+mn-lt"/>
                <a:ea typeface="+mn-ea"/>
                <a:cs typeface="+mn-cs"/>
              </a:rPr>
              <a:t> - University Hospital Berlin, (17)Clinic for Surgery, </a:t>
            </a:r>
            <a:r>
              <a:rPr lang="en-US" sz="1200" i="1" kern="1200" dirty="0" err="1">
                <a:solidFill>
                  <a:schemeClr val="tx1"/>
                </a:solidFill>
                <a:effectLst/>
                <a:latin typeface="+mn-lt"/>
                <a:ea typeface="+mn-ea"/>
                <a:cs typeface="+mn-cs"/>
              </a:rPr>
              <a:t>Charite</a:t>
            </a:r>
            <a:r>
              <a:rPr lang="en-US" sz="1200" i="1" kern="1200" dirty="0">
                <a:solidFill>
                  <a:schemeClr val="tx1"/>
                </a:solidFill>
                <a:effectLst/>
                <a:latin typeface="+mn-lt"/>
                <a:ea typeface="+mn-ea"/>
                <a:cs typeface="+mn-cs"/>
              </a:rPr>
              <a:t> - University Hospital Berlin, (18)Department of Medicine II, Saarland University Medical Center, (19)Clinic for Gastroenterology and Hepatology, University Hospital Essen, (20)Medical Clinic 2, St. </a:t>
            </a:r>
            <a:r>
              <a:rPr lang="en-US" sz="1200" i="1" kern="1200" dirty="0" err="1">
                <a:solidFill>
                  <a:schemeClr val="tx1"/>
                </a:solidFill>
                <a:effectLst/>
                <a:latin typeface="+mn-lt"/>
                <a:ea typeface="+mn-ea"/>
                <a:cs typeface="+mn-cs"/>
              </a:rPr>
              <a:t>Josefs</a:t>
            </a:r>
            <a:r>
              <a:rPr lang="en-US" sz="1200" i="1" kern="1200" dirty="0">
                <a:solidFill>
                  <a:schemeClr val="tx1"/>
                </a:solidFill>
                <a:effectLst/>
                <a:latin typeface="+mn-lt"/>
                <a:ea typeface="+mn-ea"/>
                <a:cs typeface="+mn-cs"/>
              </a:rPr>
              <a:t> Hospital Wiesbaden, (21)German Center for Infection Research (</a:t>
            </a:r>
            <a:r>
              <a:rPr lang="en-US" sz="1200" i="1" kern="1200" dirty="0" err="1">
                <a:solidFill>
                  <a:schemeClr val="tx1"/>
                </a:solidFill>
                <a:effectLst/>
                <a:latin typeface="+mn-lt"/>
                <a:ea typeface="+mn-ea"/>
                <a:cs typeface="+mn-cs"/>
              </a:rPr>
              <a:t>DZIF</a:t>
            </a:r>
            <a:r>
              <a:rPr lang="en-US" sz="1200" i="1" kern="1200" dirty="0">
                <a:solidFill>
                  <a:schemeClr val="tx1"/>
                </a:solidFill>
                <a:effectLst/>
                <a:latin typeface="+mn-lt"/>
                <a:ea typeface="+mn-ea"/>
                <a:cs typeface="+mn-cs"/>
              </a:rPr>
              <a:t>), Partner-Site Hannover-Braunschweig, Hannover, Germany, (22)Department of Gastroenterology, Hepatology and Endocrinology, Hannover Medical School, (23)Clinic and Policlinic of Gastroenterology, Hepatology and Infectious Disease, Heinrich Heine University Duesseldorf, (24)Department of Gastroenterology and Hepatology, University Hospital Heidelberg, (25)1. Medical Department, Johannes Gutenberg University Mainz, (26)Department of Gastroenterology and Rheumatology, Section of Hepatology, University Hospital Leipzig</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acute-on-chronic liver failure (</a:t>
            </a:r>
            <a:r>
              <a:rPr lang="en-US" sz="1200" kern="1200" dirty="0" err="1">
                <a:solidFill>
                  <a:schemeClr val="tx1"/>
                </a:solidFill>
                <a:effectLst/>
                <a:latin typeface="+mn-lt"/>
                <a:ea typeface="+mn-ea"/>
                <a:cs typeface="+mn-cs"/>
              </a:rPr>
              <a:t>ACLF</a:t>
            </a:r>
            <a:r>
              <a:rPr lang="en-US" sz="1200" kern="1200" dirty="0">
                <a:solidFill>
                  <a:schemeClr val="tx1"/>
                </a:solidFill>
                <a:effectLst/>
                <a:latin typeface="+mn-lt"/>
                <a:ea typeface="+mn-ea"/>
                <a:cs typeface="+mn-cs"/>
              </a:rPr>
              <a:t>) is a severe complication of cirrhosis </a:t>
            </a:r>
            <a:r>
              <a:rPr lang="en-US" sz="1200" kern="1200" dirty="0" err="1">
                <a:solidFill>
                  <a:schemeClr val="tx1"/>
                </a:solidFill>
                <a:effectLst/>
                <a:latin typeface="+mn-lt"/>
                <a:ea typeface="+mn-ea"/>
                <a:cs typeface="+mn-cs"/>
              </a:rPr>
              <a:t>characterised</a:t>
            </a:r>
            <a:r>
              <a:rPr lang="en-US" sz="1200" kern="1200" dirty="0">
                <a:solidFill>
                  <a:schemeClr val="tx1"/>
                </a:solidFill>
                <a:effectLst/>
                <a:latin typeface="+mn-lt"/>
                <a:ea typeface="+mn-ea"/>
                <a:cs typeface="+mn-cs"/>
              </a:rPr>
              <a:t> by immune dysfunction and high mortality. Granulocyte-colony stimulating factor (G-CSF) </a:t>
            </a:r>
            <a:r>
              <a:rPr lang="en-US" sz="1200" kern="1200" dirty="0" err="1">
                <a:solidFill>
                  <a:schemeClr val="tx1"/>
                </a:solidFill>
                <a:effectLst/>
                <a:latin typeface="+mn-lt"/>
                <a:ea typeface="+mn-ea"/>
                <a:cs typeface="+mn-cs"/>
              </a:rPr>
              <a:t>mobilises</a:t>
            </a:r>
            <a:r>
              <a:rPr lang="en-US" sz="1200" kern="1200" dirty="0">
                <a:solidFill>
                  <a:schemeClr val="tx1"/>
                </a:solidFill>
                <a:effectLst/>
                <a:latin typeface="+mn-lt"/>
                <a:ea typeface="+mn-ea"/>
                <a:cs typeface="+mn-cs"/>
              </a:rPr>
              <a:t> immunomodulatory stem and immune cells and has been proposed as therapy for </a:t>
            </a:r>
            <a:r>
              <a:rPr lang="en-US" sz="1200" kern="1200" dirty="0" err="1">
                <a:solidFill>
                  <a:schemeClr val="tx1"/>
                </a:solidFill>
                <a:effectLst/>
                <a:latin typeface="+mn-lt"/>
                <a:ea typeface="+mn-ea"/>
                <a:cs typeface="+mn-cs"/>
              </a:rPr>
              <a:t>ACLF</a:t>
            </a:r>
            <a:r>
              <a:rPr lang="en-US" sz="1200" kern="1200" dirty="0">
                <a:solidFill>
                  <a:schemeClr val="tx1"/>
                </a:solidFill>
                <a:effectLst/>
                <a:latin typeface="+mn-lt"/>
                <a:ea typeface="+mn-ea"/>
                <a:cs typeface="+mn-cs"/>
              </a:rPr>
              <a:t>. We therefore conducted the first </a:t>
            </a:r>
            <a:r>
              <a:rPr lang="en-US" sz="1200" kern="1200" dirty="0" err="1">
                <a:solidFill>
                  <a:schemeClr val="tx1"/>
                </a:solidFill>
                <a:effectLst/>
                <a:latin typeface="+mn-lt"/>
                <a:ea typeface="+mn-ea"/>
                <a:cs typeface="+mn-cs"/>
              </a:rPr>
              <a:t>multicentre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randomised</a:t>
            </a:r>
            <a:r>
              <a:rPr lang="en-US" sz="1200" kern="1200" dirty="0">
                <a:solidFill>
                  <a:schemeClr val="tx1"/>
                </a:solidFill>
                <a:effectLst/>
                <a:latin typeface="+mn-lt"/>
                <a:ea typeface="+mn-ea"/>
                <a:cs typeface="+mn-cs"/>
              </a:rPr>
              <a:t> trial.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prospective, controlled, open-label 2-armed study 163 patients with </a:t>
            </a:r>
            <a:r>
              <a:rPr lang="en-US" sz="1200" kern="1200" dirty="0" err="1">
                <a:solidFill>
                  <a:schemeClr val="tx1"/>
                </a:solidFill>
                <a:effectLst/>
                <a:latin typeface="+mn-lt"/>
                <a:ea typeface="+mn-ea"/>
                <a:cs typeface="+mn-cs"/>
              </a:rPr>
              <a:t>ACLF</a:t>
            </a:r>
            <a:r>
              <a:rPr lang="en-US" sz="1200" kern="1200" dirty="0">
                <a:solidFill>
                  <a:schemeClr val="tx1"/>
                </a:solidFill>
                <a:effectLst/>
                <a:latin typeface="+mn-lt"/>
                <a:ea typeface="+mn-ea"/>
                <a:cs typeface="+mn-cs"/>
              </a:rPr>
              <a:t> according to the EASL-</a:t>
            </a:r>
            <a:r>
              <a:rPr lang="en-US" sz="1200" kern="1200" dirty="0" err="1">
                <a:solidFill>
                  <a:schemeClr val="tx1"/>
                </a:solidFill>
                <a:effectLst/>
                <a:latin typeface="+mn-lt"/>
                <a:ea typeface="+mn-ea"/>
                <a:cs typeface="+mn-cs"/>
              </a:rPr>
              <a:t>CLIF</a:t>
            </a:r>
            <a:r>
              <a:rPr lang="en-US" sz="1200" kern="1200" dirty="0">
                <a:solidFill>
                  <a:schemeClr val="tx1"/>
                </a:solidFill>
                <a:effectLst/>
                <a:latin typeface="+mn-lt"/>
                <a:ea typeface="+mn-ea"/>
                <a:cs typeface="+mn-cs"/>
              </a:rPr>
              <a:t> criteria without malignancies or septic shock were </a:t>
            </a:r>
            <a:r>
              <a:rPr lang="en-US" sz="1200" kern="1200" dirty="0" err="1">
                <a:solidFill>
                  <a:schemeClr val="tx1"/>
                </a:solidFill>
                <a:effectLst/>
                <a:latin typeface="+mn-lt"/>
                <a:ea typeface="+mn-ea"/>
                <a:cs typeface="+mn-cs"/>
              </a:rPr>
              <a:t>randomised</a:t>
            </a:r>
            <a:r>
              <a:rPr lang="en-US" sz="1200" kern="1200" dirty="0">
                <a:solidFill>
                  <a:schemeClr val="tx1"/>
                </a:solidFill>
                <a:effectLst/>
                <a:latin typeface="+mn-lt"/>
                <a:ea typeface="+mn-ea"/>
                <a:cs typeface="+mn-cs"/>
              </a:rPr>
              <a:t> in 18 trial </a:t>
            </a:r>
            <a:r>
              <a:rPr lang="en-US" sz="1200" kern="1200" dirty="0" err="1">
                <a:solidFill>
                  <a:schemeClr val="tx1"/>
                </a:solidFill>
                <a:effectLst/>
                <a:latin typeface="+mn-lt"/>
                <a:ea typeface="+mn-ea"/>
                <a:cs typeface="+mn-cs"/>
              </a:rPr>
              <a:t>centres</a:t>
            </a:r>
            <a:r>
              <a:rPr lang="en-US" sz="1200" kern="1200" dirty="0">
                <a:solidFill>
                  <a:schemeClr val="tx1"/>
                </a:solidFill>
                <a:effectLst/>
                <a:latin typeface="+mn-lt"/>
                <a:ea typeface="+mn-ea"/>
                <a:cs typeface="+mn-cs"/>
              </a:rPr>
              <a:t> between 02/2016 and 01/2019 in a 1:1 ratio to receive either standard medical therapy (</a:t>
            </a:r>
            <a:r>
              <a:rPr lang="en-US" sz="1200" kern="1200" dirty="0" err="1">
                <a:solidFill>
                  <a:schemeClr val="tx1"/>
                </a:solidFill>
                <a:effectLst/>
                <a:latin typeface="+mn-lt"/>
                <a:ea typeface="+mn-ea"/>
                <a:cs typeface="+mn-cs"/>
              </a:rPr>
              <a:t>SMT</a:t>
            </a:r>
            <a:r>
              <a:rPr lang="en-US" sz="1200" kern="1200" dirty="0">
                <a:solidFill>
                  <a:schemeClr val="tx1"/>
                </a:solidFill>
                <a:effectLst/>
                <a:latin typeface="+mn-lt"/>
                <a:ea typeface="+mn-ea"/>
                <a:cs typeface="+mn-cs"/>
              </a:rPr>
              <a:t>) or </a:t>
            </a:r>
            <a:r>
              <a:rPr lang="en-US" sz="1200" kern="1200" dirty="0" err="1">
                <a:solidFill>
                  <a:schemeClr val="tx1"/>
                </a:solidFill>
                <a:effectLst/>
                <a:latin typeface="+mn-lt"/>
                <a:ea typeface="+mn-ea"/>
                <a:cs typeface="+mn-cs"/>
              </a:rPr>
              <a:t>SMT</a:t>
            </a:r>
            <a:r>
              <a:rPr lang="en-US" sz="1200" kern="1200" dirty="0">
                <a:solidFill>
                  <a:schemeClr val="tx1"/>
                </a:solidFill>
                <a:effectLst/>
                <a:latin typeface="+mn-lt"/>
                <a:ea typeface="+mn-ea"/>
                <a:cs typeface="+mn-cs"/>
              </a:rPr>
              <a:t> plus G-CSF (12 injections with 5 µg/kg for 5 days daily, then every 3 days). The primary efficacy endpoint was 90-day transplant free survival (</a:t>
            </a:r>
            <a:r>
              <a:rPr lang="en-US" sz="1200" kern="1200" dirty="0" err="1">
                <a:solidFill>
                  <a:schemeClr val="tx1"/>
                </a:solidFill>
                <a:effectLst/>
                <a:latin typeface="+mn-lt"/>
                <a:ea typeface="+mn-ea"/>
                <a:cs typeface="+mn-cs"/>
              </a:rPr>
              <a:t>TFS90</a:t>
            </a:r>
            <a:r>
              <a:rPr lang="en-US" sz="1200" kern="1200" dirty="0">
                <a:solidFill>
                  <a:schemeClr val="tx1"/>
                </a:solidFill>
                <a:effectLst/>
                <a:latin typeface="+mn-lt"/>
                <a:ea typeface="+mn-ea"/>
                <a:cs typeface="+mn-cs"/>
              </a:rPr>
              <a:t>). The interim analysis, performed by Cox regression models, was scheduled when 50% of the patients reached the primary endpoint or an event-free 90-day follow-up.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baseline characteristics were not different between the groups. Male was the predominant gender (62.6%), the mean (SD) age was 55.6 (9.9) years, and the mean MELD score was 24.8 (6). In total 42.3% of the patients presented with </a:t>
            </a:r>
            <a:r>
              <a:rPr lang="en-US" sz="1200" kern="1200" dirty="0" err="1">
                <a:solidFill>
                  <a:schemeClr val="tx1"/>
                </a:solidFill>
                <a:effectLst/>
                <a:latin typeface="+mn-lt"/>
                <a:ea typeface="+mn-ea"/>
                <a:cs typeface="+mn-cs"/>
              </a:rPr>
              <a:t>ACLF</a:t>
            </a:r>
            <a:r>
              <a:rPr lang="en-US" sz="1200" kern="1200" dirty="0">
                <a:solidFill>
                  <a:schemeClr val="tx1"/>
                </a:solidFill>
                <a:effectLst/>
                <a:latin typeface="+mn-lt"/>
                <a:ea typeface="+mn-ea"/>
                <a:cs typeface="+mn-cs"/>
              </a:rPr>
              <a:t> grade 1, 38% with </a:t>
            </a:r>
            <a:r>
              <a:rPr lang="en-US" sz="1200" kern="1200" dirty="0" err="1">
                <a:solidFill>
                  <a:schemeClr val="tx1"/>
                </a:solidFill>
                <a:effectLst/>
                <a:latin typeface="+mn-lt"/>
                <a:ea typeface="+mn-ea"/>
                <a:cs typeface="+mn-cs"/>
              </a:rPr>
              <a:t>ACLF</a:t>
            </a:r>
            <a:r>
              <a:rPr lang="en-US" sz="1200" kern="1200" dirty="0">
                <a:solidFill>
                  <a:schemeClr val="tx1"/>
                </a:solidFill>
                <a:effectLst/>
                <a:latin typeface="+mn-lt"/>
                <a:ea typeface="+mn-ea"/>
                <a:cs typeface="+mn-cs"/>
              </a:rPr>
              <a:t> grade 2 and 15.3% with </a:t>
            </a:r>
            <a:r>
              <a:rPr lang="en-US" sz="1200" kern="1200" dirty="0" err="1">
                <a:solidFill>
                  <a:schemeClr val="tx1"/>
                </a:solidFill>
                <a:effectLst/>
                <a:latin typeface="+mn-lt"/>
                <a:ea typeface="+mn-ea"/>
                <a:cs typeface="+mn-cs"/>
              </a:rPr>
              <a:t>ACLF</a:t>
            </a:r>
            <a:r>
              <a:rPr lang="en-US" sz="1200" kern="1200" dirty="0">
                <a:solidFill>
                  <a:schemeClr val="tx1"/>
                </a:solidFill>
                <a:effectLst/>
                <a:latin typeface="+mn-lt"/>
                <a:ea typeface="+mn-ea"/>
                <a:cs typeface="+mn-cs"/>
              </a:rPr>
              <a:t> grade 3. Bacterial infections (54%) and alcoholic hepatitis (52%) were the predominant precipitating events. </a:t>
            </a:r>
          </a:p>
          <a:p>
            <a:r>
              <a:rPr lang="en-US" sz="1200" kern="1200" dirty="0">
                <a:solidFill>
                  <a:schemeClr val="tx1"/>
                </a:solidFill>
                <a:effectLst/>
                <a:latin typeface="+mn-lt"/>
                <a:ea typeface="+mn-ea"/>
                <a:cs typeface="+mn-cs"/>
              </a:rPr>
              <a:t>The primary endpoint analysis revealed that patients treated with G-CSF had a 90-day transplant-free survival of 40.7% which was not different to 48.8% in </a:t>
            </a:r>
            <a:r>
              <a:rPr lang="en-US" sz="1200" kern="1200" dirty="0" err="1">
                <a:solidFill>
                  <a:schemeClr val="tx1"/>
                </a:solidFill>
                <a:effectLst/>
                <a:latin typeface="+mn-lt"/>
                <a:ea typeface="+mn-ea"/>
                <a:cs typeface="+mn-cs"/>
              </a:rPr>
              <a:t>SMT</a:t>
            </a:r>
            <a:r>
              <a:rPr lang="en-US" sz="1200" kern="1200" dirty="0">
                <a:solidFill>
                  <a:schemeClr val="tx1"/>
                </a:solidFill>
                <a:effectLst/>
                <a:latin typeface="+mn-lt"/>
                <a:ea typeface="+mn-ea"/>
                <a:cs typeface="+mn-cs"/>
              </a:rPr>
              <a:t> with a hazard ratio of 1.177 (</a:t>
            </a:r>
            <a:r>
              <a:rPr lang="en-US" sz="1200" kern="1200" err="1">
                <a:solidFill>
                  <a:schemeClr val="tx1"/>
                </a:solidFill>
                <a:effectLst/>
                <a:latin typeface="+mn-lt"/>
                <a:ea typeface="+mn-ea"/>
                <a:cs typeface="+mn-cs"/>
              </a:rPr>
              <a:t>95</a:t>
            </a:r>
            <a:r>
              <a:rPr lang="en-US" sz="1200" kern="1200">
                <a:solidFill>
                  <a:schemeClr val="tx1"/>
                </a:solidFill>
                <a:effectLst/>
                <a:latin typeface="+mn-lt"/>
                <a:ea typeface="+mn-ea"/>
                <a:cs typeface="+mn-cs"/>
              </a:rPr>
              <a:t>% CI </a:t>
            </a:r>
            <a:r>
              <a:rPr lang="en-US" sz="1200" kern="1200" dirty="0">
                <a:solidFill>
                  <a:schemeClr val="tx1"/>
                </a:solidFill>
                <a:effectLst/>
                <a:latin typeface="+mn-lt"/>
                <a:ea typeface="+mn-ea"/>
                <a:cs typeface="+mn-cs"/>
              </a:rPr>
              <a:t>0.778;1.782)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=0.44) (fig. 1). The overall survival did also not differ between the groups (HR 1.047 (</a:t>
            </a:r>
            <a:r>
              <a:rPr lang="en-US" sz="1200" kern="1200" err="1">
                <a:solidFill>
                  <a:schemeClr val="tx1"/>
                </a:solidFill>
                <a:effectLst/>
                <a:latin typeface="+mn-lt"/>
                <a:ea typeface="+mn-ea"/>
                <a:cs typeface="+mn-cs"/>
              </a:rPr>
              <a:t>95</a:t>
            </a:r>
            <a:r>
              <a:rPr lang="en-US" sz="1200" kern="1200">
                <a:solidFill>
                  <a:schemeClr val="tx1"/>
                </a:solidFill>
                <a:effectLst/>
                <a:latin typeface="+mn-lt"/>
                <a:ea typeface="+mn-ea"/>
                <a:cs typeface="+mn-cs"/>
              </a:rPr>
              <a:t>% CI </a:t>
            </a:r>
            <a:r>
              <a:rPr lang="en-US" sz="1200" kern="1200" dirty="0">
                <a:solidFill>
                  <a:schemeClr val="tx1"/>
                </a:solidFill>
                <a:effectLst/>
                <a:latin typeface="+mn-lt"/>
                <a:ea typeface="+mn-ea"/>
                <a:cs typeface="+mn-cs"/>
              </a:rPr>
              <a:t>0.717;1.587); G-CSF 37</a:t>
            </a:r>
            <a:r>
              <a:rPr lang="en-US" sz="1200" kern="1200">
                <a:solidFill>
                  <a:schemeClr val="tx1"/>
                </a:solidFill>
                <a:effectLst/>
                <a:latin typeface="+mn-lt"/>
                <a:ea typeface="+mn-ea"/>
                <a:cs typeface="+mn-cs"/>
              </a:rPr>
              <a:t>% vs </a:t>
            </a:r>
            <a:r>
              <a:rPr lang="en-US" sz="1200" kern="1200" dirty="0" err="1">
                <a:solidFill>
                  <a:schemeClr val="tx1"/>
                </a:solidFill>
                <a:effectLst/>
                <a:latin typeface="+mn-lt"/>
                <a:ea typeface="+mn-ea"/>
                <a:cs typeface="+mn-cs"/>
              </a:rPr>
              <a:t>SMT</a:t>
            </a:r>
            <a:r>
              <a:rPr lang="en-US" sz="1200" kern="1200" dirty="0">
                <a:solidFill>
                  <a:schemeClr val="tx1"/>
                </a:solidFill>
                <a:effectLst/>
                <a:latin typeface="+mn-lt"/>
                <a:ea typeface="+mn-ea"/>
                <a:cs typeface="+mn-cs"/>
              </a:rPr>
              <a:t> 42.7%;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=0.749). Multivariate analysis considering further covariates showed that neither </a:t>
            </a:r>
            <a:r>
              <a:rPr lang="en-US" sz="1200" kern="1200" dirty="0" err="1">
                <a:solidFill>
                  <a:schemeClr val="tx1"/>
                </a:solidFill>
                <a:effectLst/>
                <a:latin typeface="+mn-lt"/>
                <a:ea typeface="+mn-ea"/>
                <a:cs typeface="+mn-cs"/>
              </a:rPr>
              <a:t>ACLF</a:t>
            </a:r>
            <a:r>
              <a:rPr lang="en-US" sz="1200" kern="1200" dirty="0">
                <a:solidFill>
                  <a:schemeClr val="tx1"/>
                </a:solidFill>
                <a:effectLst/>
                <a:latin typeface="+mn-lt"/>
                <a:ea typeface="+mn-ea"/>
                <a:cs typeface="+mn-cs"/>
              </a:rPr>
              <a:t> grade nor the presence of alcoholic hepatitis, infections or </a:t>
            </a:r>
            <a:r>
              <a:rPr lang="en-US" sz="1200" kern="1200" dirty="0" err="1">
                <a:solidFill>
                  <a:schemeClr val="tx1"/>
                </a:solidFill>
                <a:effectLst/>
                <a:latin typeface="+mn-lt"/>
                <a:ea typeface="+mn-ea"/>
                <a:cs typeface="+mn-cs"/>
              </a:rPr>
              <a:t>ACLF</a:t>
            </a:r>
            <a:r>
              <a:rPr lang="en-US" sz="1200" kern="1200" dirty="0">
                <a:solidFill>
                  <a:schemeClr val="tx1"/>
                </a:solidFill>
                <a:effectLst/>
                <a:latin typeface="+mn-lt"/>
                <a:ea typeface="+mn-ea"/>
                <a:cs typeface="+mn-cs"/>
              </a:rPr>
              <a:t> as defined by the </a:t>
            </a:r>
            <a:r>
              <a:rPr lang="en-US" sz="1200" kern="1200" dirty="0" err="1">
                <a:solidFill>
                  <a:schemeClr val="tx1"/>
                </a:solidFill>
                <a:effectLst/>
                <a:latin typeface="+mn-lt"/>
                <a:ea typeface="+mn-ea"/>
                <a:cs typeface="+mn-cs"/>
              </a:rPr>
              <a:t>APASL</a:t>
            </a:r>
            <a:r>
              <a:rPr lang="en-US" sz="1200" kern="1200" dirty="0">
                <a:solidFill>
                  <a:schemeClr val="tx1"/>
                </a:solidFill>
                <a:effectLst/>
                <a:latin typeface="+mn-lt"/>
                <a:ea typeface="+mn-ea"/>
                <a:cs typeface="+mn-cs"/>
              </a:rPr>
              <a:t> criteria did impact on treatment efficacy (HR 1.143 (</a:t>
            </a:r>
            <a:r>
              <a:rPr lang="en-US" sz="1200" kern="1200" err="1">
                <a:solidFill>
                  <a:schemeClr val="tx1"/>
                </a:solidFill>
                <a:effectLst/>
                <a:latin typeface="+mn-lt"/>
                <a:ea typeface="+mn-ea"/>
                <a:cs typeface="+mn-cs"/>
              </a:rPr>
              <a:t>95</a:t>
            </a:r>
            <a:r>
              <a:rPr lang="en-US" sz="1200" kern="1200">
                <a:solidFill>
                  <a:schemeClr val="tx1"/>
                </a:solidFill>
                <a:effectLst/>
                <a:latin typeface="+mn-lt"/>
                <a:ea typeface="+mn-ea"/>
                <a:cs typeface="+mn-cs"/>
              </a:rPr>
              <a:t>% CI </a:t>
            </a:r>
            <a:r>
              <a:rPr lang="en-US" sz="1200" kern="1200" dirty="0">
                <a:solidFill>
                  <a:schemeClr val="tx1"/>
                </a:solidFill>
                <a:effectLst/>
                <a:latin typeface="+mn-lt"/>
                <a:ea typeface="+mn-ea"/>
                <a:cs typeface="+mn-cs"/>
              </a:rPr>
              <a:t>0.751;1.741);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=0.532). In subgroups of patients who survived &gt;7 days (n=143; HR 0.976 (</a:t>
            </a:r>
            <a:r>
              <a:rPr lang="en-US" sz="1200" kern="1200" err="1">
                <a:solidFill>
                  <a:schemeClr val="tx1"/>
                </a:solidFill>
                <a:effectLst/>
                <a:latin typeface="+mn-lt"/>
                <a:ea typeface="+mn-ea"/>
                <a:cs typeface="+mn-cs"/>
              </a:rPr>
              <a:t>95</a:t>
            </a:r>
            <a:r>
              <a:rPr lang="en-US" sz="1200" kern="1200">
                <a:solidFill>
                  <a:schemeClr val="tx1"/>
                </a:solidFill>
                <a:effectLst/>
                <a:latin typeface="+mn-lt"/>
                <a:ea typeface="+mn-ea"/>
                <a:cs typeface="+mn-cs"/>
              </a:rPr>
              <a:t>% CI </a:t>
            </a:r>
            <a:r>
              <a:rPr lang="en-US" sz="1200" kern="1200" dirty="0">
                <a:solidFill>
                  <a:schemeClr val="tx1"/>
                </a:solidFill>
                <a:effectLst/>
                <a:latin typeface="+mn-lt"/>
                <a:ea typeface="+mn-ea"/>
                <a:cs typeface="+mn-cs"/>
              </a:rPr>
              <a:t>0.611;1.561);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=0.921) G-CSF also failed to improve survival. Four drug related serious adverse reactions occurred in the G-CSF group.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interim analysis of the first </a:t>
            </a:r>
            <a:r>
              <a:rPr lang="en-US" sz="1200" kern="1200" dirty="0" err="1">
                <a:solidFill>
                  <a:schemeClr val="tx1"/>
                </a:solidFill>
                <a:effectLst/>
                <a:latin typeface="+mn-lt"/>
                <a:ea typeface="+mn-ea"/>
                <a:cs typeface="+mn-cs"/>
              </a:rPr>
              <a:t>multicentre</a:t>
            </a:r>
            <a:r>
              <a:rPr lang="en-US" sz="1200" kern="1200" dirty="0">
                <a:solidFill>
                  <a:schemeClr val="tx1"/>
                </a:solidFill>
                <a:effectLst/>
                <a:latin typeface="+mn-lt"/>
                <a:ea typeface="+mn-ea"/>
                <a:cs typeface="+mn-cs"/>
              </a:rPr>
              <a:t> trial reveals that G-CSF has no therapeutic effect in </a:t>
            </a:r>
            <a:r>
              <a:rPr lang="en-US" sz="1200" kern="1200" dirty="0" err="1">
                <a:solidFill>
                  <a:schemeClr val="tx1"/>
                </a:solidFill>
                <a:effectLst/>
                <a:latin typeface="+mn-lt"/>
                <a:ea typeface="+mn-ea"/>
                <a:cs typeface="+mn-cs"/>
              </a:rPr>
              <a:t>ACLF</a:t>
            </a:r>
            <a:r>
              <a:rPr lang="en-US" sz="1200" kern="1200" dirty="0">
                <a:solidFill>
                  <a:schemeClr val="tx1"/>
                </a:solidFill>
                <a:effectLst/>
                <a:latin typeface="+mn-lt"/>
                <a:ea typeface="+mn-ea"/>
                <a:cs typeface="+mn-cs"/>
              </a:rPr>
              <a:t>, which is in obvious contrast to the results from smaller clinical trials published previously. As a consequence, the study was prematurely terminated due to futility after conditional power calculation.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Cornelius Engelmann – German Research Foundation (</a:t>
            </a:r>
            <a:r>
              <a:rPr lang="en-US" sz="1200" kern="1200" dirty="0" err="1">
                <a:solidFill>
                  <a:schemeClr val="tx1"/>
                </a:solidFill>
                <a:effectLst/>
                <a:latin typeface="+mn-lt"/>
                <a:ea typeface="+mn-ea"/>
                <a:cs typeface="+mn-cs"/>
              </a:rPr>
              <a:t>DFG</a:t>
            </a:r>
            <a:r>
              <a:rPr lang="en-US" sz="1200" kern="1200" dirty="0">
                <a:solidFill>
                  <a:schemeClr val="tx1"/>
                </a:solidFill>
                <a:effectLst/>
                <a:latin typeface="+mn-lt"/>
                <a:ea typeface="+mn-ea"/>
                <a:cs typeface="+mn-cs"/>
              </a:rPr>
              <a:t>): Grant/Research Support; Novartis: Grant/Research Support; Merz: Grant/Research Support </a:t>
            </a:r>
          </a:p>
          <a:p>
            <a:r>
              <a:rPr lang="en-US" sz="1200" kern="1200" dirty="0">
                <a:solidFill>
                  <a:schemeClr val="tx1"/>
                </a:solidFill>
                <a:effectLst/>
                <a:latin typeface="+mn-lt"/>
                <a:ea typeface="+mn-ea"/>
                <a:cs typeface="+mn-cs"/>
              </a:rPr>
              <a:t>Tony Bruns – Intercept Pharmaceuticals: Advisory Committee or Review Panel; Intercept Pharmaceuticals: Speaking and Teaching; </a:t>
            </a:r>
            <a:r>
              <a:rPr lang="en-US" sz="1200" kern="1200" dirty="0" err="1">
                <a:solidFill>
                  <a:schemeClr val="tx1"/>
                </a:solidFill>
                <a:effectLst/>
                <a:latin typeface="+mn-lt"/>
                <a:ea typeface="+mn-ea"/>
                <a:cs typeface="+mn-cs"/>
              </a:rPr>
              <a:t>Norgine</a:t>
            </a:r>
            <a:r>
              <a:rPr lang="en-US" sz="1200" kern="1200" dirty="0">
                <a:solidFill>
                  <a:schemeClr val="tx1"/>
                </a:solidFill>
                <a:effectLst/>
                <a:latin typeface="+mn-lt"/>
                <a:ea typeface="+mn-ea"/>
                <a:cs typeface="+mn-cs"/>
              </a:rPr>
              <a:t>: Speaking and Teaching; </a:t>
            </a:r>
            <a:r>
              <a:rPr lang="en-US" sz="1200" kern="1200" dirty="0" err="1">
                <a:solidFill>
                  <a:schemeClr val="tx1"/>
                </a:solidFill>
                <a:effectLst/>
                <a:latin typeface="+mn-lt"/>
                <a:ea typeface="+mn-ea"/>
                <a:cs typeface="+mn-cs"/>
              </a:rPr>
              <a:t>Abbvie</a:t>
            </a:r>
            <a:r>
              <a:rPr lang="en-US" sz="1200" kern="1200" dirty="0">
                <a:solidFill>
                  <a:schemeClr val="tx1"/>
                </a:solidFill>
                <a:effectLst/>
                <a:latin typeface="+mn-lt"/>
                <a:ea typeface="+mn-ea"/>
                <a:cs typeface="+mn-cs"/>
              </a:rPr>
              <a:t>: Speaking and Teaching </a:t>
            </a:r>
          </a:p>
          <a:p>
            <a:r>
              <a:rPr lang="en-US" sz="1200" kern="1200" dirty="0">
                <a:solidFill>
                  <a:schemeClr val="tx1"/>
                </a:solidFill>
                <a:effectLst/>
                <a:latin typeface="+mn-lt"/>
                <a:ea typeface="+mn-ea"/>
                <a:cs typeface="+mn-cs"/>
              </a:rPr>
              <a:t>Christoph Berg – AbbVie: Speaking and Teaching; MSD: Advisory Committee or Review Panel; Gilead: Speaking and Teaching; Intercept: Advisory Committee or Review Panel </a:t>
            </a:r>
          </a:p>
          <a:p>
            <a:r>
              <a:rPr lang="en-US" sz="1200" kern="1200" dirty="0" err="1">
                <a:solidFill>
                  <a:schemeClr val="tx1"/>
                </a:solidFill>
                <a:effectLst/>
                <a:latin typeface="+mn-lt"/>
                <a:ea typeface="+mn-ea"/>
                <a:cs typeface="+mn-cs"/>
              </a:rPr>
              <a:t>Jonel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Trebicka</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Abbvie</a:t>
            </a:r>
            <a:r>
              <a:rPr lang="en-US" sz="1200" kern="1200" dirty="0">
                <a:solidFill>
                  <a:schemeClr val="tx1"/>
                </a:solidFill>
                <a:effectLst/>
                <a:latin typeface="+mn-lt"/>
                <a:ea typeface="+mn-ea"/>
                <a:cs typeface="+mn-cs"/>
              </a:rPr>
              <a:t>: Speaking and Teaching; MSD: Speaking and Teaching; Gilead: Speaking and Teaching; Falk: Speaking and Teaching; Bayer: Speaking and Teaching; Alexion: Speaking and Teaching; </a:t>
            </a:r>
            <a:r>
              <a:rPr lang="en-US" sz="1200" kern="1200" dirty="0" err="1">
                <a:solidFill>
                  <a:schemeClr val="tx1"/>
                </a:solidFill>
                <a:effectLst/>
                <a:latin typeface="+mn-lt"/>
                <a:ea typeface="+mn-ea"/>
                <a:cs typeface="+mn-cs"/>
              </a:rPr>
              <a:t>Versantis</a:t>
            </a:r>
            <a:r>
              <a:rPr lang="en-US" sz="1200" kern="1200" dirty="0">
                <a:solidFill>
                  <a:schemeClr val="tx1"/>
                </a:solidFill>
                <a:effectLst/>
                <a:latin typeface="+mn-lt"/>
                <a:ea typeface="+mn-ea"/>
                <a:cs typeface="+mn-cs"/>
              </a:rPr>
              <a:t>: Speaking and Teaching; </a:t>
            </a:r>
            <a:r>
              <a:rPr lang="en-US" sz="1200" kern="1200" dirty="0" err="1">
                <a:solidFill>
                  <a:schemeClr val="tx1"/>
                </a:solidFill>
                <a:effectLst/>
                <a:latin typeface="+mn-lt"/>
                <a:ea typeface="+mn-ea"/>
                <a:cs typeface="+mn-cs"/>
              </a:rPr>
              <a:t>Sequana</a:t>
            </a:r>
            <a:r>
              <a:rPr lang="en-US" sz="1200" kern="1200" dirty="0">
                <a:solidFill>
                  <a:schemeClr val="tx1"/>
                </a:solidFill>
                <a:effectLst/>
                <a:latin typeface="+mn-lt"/>
                <a:ea typeface="+mn-ea"/>
                <a:cs typeface="+mn-cs"/>
              </a:rPr>
              <a:t> Medical: Speaking and Teaching; </a:t>
            </a:r>
            <a:r>
              <a:rPr lang="en-US" sz="1200" kern="1200" dirty="0" err="1">
                <a:solidFill>
                  <a:schemeClr val="tx1"/>
                </a:solidFill>
                <a:effectLst/>
                <a:latin typeface="+mn-lt"/>
                <a:ea typeface="+mn-ea"/>
                <a:cs typeface="+mn-cs"/>
              </a:rPr>
              <a:t>Norgine</a:t>
            </a:r>
            <a:r>
              <a:rPr lang="en-US" sz="1200" kern="1200" dirty="0">
                <a:solidFill>
                  <a:schemeClr val="tx1"/>
                </a:solidFill>
                <a:effectLst/>
                <a:latin typeface="+mn-lt"/>
                <a:ea typeface="+mn-ea"/>
                <a:cs typeface="+mn-cs"/>
              </a:rPr>
              <a:t>: Speaking and Teaching; W.L. Gore &amp; Associates: Speaking and Teaching; Deutsch </a:t>
            </a:r>
          </a:p>
          <a:p>
            <a:r>
              <a:rPr lang="en-US" sz="1200" kern="1200" dirty="0">
                <a:solidFill>
                  <a:schemeClr val="tx1"/>
                </a:solidFill>
                <a:effectLst/>
                <a:latin typeface="+mn-lt"/>
                <a:ea typeface="+mn-ea"/>
                <a:cs typeface="+mn-cs"/>
              </a:rPr>
              <a:t>Moritz </a:t>
            </a:r>
            <a:r>
              <a:rPr lang="en-US" sz="1200" kern="1200" dirty="0" err="1">
                <a:solidFill>
                  <a:schemeClr val="tx1"/>
                </a:solidFill>
                <a:effectLst/>
                <a:latin typeface="+mn-lt"/>
                <a:ea typeface="+mn-ea"/>
                <a:cs typeface="+mn-cs"/>
              </a:rPr>
              <a:t>Schmelzle</a:t>
            </a:r>
            <a:r>
              <a:rPr lang="en-US" sz="1200" kern="1200" dirty="0">
                <a:solidFill>
                  <a:schemeClr val="tx1"/>
                </a:solidFill>
                <a:effectLst/>
                <a:latin typeface="+mn-lt"/>
                <a:ea typeface="+mn-ea"/>
                <a:cs typeface="+mn-cs"/>
              </a:rPr>
              <a:t> – Merck: Speaking and Teaching; </a:t>
            </a:r>
            <a:r>
              <a:rPr lang="en-US" sz="1200" kern="1200" dirty="0" err="1">
                <a:solidFill>
                  <a:schemeClr val="tx1"/>
                </a:solidFill>
                <a:effectLst/>
                <a:latin typeface="+mn-lt"/>
                <a:ea typeface="+mn-ea"/>
                <a:cs typeface="+mn-cs"/>
              </a:rPr>
              <a:t>ERBE</a:t>
            </a:r>
            <a:r>
              <a:rPr lang="en-US" sz="1200" kern="1200" dirty="0">
                <a:solidFill>
                  <a:schemeClr val="tx1"/>
                </a:solidFill>
                <a:effectLst/>
                <a:latin typeface="+mn-lt"/>
                <a:ea typeface="+mn-ea"/>
                <a:cs typeface="+mn-cs"/>
              </a:rPr>
              <a:t>: Speaking and Teaching; Ethicon: Speaking and Teaching </a:t>
            </a:r>
          </a:p>
          <a:p>
            <a:r>
              <a:rPr lang="en-US" sz="1200" kern="1200" dirty="0">
                <a:solidFill>
                  <a:schemeClr val="tx1"/>
                </a:solidFill>
                <a:effectLst/>
                <a:latin typeface="+mn-lt"/>
                <a:ea typeface="+mn-ea"/>
                <a:cs typeface="+mn-cs"/>
              </a:rPr>
              <a:t>Christian M Lange – </a:t>
            </a:r>
            <a:r>
              <a:rPr lang="en-US" sz="1200" kern="1200" dirty="0" err="1">
                <a:solidFill>
                  <a:schemeClr val="tx1"/>
                </a:solidFill>
                <a:effectLst/>
                <a:latin typeface="+mn-lt"/>
                <a:ea typeface="+mn-ea"/>
                <a:cs typeface="+mn-cs"/>
              </a:rPr>
              <a:t>Abbvie</a:t>
            </a:r>
            <a:r>
              <a:rPr lang="en-US" sz="1200" kern="1200" dirty="0">
                <a:solidFill>
                  <a:schemeClr val="tx1"/>
                </a:solidFill>
                <a:effectLst/>
                <a:latin typeface="+mn-lt"/>
                <a:ea typeface="+mn-ea"/>
                <a:cs typeface="+mn-cs"/>
              </a:rPr>
              <a:t>: Speaking and Teaching; Gilead: Speaking and Teaching; MSD: Speaking and Teaching; Novartis: Speaking and Teaching; Falk: Speaking and Teaching; Eisai: Speaking and Teaching; </a:t>
            </a:r>
            <a:r>
              <a:rPr lang="en-US" sz="1200" kern="1200" dirty="0" err="1">
                <a:solidFill>
                  <a:schemeClr val="tx1"/>
                </a:solidFill>
                <a:effectLst/>
                <a:latin typeface="+mn-lt"/>
                <a:ea typeface="+mn-ea"/>
                <a:cs typeface="+mn-cs"/>
              </a:rPr>
              <a:t>Norgine</a:t>
            </a:r>
            <a:r>
              <a:rPr lang="en-US" sz="1200" kern="1200" dirty="0">
                <a:solidFill>
                  <a:schemeClr val="tx1"/>
                </a:solidFill>
                <a:effectLst/>
                <a:latin typeface="+mn-lt"/>
                <a:ea typeface="+mn-ea"/>
                <a:cs typeface="+mn-cs"/>
              </a:rPr>
              <a:t>: Speaking and Teaching </a:t>
            </a:r>
          </a:p>
          <a:p>
            <a:r>
              <a:rPr lang="en-US" sz="1200" kern="1200" dirty="0">
                <a:solidFill>
                  <a:schemeClr val="tx1"/>
                </a:solidFill>
                <a:effectLst/>
                <a:latin typeface="+mn-lt"/>
                <a:ea typeface="+mn-ea"/>
                <a:cs typeface="+mn-cs"/>
              </a:rPr>
              <a:t>Michael P. </a:t>
            </a:r>
            <a:r>
              <a:rPr lang="en-US" sz="1200" kern="1200" dirty="0" err="1">
                <a:solidFill>
                  <a:schemeClr val="tx1"/>
                </a:solidFill>
                <a:effectLst/>
                <a:latin typeface="+mn-lt"/>
                <a:ea typeface="+mn-ea"/>
                <a:cs typeface="+mn-cs"/>
              </a:rPr>
              <a:t>Manns</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Abbvie</a:t>
            </a:r>
            <a:r>
              <a:rPr lang="en-US" sz="1200" kern="1200" dirty="0">
                <a:solidFill>
                  <a:schemeClr val="tx1"/>
                </a:solidFill>
                <a:effectLst/>
                <a:latin typeface="+mn-lt"/>
                <a:ea typeface="+mn-ea"/>
                <a:cs typeface="+mn-cs"/>
              </a:rPr>
              <a:t>, BMS, </a:t>
            </a:r>
            <a:r>
              <a:rPr lang="en-US" sz="1200" kern="1200" dirty="0" err="1">
                <a:solidFill>
                  <a:schemeClr val="tx1"/>
                </a:solidFill>
                <a:effectLst/>
                <a:latin typeface="+mn-lt"/>
                <a:ea typeface="+mn-ea"/>
                <a:cs typeface="+mn-cs"/>
              </a:rPr>
              <a:t>Eiger</a:t>
            </a:r>
            <a:r>
              <a:rPr lang="en-US" sz="1200" kern="1200" dirty="0">
                <a:solidFill>
                  <a:schemeClr val="tx1"/>
                </a:solidFill>
                <a:effectLst/>
                <a:latin typeface="+mn-lt"/>
                <a:ea typeface="+mn-ea"/>
                <a:cs typeface="+mn-cs"/>
              </a:rPr>
              <a:t>, Falk, Gilead, Intercept, Merck (MSD), Roche: Grant/Research Support; </a:t>
            </a:r>
            <a:r>
              <a:rPr lang="en-US" sz="1200" kern="1200" dirty="0" err="1">
                <a:solidFill>
                  <a:schemeClr val="tx1"/>
                </a:solidFill>
                <a:effectLst/>
                <a:latin typeface="+mn-lt"/>
                <a:ea typeface="+mn-ea"/>
                <a:cs typeface="+mn-cs"/>
              </a:rPr>
              <a:t>Abbvie</a:t>
            </a:r>
            <a:r>
              <a:rPr lang="en-US" sz="1200" kern="1200" dirty="0">
                <a:solidFill>
                  <a:schemeClr val="tx1"/>
                </a:solidFill>
                <a:effectLst/>
                <a:latin typeface="+mn-lt"/>
                <a:ea typeface="+mn-ea"/>
                <a:cs typeface="+mn-cs"/>
              </a:rPr>
              <a:t>, BMS, Falk, Gilead, Merck (MSD), Roche: Speaking and Teaching; </a:t>
            </a:r>
            <a:r>
              <a:rPr lang="en-US" sz="1200" kern="1200" dirty="0" err="1">
                <a:solidFill>
                  <a:schemeClr val="tx1"/>
                </a:solidFill>
                <a:effectLst/>
                <a:latin typeface="+mn-lt"/>
                <a:ea typeface="+mn-ea"/>
                <a:cs typeface="+mn-cs"/>
              </a:rPr>
              <a:t>Abbvie</a:t>
            </a:r>
            <a:r>
              <a:rPr lang="en-US" sz="1200" kern="1200" dirty="0">
                <a:solidFill>
                  <a:schemeClr val="tx1"/>
                </a:solidFill>
                <a:effectLst/>
                <a:latin typeface="+mn-lt"/>
                <a:ea typeface="+mn-ea"/>
                <a:cs typeface="+mn-cs"/>
              </a:rPr>
              <a:t>, BMS, </a:t>
            </a:r>
            <a:r>
              <a:rPr lang="en-US" sz="1200" kern="1200" dirty="0" err="1">
                <a:solidFill>
                  <a:schemeClr val="tx1"/>
                </a:solidFill>
                <a:effectLst/>
                <a:latin typeface="+mn-lt"/>
                <a:ea typeface="+mn-ea"/>
                <a:cs typeface="+mn-cs"/>
              </a:rPr>
              <a:t>Curevac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Eiger</a:t>
            </a:r>
            <a:r>
              <a:rPr lang="en-US" sz="1200" kern="1200" dirty="0">
                <a:solidFill>
                  <a:schemeClr val="tx1"/>
                </a:solidFill>
                <a:effectLst/>
                <a:latin typeface="+mn-lt"/>
                <a:ea typeface="+mn-ea"/>
                <a:cs typeface="+mn-cs"/>
              </a:rPr>
              <a:t>, Enyo, Falk, Gilead, Intercept, MSD, Novartis, Roche, </a:t>
            </a:r>
            <a:r>
              <a:rPr lang="en-US" sz="1200" kern="1200" dirty="0" err="1">
                <a:solidFill>
                  <a:schemeClr val="tx1"/>
                </a:solidFill>
                <a:effectLst/>
                <a:latin typeface="+mn-lt"/>
                <a:ea typeface="+mn-ea"/>
                <a:cs typeface="+mn-cs"/>
              </a:rPr>
              <a:t>Preglem</a:t>
            </a:r>
            <a:r>
              <a:rPr lang="en-US" sz="1200" kern="1200" dirty="0">
                <a:solidFill>
                  <a:schemeClr val="tx1"/>
                </a:solidFill>
                <a:effectLst/>
                <a:latin typeface="+mn-lt"/>
                <a:ea typeface="+mn-ea"/>
                <a:cs typeface="+mn-cs"/>
              </a:rPr>
              <a:t>, Gedeon Richter, Allergan: Consulting; </a:t>
            </a:r>
            <a:r>
              <a:rPr lang="en-US" sz="1200" kern="1200" dirty="0" err="1">
                <a:solidFill>
                  <a:schemeClr val="tx1"/>
                </a:solidFill>
                <a:effectLst/>
                <a:latin typeface="+mn-lt"/>
                <a:ea typeface="+mn-ea"/>
                <a:cs typeface="+mn-cs"/>
              </a:rPr>
              <a:t>Abbvie</a:t>
            </a:r>
            <a:r>
              <a:rPr lang="en-US" sz="1200" kern="1200" dirty="0">
                <a:solidFill>
                  <a:schemeClr val="tx1"/>
                </a:solidFill>
                <a:effectLst/>
                <a:latin typeface="+mn-lt"/>
                <a:ea typeface="+mn-ea"/>
                <a:cs typeface="+mn-cs"/>
              </a:rPr>
              <a:t>, Biotest, BMS, Boehringer Ingelheim, Gilead, G </a:t>
            </a:r>
          </a:p>
          <a:p>
            <a:r>
              <a:rPr lang="en-US" sz="1200" kern="1200" dirty="0">
                <a:solidFill>
                  <a:schemeClr val="tx1"/>
                </a:solidFill>
                <a:effectLst/>
                <a:latin typeface="+mn-lt"/>
                <a:ea typeface="+mn-ea"/>
                <a:cs typeface="+mn-cs"/>
              </a:rPr>
              <a:t>Peter R. Galle – Bayer, BMS, MSD; AstraZeneca, Lilly, </a:t>
            </a:r>
            <a:r>
              <a:rPr lang="en-US" sz="1200" kern="1200" dirty="0" err="1">
                <a:solidFill>
                  <a:schemeClr val="tx1"/>
                </a:solidFill>
                <a:effectLst/>
                <a:latin typeface="+mn-lt"/>
                <a:ea typeface="+mn-ea"/>
                <a:cs typeface="+mn-cs"/>
              </a:rPr>
              <a:t>Sirtex</a:t>
            </a:r>
            <a:r>
              <a:rPr lang="en-US" sz="1200" kern="1200" dirty="0">
                <a:solidFill>
                  <a:schemeClr val="tx1"/>
                </a:solidFill>
                <a:effectLst/>
                <a:latin typeface="+mn-lt"/>
                <a:ea typeface="+mn-ea"/>
                <a:cs typeface="+mn-cs"/>
              </a:rPr>
              <a:t>, Roche, Eisai, Ipsen: Advisory Committee or Review Panel </a:t>
            </a:r>
          </a:p>
          <a:p>
            <a:r>
              <a:rPr lang="en-US" sz="1200" kern="1200" dirty="0">
                <a:solidFill>
                  <a:schemeClr val="tx1"/>
                </a:solidFill>
                <a:effectLst/>
                <a:latin typeface="+mn-lt"/>
                <a:ea typeface="+mn-ea"/>
                <a:cs typeface="+mn-cs"/>
              </a:rPr>
              <a:t>Thomas Berg – Merck/MSD: Consulting; IPSEN: Advisory Committee or Review Panel; IPSEN: Grant/Research Support; IPSEN: Speaking and Teaching; </a:t>
            </a:r>
            <a:r>
              <a:rPr lang="en-US" sz="1200" kern="1200" dirty="0" err="1">
                <a:solidFill>
                  <a:schemeClr val="tx1"/>
                </a:solidFill>
                <a:effectLst/>
                <a:latin typeface="+mn-lt"/>
                <a:ea typeface="+mn-ea"/>
                <a:cs typeface="+mn-cs"/>
              </a:rPr>
              <a:t>Sequana</a:t>
            </a:r>
            <a:r>
              <a:rPr lang="en-US" sz="1200" kern="1200" dirty="0">
                <a:solidFill>
                  <a:schemeClr val="tx1"/>
                </a:solidFill>
                <a:effectLst/>
                <a:latin typeface="+mn-lt"/>
                <a:ea typeface="+mn-ea"/>
                <a:cs typeface="+mn-cs"/>
              </a:rPr>
              <a:t> Medical: Advisory Committee or Review Panel; </a:t>
            </a:r>
            <a:r>
              <a:rPr lang="en-US" sz="1200" kern="1200" dirty="0" err="1">
                <a:solidFill>
                  <a:schemeClr val="tx1"/>
                </a:solidFill>
                <a:effectLst/>
                <a:latin typeface="+mn-lt"/>
                <a:ea typeface="+mn-ea"/>
                <a:cs typeface="+mn-cs"/>
              </a:rPr>
              <a:t>Sequana</a:t>
            </a:r>
            <a:r>
              <a:rPr lang="en-US" sz="1200" kern="1200" dirty="0">
                <a:solidFill>
                  <a:schemeClr val="tx1"/>
                </a:solidFill>
                <a:effectLst/>
                <a:latin typeface="+mn-lt"/>
                <a:ea typeface="+mn-ea"/>
                <a:cs typeface="+mn-cs"/>
              </a:rPr>
              <a:t> Medical: Speaking and Teaching; </a:t>
            </a:r>
            <a:r>
              <a:rPr lang="en-US" sz="1200" kern="1200" dirty="0" err="1">
                <a:solidFill>
                  <a:schemeClr val="tx1"/>
                </a:solidFill>
                <a:effectLst/>
                <a:latin typeface="+mn-lt"/>
                <a:ea typeface="+mn-ea"/>
                <a:cs typeface="+mn-cs"/>
              </a:rPr>
              <a:t>Sequana</a:t>
            </a:r>
            <a:r>
              <a:rPr lang="en-US" sz="1200" kern="1200" dirty="0">
                <a:solidFill>
                  <a:schemeClr val="tx1"/>
                </a:solidFill>
                <a:effectLst/>
                <a:latin typeface="+mn-lt"/>
                <a:ea typeface="+mn-ea"/>
                <a:cs typeface="+mn-cs"/>
              </a:rPr>
              <a:t> Medical: Grant/Research Support; Intercept: Advisory Committee or Review Panel; Intercept: Grant/Research Support </a:t>
            </a:r>
          </a:p>
          <a:p>
            <a:r>
              <a:rPr lang="en-US" sz="1200" kern="1200" dirty="0">
                <a:solidFill>
                  <a:schemeClr val="tx1"/>
                </a:solidFill>
                <a:effectLst/>
                <a:latin typeface="+mn-lt"/>
                <a:ea typeface="+mn-ea"/>
                <a:cs typeface="+mn-cs"/>
              </a:rPr>
              <a:t>The following people have nothing to disclose: Adam </a:t>
            </a:r>
            <a:r>
              <a:rPr lang="en-US" sz="1200" kern="1200" dirty="0" err="1">
                <a:solidFill>
                  <a:schemeClr val="tx1"/>
                </a:solidFill>
                <a:effectLst/>
                <a:latin typeface="+mn-lt"/>
                <a:ea typeface="+mn-ea"/>
                <a:cs typeface="+mn-cs"/>
              </a:rPr>
              <a:t>Herber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Ingolf</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Schiefke</a:t>
            </a:r>
            <a:r>
              <a:rPr lang="en-US" sz="1200" kern="1200" dirty="0">
                <a:solidFill>
                  <a:schemeClr val="tx1"/>
                </a:solidFill>
                <a:effectLst/>
                <a:latin typeface="+mn-lt"/>
                <a:ea typeface="+mn-ea"/>
                <a:cs typeface="+mn-cs"/>
              </a:rPr>
              <a:t>, Alexander </a:t>
            </a:r>
            <a:r>
              <a:rPr lang="en-US" sz="1200" kern="1200" dirty="0" err="1">
                <a:solidFill>
                  <a:schemeClr val="tx1"/>
                </a:solidFill>
                <a:effectLst/>
                <a:latin typeface="+mn-lt"/>
                <a:ea typeface="+mn-ea"/>
                <a:cs typeface="+mn-cs"/>
              </a:rPr>
              <a:t>Zipprich</a:t>
            </a:r>
            <a:r>
              <a:rPr lang="en-US" sz="1200" kern="1200" dirty="0">
                <a:solidFill>
                  <a:schemeClr val="tx1"/>
                </a:solidFill>
                <a:effectLst/>
                <a:latin typeface="+mn-lt"/>
                <a:ea typeface="+mn-ea"/>
                <a:cs typeface="+mn-cs"/>
              </a:rPr>
              <a:t>, Ali E </a:t>
            </a:r>
            <a:r>
              <a:rPr lang="en-US" sz="1200" kern="1200" dirty="0" err="1">
                <a:solidFill>
                  <a:schemeClr val="tx1"/>
                </a:solidFill>
                <a:effectLst/>
                <a:latin typeface="+mn-lt"/>
                <a:ea typeface="+mn-ea"/>
                <a:cs typeface="+mn-cs"/>
              </a:rPr>
              <a:t>Canbay</a:t>
            </a:r>
            <a:r>
              <a:rPr lang="en-US" sz="1200" kern="1200" dirty="0">
                <a:solidFill>
                  <a:schemeClr val="tx1"/>
                </a:solidFill>
                <a:effectLst/>
                <a:latin typeface="+mn-lt"/>
                <a:ea typeface="+mn-ea"/>
                <a:cs typeface="+mn-cs"/>
              </a:rPr>
              <a:t>, Frank </a:t>
            </a:r>
            <a:r>
              <a:rPr lang="en-US" sz="1200" kern="1200" dirty="0" err="1">
                <a:solidFill>
                  <a:schemeClr val="tx1"/>
                </a:solidFill>
                <a:effectLst/>
                <a:latin typeface="+mn-lt"/>
                <a:ea typeface="+mn-ea"/>
                <a:cs typeface="+mn-cs"/>
              </a:rPr>
              <a:t>Lammert</a:t>
            </a:r>
            <a:r>
              <a:rPr lang="en-US" sz="1200" kern="1200" dirty="0">
                <a:solidFill>
                  <a:schemeClr val="tx1"/>
                </a:solidFill>
                <a:effectLst/>
                <a:latin typeface="+mn-lt"/>
                <a:ea typeface="+mn-ea"/>
                <a:cs typeface="+mn-cs"/>
              </a:rPr>
              <a:t>, Jan Pfeiffenberger</a:t>
            </a:r>
          </a:p>
          <a:p>
            <a:r>
              <a:rPr lang="en-US" sz="1200" kern="1200" dirty="0">
                <a:solidFill>
                  <a:schemeClr val="tx1"/>
                </a:solidFill>
                <a:effectLst/>
                <a:latin typeface="+mn-lt"/>
                <a:ea typeface="+mn-ea"/>
                <a:cs typeface="+mn-cs"/>
              </a:rPr>
              <a:t>Disclosure information not available at the time of publication: </a:t>
            </a:r>
            <a:r>
              <a:rPr lang="en-US" sz="1200" kern="1200" dirty="0" err="1">
                <a:solidFill>
                  <a:schemeClr val="tx1"/>
                </a:solidFill>
                <a:effectLst/>
                <a:latin typeface="+mn-lt"/>
                <a:ea typeface="+mn-ea"/>
                <a:cs typeface="+mn-cs"/>
              </a:rPr>
              <a:t>Anett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Schmiedeknecht</a:t>
            </a:r>
            <a:r>
              <a:rPr lang="en-US" sz="1200" kern="1200" dirty="0">
                <a:solidFill>
                  <a:schemeClr val="tx1"/>
                </a:solidFill>
                <a:effectLst/>
                <a:latin typeface="+mn-lt"/>
                <a:ea typeface="+mn-ea"/>
                <a:cs typeface="+mn-cs"/>
              </a:rPr>
              <a:t>, Stefan </a:t>
            </a:r>
            <a:r>
              <a:rPr lang="en-US" sz="1200" kern="1200" dirty="0" err="1">
                <a:solidFill>
                  <a:schemeClr val="tx1"/>
                </a:solidFill>
                <a:effectLst/>
                <a:latin typeface="+mn-lt"/>
                <a:ea typeface="+mn-ea"/>
                <a:cs typeface="+mn-cs"/>
              </a:rPr>
              <a:t>Zeuzem</a:t>
            </a:r>
            <a:r>
              <a:rPr lang="en-US" sz="1200" kern="1200" dirty="0">
                <a:solidFill>
                  <a:schemeClr val="tx1"/>
                </a:solidFill>
                <a:effectLst/>
                <a:latin typeface="+mn-lt"/>
                <a:ea typeface="+mn-ea"/>
                <a:cs typeface="+mn-cs"/>
              </a:rPr>
              <a:t>, Tobias </a:t>
            </a:r>
            <a:r>
              <a:rPr lang="en-US" sz="1200" kern="1200" dirty="0" err="1">
                <a:solidFill>
                  <a:schemeClr val="tx1"/>
                </a:solidFill>
                <a:effectLst/>
                <a:latin typeface="+mn-lt"/>
                <a:ea typeface="+mn-ea"/>
                <a:cs typeface="+mn-cs"/>
              </a:rPr>
              <a:t>Goeser</a:t>
            </a:r>
            <a:r>
              <a:rPr lang="en-US" sz="1200" kern="1200" dirty="0">
                <a:solidFill>
                  <a:schemeClr val="tx1"/>
                </a:solidFill>
                <a:effectLst/>
                <a:latin typeface="+mn-lt"/>
                <a:ea typeface="+mn-ea"/>
                <a:cs typeface="+mn-cs"/>
              </a:rPr>
              <a:t>, Frank Erhard </a:t>
            </a:r>
            <a:r>
              <a:rPr lang="en-US" sz="1200" kern="1200" dirty="0" err="1">
                <a:solidFill>
                  <a:schemeClr val="tx1"/>
                </a:solidFill>
                <a:effectLst/>
                <a:latin typeface="+mn-lt"/>
                <a:ea typeface="+mn-ea"/>
                <a:cs typeface="+mn-cs"/>
              </a:rPr>
              <a:t>Uschner</a:t>
            </a:r>
            <a:r>
              <a:rPr lang="en-US" sz="1200" kern="1200" dirty="0">
                <a:solidFill>
                  <a:schemeClr val="tx1"/>
                </a:solidFill>
                <a:effectLst/>
                <a:latin typeface="+mn-lt"/>
                <a:ea typeface="+mn-ea"/>
                <a:cs typeface="+mn-cs"/>
              </a:rPr>
              <a:t>, Tobias Mueller, </a:t>
            </a:r>
            <a:r>
              <a:rPr lang="en-US" sz="1200" kern="1200" dirty="0" err="1">
                <a:solidFill>
                  <a:schemeClr val="tx1"/>
                </a:solidFill>
                <a:effectLst/>
                <a:latin typeface="+mn-lt"/>
                <a:ea typeface="+mn-ea"/>
                <a:cs typeface="+mn-cs"/>
              </a:rPr>
              <a:t>Niklas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Aehling</a:t>
            </a:r>
            <a:r>
              <a:rPr lang="en-US" sz="1200" kern="1200" dirty="0">
                <a:solidFill>
                  <a:schemeClr val="tx1"/>
                </a:solidFill>
                <a:effectLst/>
                <a:latin typeface="+mn-lt"/>
                <a:ea typeface="+mn-ea"/>
                <a:cs typeface="+mn-cs"/>
              </a:rPr>
              <a:t>, Sandra </a:t>
            </a:r>
            <a:r>
              <a:rPr lang="en-US" sz="1200" kern="1200" dirty="0" err="1">
                <a:solidFill>
                  <a:schemeClr val="tx1"/>
                </a:solidFill>
                <a:effectLst/>
                <a:latin typeface="+mn-lt"/>
                <a:ea typeface="+mn-ea"/>
                <a:cs typeface="+mn-cs"/>
              </a:rPr>
              <a:t>Krohn</a:t>
            </a:r>
            <a:r>
              <a:rPr lang="en-US" sz="1200" kern="1200" dirty="0">
                <a:solidFill>
                  <a:schemeClr val="tx1"/>
                </a:solidFill>
                <a:effectLst/>
                <a:latin typeface="+mn-lt"/>
                <a:ea typeface="+mn-ea"/>
                <a:cs typeface="+mn-cs"/>
              </a:rPr>
              <a:t>, Katrin </a:t>
            </a:r>
            <a:r>
              <a:rPr lang="en-US" sz="1200" kern="1200" dirty="0" err="1">
                <a:solidFill>
                  <a:schemeClr val="tx1"/>
                </a:solidFill>
                <a:effectLst/>
                <a:latin typeface="+mn-lt"/>
                <a:ea typeface="+mn-ea"/>
                <a:cs typeface="+mn-cs"/>
              </a:rPr>
              <a:t>Splith</a:t>
            </a:r>
            <a:r>
              <a:rPr lang="en-US" sz="1200" kern="1200" dirty="0">
                <a:solidFill>
                  <a:schemeClr val="tx1"/>
                </a:solidFill>
                <a:effectLst/>
                <a:latin typeface="+mn-lt"/>
                <a:ea typeface="+mn-ea"/>
                <a:cs typeface="+mn-cs"/>
              </a:rPr>
              <a:t>, Christoph </a:t>
            </a:r>
            <a:r>
              <a:rPr lang="en-US" sz="1200" kern="1200" dirty="0" err="1">
                <a:solidFill>
                  <a:schemeClr val="tx1"/>
                </a:solidFill>
                <a:effectLst/>
                <a:latin typeface="+mn-lt"/>
                <a:ea typeface="+mn-ea"/>
                <a:cs typeface="+mn-cs"/>
              </a:rPr>
              <a:t>Sarrazin</a:t>
            </a:r>
            <a:r>
              <a:rPr lang="en-US" sz="1200" kern="1200" dirty="0">
                <a:solidFill>
                  <a:schemeClr val="tx1"/>
                </a:solidFill>
                <a:effectLst/>
                <a:latin typeface="+mn-lt"/>
                <a:ea typeface="+mn-ea"/>
                <a:cs typeface="+mn-cs"/>
              </a:rPr>
              <a:t>, Christian </a:t>
            </a:r>
            <a:r>
              <a:rPr lang="en-US" sz="1200" kern="1200" dirty="0" err="1">
                <a:solidFill>
                  <a:schemeClr val="tx1"/>
                </a:solidFill>
                <a:effectLst/>
                <a:latin typeface="+mn-lt"/>
                <a:ea typeface="+mn-ea"/>
                <a:cs typeface="+mn-cs"/>
              </a:rPr>
              <a:t>Trautwein</a:t>
            </a:r>
            <a:r>
              <a:rPr lang="en-US" sz="1200" kern="1200" dirty="0">
                <a:solidFill>
                  <a:schemeClr val="tx1"/>
                </a:solidFill>
                <a:effectLst/>
                <a:latin typeface="+mn-lt"/>
                <a:ea typeface="+mn-ea"/>
                <a:cs typeface="+mn-cs"/>
              </a:rPr>
              <a:t>, Dieter </a:t>
            </a:r>
            <a:r>
              <a:rPr lang="en-US" sz="1200" kern="1200" dirty="0" err="1">
                <a:solidFill>
                  <a:schemeClr val="tx1"/>
                </a:solidFill>
                <a:effectLst/>
                <a:latin typeface="+mn-lt"/>
                <a:ea typeface="+mn-ea"/>
                <a:cs typeface="+mn-cs"/>
              </a:rPr>
              <a:t>Haeussinger</a:t>
            </a:r>
            <a:r>
              <a:rPr lang="en-US" sz="1200" kern="1200" dirty="0">
                <a:solidFill>
                  <a:schemeClr val="tx1"/>
                </a:solidFill>
                <a:effectLst/>
                <a:latin typeface="+mn-lt"/>
                <a:ea typeface="+mn-ea"/>
                <a:cs typeface="+mn-cs"/>
              </a:rPr>
              <a:t>, Annegret Franke </a:t>
            </a:r>
          </a:p>
          <a:p>
            <a:br>
              <a:rPr lang="en-US" sz="1200" kern="1200" dirty="0">
                <a:solidFill>
                  <a:schemeClr val="tx1"/>
                </a:solidFill>
                <a:effectLst/>
                <a:latin typeface="+mn-lt"/>
                <a:ea typeface="+mn-ea"/>
                <a:cs typeface="+mn-cs"/>
              </a:rPr>
            </a:br>
            <a:endParaRPr lang="en-US" b="0" dirty="0"/>
          </a:p>
        </p:txBody>
      </p:sp>
    </p:spTree>
    <p:extLst>
      <p:ext uri="{BB962C8B-B14F-4D97-AF65-F5344CB8AC3E}">
        <p14:creationId xmlns:p14="http://schemas.microsoft.com/office/powerpoint/2010/main" val="2407551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effectLst/>
                <a:latin typeface="+mn-lt"/>
                <a:ea typeface="+mn-ea"/>
                <a:cs typeface="+mn-cs"/>
              </a:rPr>
              <a:t>50 </a:t>
            </a:r>
          </a:p>
          <a:p>
            <a:r>
              <a:rPr lang="en-US" sz="1200" b="1" kern="1200" dirty="0">
                <a:solidFill>
                  <a:schemeClr val="tx1"/>
                </a:solidFill>
                <a:effectLst/>
                <a:latin typeface="+mn-lt"/>
                <a:ea typeface="+mn-ea"/>
                <a:cs typeface="+mn-cs"/>
              </a:rPr>
              <a:t>LONG-TERM EFFECT OF GROWTH HORMONE THERAPY IN DECOMPENSATED CIRRHOSIS</a:t>
            </a: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Sunita </a:t>
            </a:r>
            <a:r>
              <a:rPr lang="en-US" sz="1200" i="1" u="sng" kern="1200" dirty="0" err="1">
                <a:solidFill>
                  <a:schemeClr val="tx1"/>
                </a:solidFill>
                <a:effectLst/>
                <a:latin typeface="+mn-lt"/>
                <a:ea typeface="+mn-ea"/>
                <a:cs typeface="+mn-cs"/>
              </a:rPr>
              <a:t>Kumari</a:t>
            </a:r>
            <a:r>
              <a:rPr lang="en-US" sz="1200" i="1" kern="1200" baseline="30000" dirty="0" err="1">
                <a:solidFill>
                  <a:schemeClr val="tx1"/>
                </a:solidFill>
                <a:effectLst/>
                <a:latin typeface="+mn-lt"/>
                <a:ea typeface="+mn-ea"/>
                <a:cs typeface="+mn-cs"/>
              </a:rPr>
              <a:t>1</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Bidyalaxmi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Leishangthem</a:t>
            </a:r>
            <a:r>
              <a:rPr lang="en-US" sz="1200" i="1" kern="1200" baseline="30000" dirty="0" err="1">
                <a:solidFill>
                  <a:schemeClr val="tx1"/>
                </a:solidFill>
                <a:effectLst/>
                <a:latin typeface="+mn-lt"/>
                <a:ea typeface="+mn-ea"/>
                <a:cs typeface="+mn-cs"/>
              </a:rPr>
              <a:t>1</a:t>
            </a:r>
            <a:r>
              <a:rPr lang="en-US" sz="1200" i="1" kern="1200" dirty="0">
                <a:solidFill>
                  <a:schemeClr val="tx1"/>
                </a:solidFill>
                <a:effectLst/>
                <a:latin typeface="+mn-lt"/>
                <a:ea typeface="+mn-ea"/>
                <a:cs typeface="+mn-cs"/>
              </a:rPr>
              <a:t>, Dr. Akash </a:t>
            </a:r>
            <a:r>
              <a:rPr lang="en-US" sz="1200" i="1" kern="1200" dirty="0" err="1">
                <a:solidFill>
                  <a:schemeClr val="tx1"/>
                </a:solidFill>
                <a:effectLst/>
                <a:latin typeface="+mn-lt"/>
                <a:ea typeface="+mn-ea"/>
                <a:cs typeface="+mn-cs"/>
              </a:rPr>
              <a:t>Singh</a:t>
            </a:r>
            <a:r>
              <a:rPr lang="en-US" sz="1200" i="1" kern="1200" baseline="30000" dirty="0" err="1">
                <a:solidFill>
                  <a:schemeClr val="tx1"/>
                </a:solidFill>
                <a:effectLst/>
                <a:latin typeface="+mn-lt"/>
                <a:ea typeface="+mn-ea"/>
                <a:cs typeface="+mn-cs"/>
              </a:rPr>
              <a:t>1</a:t>
            </a:r>
            <a:r>
              <a:rPr lang="en-US" sz="1200" i="1" kern="1200" dirty="0">
                <a:solidFill>
                  <a:schemeClr val="tx1"/>
                </a:solidFill>
                <a:effectLst/>
                <a:latin typeface="+mn-lt"/>
                <a:ea typeface="+mn-ea"/>
                <a:cs typeface="+mn-cs"/>
              </a:rPr>
              <a:t>, Dr. </a:t>
            </a:r>
            <a:r>
              <a:rPr lang="en-US" sz="1200" i="1" kern="1200" dirty="0" err="1">
                <a:solidFill>
                  <a:schemeClr val="tx1"/>
                </a:solidFill>
                <a:effectLst/>
                <a:latin typeface="+mn-lt"/>
                <a:ea typeface="+mn-ea"/>
                <a:cs typeface="+mn-cs"/>
              </a:rPr>
              <a:t>Arka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De</a:t>
            </a:r>
            <a:r>
              <a:rPr lang="en-US" sz="1200" i="1" kern="1200" baseline="30000" dirty="0" err="1">
                <a:solidFill>
                  <a:schemeClr val="tx1"/>
                </a:solidFill>
                <a:effectLst/>
                <a:latin typeface="+mn-lt"/>
                <a:ea typeface="+mn-ea"/>
                <a:cs typeface="+mn-cs"/>
              </a:rPr>
              <a:t>1</a:t>
            </a:r>
            <a:r>
              <a:rPr lang="en-US" sz="1200" i="1" kern="1200" dirty="0">
                <a:solidFill>
                  <a:schemeClr val="tx1"/>
                </a:solidFill>
                <a:effectLst/>
                <a:latin typeface="+mn-lt"/>
                <a:ea typeface="+mn-ea"/>
                <a:cs typeface="+mn-cs"/>
              </a:rPr>
              <a:t>, Prof. Naveen </a:t>
            </a:r>
            <a:r>
              <a:rPr lang="en-US" sz="1200" i="1" kern="1200" dirty="0" err="1">
                <a:solidFill>
                  <a:schemeClr val="tx1"/>
                </a:solidFill>
                <a:effectLst/>
                <a:latin typeface="+mn-lt"/>
                <a:ea typeface="+mn-ea"/>
                <a:cs typeface="+mn-cs"/>
              </a:rPr>
              <a:t>Kalra</a:t>
            </a:r>
            <a:r>
              <a:rPr lang="en-US" sz="1200" i="1" kern="1200" baseline="30000" dirty="0" err="1">
                <a:solidFill>
                  <a:schemeClr val="tx1"/>
                </a:solidFill>
                <a:effectLst/>
                <a:latin typeface="+mn-lt"/>
                <a:ea typeface="+mn-ea"/>
                <a:cs typeface="+mn-cs"/>
              </a:rPr>
              <a:t>2</a:t>
            </a:r>
            <a:r>
              <a:rPr lang="en-US" sz="1200" i="1" kern="1200" dirty="0">
                <a:solidFill>
                  <a:schemeClr val="tx1"/>
                </a:solidFill>
                <a:effectLst/>
                <a:latin typeface="+mn-lt"/>
                <a:ea typeface="+mn-ea"/>
                <a:cs typeface="+mn-cs"/>
              </a:rPr>
              <a:t> and Prof. Virendra </a:t>
            </a:r>
            <a:r>
              <a:rPr lang="en-US" sz="1200" i="1" kern="1200" dirty="0" err="1">
                <a:solidFill>
                  <a:schemeClr val="tx1"/>
                </a:solidFill>
                <a:effectLst/>
                <a:latin typeface="+mn-lt"/>
                <a:ea typeface="+mn-ea"/>
                <a:cs typeface="+mn-cs"/>
              </a:rPr>
              <a:t>Singh</a:t>
            </a:r>
            <a:r>
              <a:rPr lang="en-US" sz="1200" i="1" kern="1200" baseline="30000" dirty="0" err="1">
                <a:solidFill>
                  <a:schemeClr val="tx1"/>
                </a:solidFill>
                <a:effectLst/>
                <a:latin typeface="+mn-lt"/>
                <a:ea typeface="+mn-ea"/>
                <a:cs typeface="+mn-cs"/>
              </a:rPr>
              <a:t>1</a:t>
            </a:r>
            <a:r>
              <a:rPr lang="en-US" sz="1200" i="1" kern="1200" dirty="0">
                <a:solidFill>
                  <a:schemeClr val="tx1"/>
                </a:solidFill>
                <a:effectLst/>
                <a:latin typeface="+mn-lt"/>
                <a:ea typeface="+mn-ea"/>
                <a:cs typeface="+mn-cs"/>
              </a:rPr>
              <a:t>, (1)Hepatology, </a:t>
            </a:r>
            <a:r>
              <a:rPr lang="en-US" sz="1200" i="1" kern="1200" dirty="0" err="1">
                <a:solidFill>
                  <a:schemeClr val="tx1"/>
                </a:solidFill>
                <a:effectLst/>
                <a:latin typeface="+mn-lt"/>
                <a:ea typeface="+mn-ea"/>
                <a:cs typeface="+mn-cs"/>
              </a:rPr>
              <a:t>Pgimer</a:t>
            </a:r>
            <a:r>
              <a:rPr lang="en-US" sz="1200" i="1" kern="1200" dirty="0">
                <a:solidFill>
                  <a:schemeClr val="tx1"/>
                </a:solidFill>
                <a:effectLst/>
                <a:latin typeface="+mn-lt"/>
                <a:ea typeface="+mn-ea"/>
                <a:cs typeface="+mn-cs"/>
              </a:rPr>
              <a:t>, (2)Radiodiagnosis and Imaging, </a:t>
            </a:r>
            <a:r>
              <a:rPr lang="en-US" sz="1200" i="1" kern="1200" dirty="0" err="1">
                <a:solidFill>
                  <a:schemeClr val="tx1"/>
                </a:solidFill>
                <a:effectLst/>
                <a:latin typeface="+mn-lt"/>
                <a:ea typeface="+mn-ea"/>
                <a:cs typeface="+mn-cs"/>
              </a:rPr>
              <a:t>Pgimer</a:t>
            </a:r>
            <a:endParaRPr lang="en-US" sz="1200" i="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Malnutrition is common in decompensated cirrhosis (DC) and is associated with a poor prognosis. It is commonly associated with protein catabolism which is accompanied by severe growth hormone (GH) resistance leading to overall effective deficiency of GH. The supplementation of GH may revert this process. The effect of long-term GH therapy on the malnutrition, nitrogen metabolism and hormonal changes in these patients is not known. Therefore, we plan to study the safety and efficacy of GH therapy and its effect on malnutrition, nitrogen metabolism and hormonal changes in patients with DC.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Thirty-four patients with DC were openly randomized to either standard medical therapy (</a:t>
            </a:r>
            <a:r>
              <a:rPr lang="en-US" sz="1200" kern="1200" dirty="0" err="1">
                <a:solidFill>
                  <a:schemeClr val="tx1"/>
                </a:solidFill>
                <a:effectLst/>
                <a:latin typeface="+mn-lt"/>
                <a:ea typeface="+mn-ea"/>
                <a:cs typeface="+mn-cs"/>
              </a:rPr>
              <a:t>SMT</a:t>
            </a:r>
            <a:r>
              <a:rPr lang="en-US" sz="1200" kern="1200" dirty="0">
                <a:solidFill>
                  <a:schemeClr val="tx1"/>
                </a:solidFill>
                <a:effectLst/>
                <a:latin typeface="+mn-lt"/>
                <a:ea typeface="+mn-ea"/>
                <a:cs typeface="+mn-cs"/>
              </a:rPr>
              <a:t>) plus GH (started at a dose of </a:t>
            </a:r>
            <a:r>
              <a:rPr lang="en-US" sz="1200" kern="1200" dirty="0" err="1">
                <a:solidFill>
                  <a:schemeClr val="tx1"/>
                </a:solidFill>
                <a:effectLst/>
                <a:latin typeface="+mn-lt"/>
                <a:ea typeface="+mn-ea"/>
                <a:cs typeface="+mn-cs"/>
              </a:rPr>
              <a:t>1IU</a:t>
            </a:r>
            <a:r>
              <a:rPr lang="en-US" sz="1200" kern="1200" dirty="0">
                <a:solidFill>
                  <a:schemeClr val="tx1"/>
                </a:solidFill>
                <a:effectLst/>
                <a:latin typeface="+mn-lt"/>
                <a:ea typeface="+mn-ea"/>
                <a:cs typeface="+mn-cs"/>
              </a:rPr>
              <a:t>/day subcutaneously and increased to 2 IU/day by titrating the dose according to </a:t>
            </a:r>
            <a:r>
              <a:rPr lang="en-US" sz="1200" kern="1200" dirty="0" err="1">
                <a:solidFill>
                  <a:schemeClr val="tx1"/>
                </a:solidFill>
                <a:effectLst/>
                <a:latin typeface="+mn-lt"/>
                <a:ea typeface="+mn-ea"/>
                <a:cs typeface="+mn-cs"/>
              </a:rPr>
              <a:t>IGF</a:t>
            </a:r>
            <a:r>
              <a:rPr lang="en-US" sz="1200" kern="1200" dirty="0">
                <a:solidFill>
                  <a:schemeClr val="tx1"/>
                </a:solidFill>
                <a:effectLst/>
                <a:latin typeface="+mn-lt"/>
                <a:ea typeface="+mn-ea"/>
                <a:cs typeface="+mn-cs"/>
              </a:rPr>
              <a:t>-1 levels) (GH Group; n=17) or </a:t>
            </a:r>
            <a:r>
              <a:rPr lang="en-US" sz="1200" kern="1200" dirty="0" err="1">
                <a:solidFill>
                  <a:schemeClr val="tx1"/>
                </a:solidFill>
                <a:effectLst/>
                <a:latin typeface="+mn-lt"/>
                <a:ea typeface="+mn-ea"/>
                <a:cs typeface="+mn-cs"/>
              </a:rPr>
              <a:t>SMT</a:t>
            </a:r>
            <a:r>
              <a:rPr lang="en-US" sz="1200" kern="1200" dirty="0">
                <a:solidFill>
                  <a:schemeClr val="tx1"/>
                </a:solidFill>
                <a:effectLst/>
                <a:latin typeface="+mn-lt"/>
                <a:ea typeface="+mn-ea"/>
                <a:cs typeface="+mn-cs"/>
              </a:rPr>
              <a:t> alone (Control Group; n=17). Patients were followed-up monthly for 12 months. We studied clinical scores [Child Turcotte Pugh score (CTP) and Model for End-stage Liver Disease (MELD)], various parameters of malnutrition [body mass index (BMI), mid-arm muscle circumference (</a:t>
            </a:r>
            <a:r>
              <a:rPr lang="en-US" sz="1200" kern="1200" dirty="0" err="1">
                <a:solidFill>
                  <a:schemeClr val="tx1"/>
                </a:solidFill>
                <a:effectLst/>
                <a:latin typeface="+mn-lt"/>
                <a:ea typeface="+mn-ea"/>
                <a:cs typeface="+mn-cs"/>
              </a:rPr>
              <a:t>MAMC</a:t>
            </a:r>
            <a:r>
              <a:rPr lang="en-US" sz="1200" kern="1200" dirty="0">
                <a:solidFill>
                  <a:schemeClr val="tx1"/>
                </a:solidFill>
                <a:effectLst/>
                <a:latin typeface="+mn-lt"/>
                <a:ea typeface="+mn-ea"/>
                <a:cs typeface="+mn-cs"/>
              </a:rPr>
              <a:t>), hand grip strength (</a:t>
            </a:r>
            <a:r>
              <a:rPr lang="en-US" sz="1200" kern="1200" dirty="0" err="1">
                <a:solidFill>
                  <a:schemeClr val="tx1"/>
                </a:solidFill>
                <a:effectLst/>
                <a:latin typeface="+mn-lt"/>
                <a:ea typeface="+mn-ea"/>
                <a:cs typeface="+mn-cs"/>
              </a:rPr>
              <a:t>HGS</a:t>
            </a:r>
            <a:r>
              <a:rPr lang="en-US" sz="1200" kern="1200" dirty="0">
                <a:solidFill>
                  <a:schemeClr val="tx1"/>
                </a:solidFill>
                <a:effectLst/>
                <a:latin typeface="+mn-lt"/>
                <a:ea typeface="+mn-ea"/>
                <a:cs typeface="+mn-cs"/>
              </a:rPr>
              <a:t>) and skeletal muscle index (</a:t>
            </a:r>
            <a:r>
              <a:rPr lang="en-US" sz="1200" kern="1200" dirty="0" err="1">
                <a:solidFill>
                  <a:schemeClr val="tx1"/>
                </a:solidFill>
                <a:effectLst/>
                <a:latin typeface="+mn-lt"/>
                <a:ea typeface="+mn-ea"/>
                <a:cs typeface="+mn-cs"/>
              </a:rPr>
              <a:t>SMI</a:t>
            </a:r>
            <a:r>
              <a:rPr lang="en-US" sz="1200" kern="1200" dirty="0">
                <a:solidFill>
                  <a:schemeClr val="tx1"/>
                </a:solidFill>
                <a:effectLst/>
                <a:latin typeface="+mn-lt"/>
                <a:ea typeface="+mn-ea"/>
                <a:cs typeface="+mn-cs"/>
              </a:rPr>
              <a:t>)], nitrogen balance and hormonal assays [Growth Hormone, Insulin like Growth Factor -1 (</a:t>
            </a:r>
            <a:r>
              <a:rPr lang="en-US" sz="1200" kern="1200" dirty="0" err="1">
                <a:solidFill>
                  <a:schemeClr val="tx1"/>
                </a:solidFill>
                <a:effectLst/>
                <a:latin typeface="+mn-lt"/>
                <a:ea typeface="+mn-ea"/>
                <a:cs typeface="+mn-cs"/>
              </a:rPr>
              <a:t>IGF</a:t>
            </a:r>
            <a:r>
              <a:rPr lang="en-US" sz="1200" kern="1200" dirty="0">
                <a:solidFill>
                  <a:schemeClr val="tx1"/>
                </a:solidFill>
                <a:effectLst/>
                <a:latin typeface="+mn-lt"/>
                <a:ea typeface="+mn-ea"/>
                <a:cs typeface="+mn-cs"/>
              </a:rPr>
              <a:t>-1) and Acid labile subunit (ALS)] at baseline and then at 12 months.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baseline characteristics were comparable between two groups. There was significant improvement in malnutrition parameters [BMI (22.92±3.03 vs </a:t>
            </a:r>
            <a:r>
              <a:rPr lang="en-US" sz="1200" kern="1200" err="1">
                <a:solidFill>
                  <a:schemeClr val="tx1"/>
                </a:solidFill>
                <a:effectLst/>
                <a:latin typeface="+mn-lt"/>
                <a:ea typeface="+mn-ea"/>
                <a:cs typeface="+mn-cs"/>
              </a:rPr>
              <a:t>25.71±3.20</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=0.016</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MAMC</a:t>
            </a:r>
            <a:r>
              <a:rPr lang="en-US" sz="1200" kern="1200" dirty="0">
                <a:solidFill>
                  <a:schemeClr val="tx1"/>
                </a:solidFill>
                <a:effectLst/>
                <a:latin typeface="+mn-lt"/>
                <a:ea typeface="+mn-ea"/>
                <a:cs typeface="+mn-cs"/>
              </a:rPr>
              <a:t> (22.6±2.5 vs 27.5±8.1 cm,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=0.02),</a:t>
            </a:r>
            <a:r>
              <a:rPr lang="en-US" sz="1200" kern="1200" dirty="0" err="1">
                <a:solidFill>
                  <a:schemeClr val="tx1"/>
                </a:solidFill>
                <a:effectLst/>
                <a:latin typeface="+mn-lt"/>
                <a:ea typeface="+mn-ea"/>
                <a:cs typeface="+mn-cs"/>
              </a:rPr>
              <a:t>HGS</a:t>
            </a:r>
            <a:r>
              <a:rPr lang="en-US" sz="1200" kern="1200" dirty="0">
                <a:solidFill>
                  <a:schemeClr val="tx1"/>
                </a:solidFill>
                <a:effectLst/>
                <a:latin typeface="+mn-lt"/>
                <a:ea typeface="+mn-ea"/>
                <a:cs typeface="+mn-cs"/>
              </a:rPr>
              <a:t> (21.10±5.77 vs 27.5±6.4 kg,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=0.006) and </a:t>
            </a:r>
            <a:r>
              <a:rPr lang="en-US" sz="1200" kern="1200" dirty="0" err="1">
                <a:solidFill>
                  <a:schemeClr val="tx1"/>
                </a:solidFill>
                <a:effectLst/>
                <a:latin typeface="+mn-lt"/>
                <a:ea typeface="+mn-ea"/>
                <a:cs typeface="+mn-cs"/>
              </a:rPr>
              <a:t>SMI</a:t>
            </a:r>
            <a:r>
              <a:rPr lang="en-US" sz="1200" kern="1200" dirty="0">
                <a:solidFill>
                  <a:schemeClr val="tx1"/>
                </a:solidFill>
                <a:effectLst/>
                <a:latin typeface="+mn-lt"/>
                <a:ea typeface="+mn-ea"/>
                <a:cs typeface="+mn-cs"/>
              </a:rPr>
              <a:t> (56.6±8.4 vs 60.6 ±9.5 </a:t>
            </a:r>
            <a:r>
              <a:rPr lang="en-US" sz="1200" kern="1200" dirty="0" err="1">
                <a:solidFill>
                  <a:schemeClr val="tx1"/>
                </a:solidFill>
                <a:effectLst/>
                <a:latin typeface="+mn-lt"/>
                <a:ea typeface="+mn-ea"/>
                <a:cs typeface="+mn-cs"/>
              </a:rPr>
              <a:t>cm</a:t>
            </a:r>
            <a:r>
              <a:rPr lang="en-US" sz="1200" kern="1200" baseline="30000" dirty="0" err="1">
                <a:solidFill>
                  <a:schemeClr val="tx1"/>
                </a:solidFill>
                <a:effectLst/>
                <a:latin typeface="+mn-lt"/>
                <a:ea typeface="+mn-ea"/>
                <a:cs typeface="+mn-cs"/>
              </a:rPr>
              <a:t>2</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m</a:t>
            </a:r>
            <a:r>
              <a:rPr lang="en-US" sz="1200" kern="1200" baseline="30000" dirty="0" err="1">
                <a:solidFill>
                  <a:schemeClr val="tx1"/>
                </a:solidFill>
                <a:effectLst/>
                <a:latin typeface="+mn-lt"/>
                <a:ea typeface="+mn-ea"/>
                <a:cs typeface="+mn-cs"/>
              </a:rPr>
              <a:t>2</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=0.005)] and CTP score (7.7±2.2 vs 6.2±1.4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=0.024) in GH group at 12 months. There was a trend of improvement in nitrogen balance (3.0±6.4 vs 8.43.±6.16 g/day</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=0.09 </a:t>
            </a:r>
            <a:r>
              <a:rPr lang="en-US" sz="1200" kern="1200" dirty="0">
                <a:solidFill>
                  <a:schemeClr val="tx1"/>
                </a:solidFill>
                <a:effectLst/>
                <a:latin typeface="+mn-lt"/>
                <a:ea typeface="+mn-ea"/>
                <a:cs typeface="+mn-cs"/>
              </a:rPr>
              <a:t>) in GH group at 12 months. </a:t>
            </a:r>
            <a:r>
              <a:rPr lang="en-US" sz="1200" kern="1200" dirty="0" err="1">
                <a:solidFill>
                  <a:schemeClr val="tx1"/>
                </a:solidFill>
                <a:effectLst/>
                <a:latin typeface="+mn-lt"/>
                <a:ea typeface="+mn-ea"/>
                <a:cs typeface="+mn-cs"/>
              </a:rPr>
              <a:t>IGF1</a:t>
            </a:r>
            <a:r>
              <a:rPr lang="en-US" sz="1200" kern="1200" dirty="0">
                <a:solidFill>
                  <a:schemeClr val="tx1"/>
                </a:solidFill>
                <a:effectLst/>
                <a:latin typeface="+mn-lt"/>
                <a:ea typeface="+mn-ea"/>
                <a:cs typeface="+mn-cs"/>
              </a:rPr>
              <a:t>(0.347±0.146 vs 6.154±4.517 ng/ml,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=0.0001</a:t>
            </a:r>
            <a:r>
              <a:rPr lang="en-US" sz="1200" kern="1200" dirty="0">
                <a:solidFill>
                  <a:schemeClr val="tx1"/>
                </a:solidFill>
                <a:effectLst/>
                <a:latin typeface="+mn-lt"/>
                <a:ea typeface="+mn-ea"/>
                <a:cs typeface="+mn-cs"/>
              </a:rPr>
              <a:t>), GH(565.70 ±355.11 vs 185.12±120.57 µg/ml,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=0.041) and ALS(14.50±8.56 vs 36.232±14.28 ng/ml,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=0.000) levels also improved significantly in GH group at 12 months. There was no significant improvement in clinical scores, malnutrition parameters and nitrogen balance in control group. There were no adverse events related to long-term use of growth hormone in these patients.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GH therapy is safe and effective in patients with DC and long-term use improves CTP, malnutrition and nitrogen balance. However, a double blind study is required to validate our findings. </a:t>
            </a:r>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NCT03420144</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Sunita Kumari, </a:t>
            </a:r>
            <a:r>
              <a:rPr lang="en-US" sz="1200" kern="1200" dirty="0" err="1">
                <a:solidFill>
                  <a:schemeClr val="tx1"/>
                </a:solidFill>
                <a:effectLst/>
                <a:latin typeface="+mn-lt"/>
                <a:ea typeface="+mn-ea"/>
                <a:cs typeface="+mn-cs"/>
              </a:rPr>
              <a:t>Bidyalaxmi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Leishangthem</a:t>
            </a:r>
            <a:r>
              <a:rPr lang="en-US" sz="1200" kern="1200" dirty="0">
                <a:solidFill>
                  <a:schemeClr val="tx1"/>
                </a:solidFill>
                <a:effectLst/>
                <a:latin typeface="+mn-lt"/>
                <a:ea typeface="+mn-ea"/>
                <a:cs typeface="+mn-cs"/>
              </a:rPr>
              <a:t>, Akash Singh, </a:t>
            </a:r>
            <a:r>
              <a:rPr lang="en-US" sz="1200" kern="1200" dirty="0" err="1">
                <a:solidFill>
                  <a:schemeClr val="tx1"/>
                </a:solidFill>
                <a:effectLst/>
                <a:latin typeface="+mn-lt"/>
                <a:ea typeface="+mn-ea"/>
                <a:cs typeface="+mn-cs"/>
              </a:rPr>
              <a:t>Arka</a:t>
            </a:r>
            <a:r>
              <a:rPr lang="en-US" sz="1200" kern="1200" dirty="0">
                <a:solidFill>
                  <a:schemeClr val="tx1"/>
                </a:solidFill>
                <a:effectLst/>
                <a:latin typeface="+mn-lt"/>
                <a:ea typeface="+mn-ea"/>
                <a:cs typeface="+mn-cs"/>
              </a:rPr>
              <a:t> De, Naveen </a:t>
            </a:r>
            <a:r>
              <a:rPr lang="en-US" sz="1200" kern="1200" dirty="0" err="1">
                <a:solidFill>
                  <a:schemeClr val="tx1"/>
                </a:solidFill>
                <a:effectLst/>
                <a:latin typeface="+mn-lt"/>
                <a:ea typeface="+mn-ea"/>
                <a:cs typeface="+mn-cs"/>
              </a:rPr>
              <a:t>Kalra</a:t>
            </a:r>
            <a:r>
              <a:rPr lang="en-US" sz="1200" kern="1200" dirty="0">
                <a:solidFill>
                  <a:schemeClr val="tx1"/>
                </a:solidFill>
                <a:effectLst/>
                <a:latin typeface="+mn-lt"/>
                <a:ea typeface="+mn-ea"/>
                <a:cs typeface="+mn-cs"/>
              </a:rPr>
              <a:t>, Virendra Singh </a:t>
            </a:r>
          </a:p>
          <a:p>
            <a:endParaRPr lang="en-US" b="0" dirty="0"/>
          </a:p>
        </p:txBody>
      </p:sp>
    </p:spTree>
    <p:extLst>
      <p:ext uri="{BB962C8B-B14F-4D97-AF65-F5344CB8AC3E}">
        <p14:creationId xmlns:p14="http://schemas.microsoft.com/office/powerpoint/2010/main" val="2407551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54 </a:t>
            </a:r>
          </a:p>
          <a:p>
            <a:r>
              <a:rPr lang="en-US" sz="1200" b="1" kern="1200" dirty="0">
                <a:solidFill>
                  <a:schemeClr val="tx1"/>
                </a:solidFill>
                <a:effectLst/>
                <a:latin typeface="+mn-lt"/>
                <a:ea typeface="+mn-ea"/>
                <a:cs typeface="+mn-cs"/>
              </a:rPr>
              <a:t>CHANGES IN FRAILTY AND ITS IMPACT ON MORTALITY: A MULTI-CENTER, LONGITUDINAL STUDY OF &gt;1000 PATIENTS WITH CIRRHOSIS [FUNCTIONAL ASSESSMENT IN LIVER TRANSPLANTATION (</a:t>
            </a:r>
            <a:r>
              <a:rPr lang="en-US" sz="1200" b="1" kern="1200" dirty="0" err="1">
                <a:solidFill>
                  <a:schemeClr val="tx1"/>
                </a:solidFill>
                <a:effectLst/>
                <a:latin typeface="+mn-lt"/>
                <a:ea typeface="+mn-ea"/>
                <a:cs typeface="+mn-cs"/>
              </a:rPr>
              <a:t>FRAILT</a:t>
            </a:r>
            <a:r>
              <a:rPr lang="en-US" sz="1200" b="1" kern="1200" dirty="0">
                <a:solidFill>
                  <a:schemeClr val="tx1"/>
                </a:solidFill>
                <a:effectLst/>
                <a:latin typeface="+mn-lt"/>
                <a:ea typeface="+mn-ea"/>
                <a:cs typeface="+mn-cs"/>
              </a:rPr>
              <a:t>) STUDY]</a:t>
            </a: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Jennifer Cindy Lai, MD</a:t>
            </a:r>
            <a:r>
              <a:rPr lang="en-US" sz="1200" i="1" kern="1200" dirty="0">
                <a:solidFill>
                  <a:schemeClr val="tx1"/>
                </a:solidFill>
                <a:effectLst/>
                <a:latin typeface="+mn-lt"/>
                <a:ea typeface="+mn-ea"/>
                <a:cs typeface="+mn-cs"/>
              </a:rPr>
              <a:t>, University of California, San Francisco, Dr. Matthew R. </a:t>
            </a:r>
            <a:r>
              <a:rPr lang="en-US" sz="1200" i="1" kern="1200" dirty="0" err="1">
                <a:solidFill>
                  <a:schemeClr val="tx1"/>
                </a:solidFill>
                <a:effectLst/>
                <a:latin typeface="+mn-lt"/>
                <a:ea typeface="+mn-ea"/>
                <a:cs typeface="+mn-cs"/>
              </a:rPr>
              <a:t>Kappus</a:t>
            </a:r>
            <a:r>
              <a:rPr lang="en-US" sz="1200" i="1" kern="1200" dirty="0">
                <a:solidFill>
                  <a:schemeClr val="tx1"/>
                </a:solidFill>
                <a:effectLst/>
                <a:latin typeface="+mn-lt"/>
                <a:ea typeface="+mn-ea"/>
                <a:cs typeface="+mn-cs"/>
              </a:rPr>
              <a:t>, Division of Gastroenterology, Duke University, Jennifer Dodge, Department of Surgery, University of California, San Francisco, Dr. Michael A. Dunn, Medicine, University of Pittsburgh, Dr. Michael Volk, Loma Linda University Medical Center, Dr. Andres Duarte-</a:t>
            </a:r>
            <a:r>
              <a:rPr lang="en-US" sz="1200" i="1" kern="1200" dirty="0" err="1">
                <a:solidFill>
                  <a:schemeClr val="tx1"/>
                </a:solidFill>
                <a:effectLst/>
                <a:latin typeface="+mn-lt"/>
                <a:ea typeface="+mn-ea"/>
                <a:cs typeface="+mn-cs"/>
              </a:rPr>
              <a:t>Rojo</a:t>
            </a:r>
            <a:r>
              <a:rPr lang="en-US" sz="1200" i="1" kern="1200" dirty="0">
                <a:solidFill>
                  <a:schemeClr val="tx1"/>
                </a:solidFill>
                <a:effectLst/>
                <a:latin typeface="+mn-lt"/>
                <a:ea typeface="+mn-ea"/>
                <a:cs typeface="+mn-cs"/>
              </a:rPr>
              <a:t>, Division of Gastroenterology and Hepatology, University of Arkansas for Medical Sciences, Dr. Daniel R Ganger, Northwestern Memorial Hospital, Dr. Robert S. Rahimi, Baylor University Medical Center, Charles E McCulloch, Epidemiology, University of California, San Francisco, Dr. Christine Haugen, Johns Hopkins Hospital, Mara McAdams DeMarco, Johns Hopkins Medical Institute, </a:t>
            </a:r>
            <a:r>
              <a:rPr lang="en-US" sz="1200" i="1" kern="1200" dirty="0" err="1">
                <a:solidFill>
                  <a:schemeClr val="tx1"/>
                </a:solidFill>
                <a:effectLst/>
                <a:latin typeface="+mn-lt"/>
                <a:ea typeface="+mn-ea"/>
                <a:cs typeface="+mn-cs"/>
              </a:rPr>
              <a:t>Dorry</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Segev</a:t>
            </a:r>
            <a:r>
              <a:rPr lang="en-US" sz="1200" i="1" kern="1200" dirty="0">
                <a:solidFill>
                  <a:schemeClr val="tx1"/>
                </a:solidFill>
                <a:effectLst/>
                <a:latin typeface="+mn-lt"/>
                <a:ea typeface="+mn-ea"/>
                <a:cs typeface="+mn-cs"/>
              </a:rPr>
              <a:t>, Surgery, Johns Hopkins Hospital, Dr. Daniela Ladner, Transplant Surgery, Northwestern University Feinberg School of Medicine, Dr. Elizabeth C. Verna, MD, MS, Transplant Hepatology, Columbia University Medical Center and Multi-Center Functional Assessment in Liver Transplantation (</a:t>
            </a:r>
            <a:r>
              <a:rPr lang="en-US" sz="1200" i="1" kern="1200" dirty="0" err="1">
                <a:solidFill>
                  <a:schemeClr val="tx1"/>
                </a:solidFill>
                <a:effectLst/>
                <a:latin typeface="+mn-lt"/>
                <a:ea typeface="+mn-ea"/>
                <a:cs typeface="+mn-cs"/>
              </a:rPr>
              <a:t>FrAILT</a:t>
            </a:r>
            <a:r>
              <a:rPr lang="en-US" sz="1200" i="1" kern="1200" dirty="0">
                <a:solidFill>
                  <a:schemeClr val="tx1"/>
                </a:solidFill>
                <a:effectLst/>
                <a:latin typeface="+mn-lt"/>
                <a:ea typeface="+mn-ea"/>
                <a:cs typeface="+mn-cs"/>
              </a:rPr>
              <a:t>) Study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Frailty is predictive of death in patients with cirrhosis, but studies, to date, have largely been limited to assessments at a single time point. We aimed to evaluate </a:t>
            </a:r>
            <a:r>
              <a:rPr lang="en-US" sz="1200" i="1" kern="1200" dirty="0">
                <a:solidFill>
                  <a:schemeClr val="tx1"/>
                </a:solidFill>
                <a:effectLst/>
                <a:latin typeface="+mn-lt"/>
                <a:ea typeface="+mn-ea"/>
                <a:cs typeface="+mn-cs"/>
              </a:rPr>
              <a:t>changes</a:t>
            </a:r>
            <a:r>
              <a:rPr lang="en-US" sz="1200" kern="1200" dirty="0">
                <a:solidFill>
                  <a:schemeClr val="tx1"/>
                </a:solidFill>
                <a:effectLst/>
                <a:latin typeface="+mn-lt"/>
                <a:ea typeface="+mn-ea"/>
                <a:cs typeface="+mn-cs"/>
              </a:rPr>
              <a:t> in frailty over time (</a:t>
            </a:r>
            <a:r>
              <a:rPr lang="en-US" sz="1200" kern="1200" dirty="0" err="1">
                <a:solidFill>
                  <a:schemeClr val="tx1"/>
                </a:solidFill>
                <a:effectLst/>
                <a:latin typeface="+mn-lt"/>
                <a:ea typeface="+mn-ea"/>
                <a:cs typeface="+mn-cs"/>
              </a:rPr>
              <a:t>ΔLFI</a:t>
            </a:r>
            <a:r>
              <a:rPr lang="en-US" sz="1200" kern="1200" dirty="0">
                <a:solidFill>
                  <a:schemeClr val="tx1"/>
                </a:solidFill>
                <a:effectLst/>
                <a:latin typeface="+mn-lt"/>
                <a:ea typeface="+mn-ea"/>
                <a:cs typeface="+mn-cs"/>
              </a:rPr>
              <a:t>) and its association with death/delisting for sickness.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Adults with cirrhosis listed for liver transplantation without hepatocellular carcinoma at 8 U.S. centers underwent </a:t>
            </a:r>
            <a:r>
              <a:rPr lang="en-US" sz="1200" u="sng" kern="1200" dirty="0">
                <a:solidFill>
                  <a:schemeClr val="tx1"/>
                </a:solidFill>
                <a:effectLst/>
                <a:latin typeface="+mn-lt"/>
                <a:ea typeface="+mn-ea"/>
                <a:cs typeface="+mn-cs"/>
              </a:rPr>
              <a:t>ambulatory</a:t>
            </a:r>
            <a:r>
              <a:rPr lang="en-US" sz="1200" kern="1200" dirty="0">
                <a:solidFill>
                  <a:schemeClr val="tx1"/>
                </a:solidFill>
                <a:effectLst/>
                <a:latin typeface="+mn-lt"/>
                <a:ea typeface="+mn-ea"/>
                <a:cs typeface="+mn-cs"/>
              </a:rPr>
              <a:t> frailty testing with the Liver Frailty Index (</a:t>
            </a:r>
            <a:r>
              <a:rPr lang="en-US" sz="1200" kern="1200" dirty="0" err="1">
                <a:solidFill>
                  <a:schemeClr val="tx1"/>
                </a:solidFill>
                <a:effectLst/>
                <a:latin typeface="+mn-lt"/>
                <a:ea typeface="+mn-ea"/>
                <a:cs typeface="+mn-cs"/>
              </a:rPr>
              <a:t>LFI</a:t>
            </a:r>
            <a:r>
              <a:rPr lang="en-US" sz="1200" kern="1200" dirty="0">
                <a:solidFill>
                  <a:schemeClr val="tx1"/>
                </a:solidFill>
                <a:effectLst/>
                <a:latin typeface="+mn-lt"/>
                <a:ea typeface="+mn-ea"/>
                <a:cs typeface="+mn-cs"/>
              </a:rPr>
              <a:t>; calculated from grip strength, chair stands, and balance) at baseline and follow-up visits. We used multilevel linear mixed effects regression to model and predict </a:t>
            </a:r>
            <a:r>
              <a:rPr lang="en-US" sz="1200" kern="1200" dirty="0" err="1">
                <a:solidFill>
                  <a:schemeClr val="tx1"/>
                </a:solidFill>
                <a:effectLst/>
                <a:latin typeface="+mn-lt"/>
                <a:ea typeface="+mn-ea"/>
                <a:cs typeface="+mn-cs"/>
              </a:rPr>
              <a:t>ΔLFI</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per 3 months</a:t>
            </a:r>
            <a:r>
              <a:rPr lang="en-US" sz="1200" kern="1200" dirty="0">
                <a:solidFill>
                  <a:schemeClr val="tx1"/>
                </a:solidFill>
                <a:effectLst/>
                <a:latin typeface="+mn-lt"/>
                <a:ea typeface="+mn-ea"/>
                <a:cs typeface="+mn-cs"/>
              </a:rPr>
              <a:t> based on age, gender, </a:t>
            </a:r>
            <a:r>
              <a:rPr lang="en-US" sz="1200" kern="1200" dirty="0" err="1">
                <a:solidFill>
                  <a:schemeClr val="tx1"/>
                </a:solidFill>
                <a:effectLst/>
                <a:latin typeface="+mn-lt"/>
                <a:ea typeface="+mn-ea"/>
                <a:cs typeface="+mn-cs"/>
              </a:rPr>
              <a:t>MELDNa</a:t>
            </a:r>
            <a:r>
              <a:rPr lang="en-US" sz="1200" kern="1200" dirty="0">
                <a:solidFill>
                  <a:schemeClr val="tx1"/>
                </a:solidFill>
                <a:effectLst/>
                <a:latin typeface="+mn-lt"/>
                <a:ea typeface="+mn-ea"/>
                <a:cs typeface="+mn-cs"/>
              </a:rPr>
              <a:t>, ascites, and hepatic encephalopathy (HE). Competing risk regression evaluated the </a:t>
            </a:r>
            <a:r>
              <a:rPr lang="en-US" sz="1200" kern="1200" dirty="0" err="1">
                <a:solidFill>
                  <a:schemeClr val="tx1"/>
                </a:solidFill>
                <a:effectLst/>
                <a:latin typeface="+mn-lt"/>
                <a:ea typeface="+mn-ea"/>
                <a:cs typeface="+mn-cs"/>
              </a:rPr>
              <a:t>subhazard</a:t>
            </a:r>
            <a:r>
              <a:rPr lang="en-US" sz="1200" kern="1200" dirty="0">
                <a:solidFill>
                  <a:schemeClr val="tx1"/>
                </a:solidFill>
                <a:effectLst/>
                <a:latin typeface="+mn-lt"/>
                <a:ea typeface="+mn-ea"/>
                <a:cs typeface="+mn-cs"/>
              </a:rPr>
              <a:t> ratio (</a:t>
            </a:r>
            <a:r>
              <a:rPr lang="en-US" sz="1200" kern="1200" dirty="0" err="1">
                <a:solidFill>
                  <a:schemeClr val="tx1"/>
                </a:solidFill>
                <a:effectLst/>
                <a:latin typeface="+mn-lt"/>
                <a:ea typeface="+mn-ea"/>
                <a:cs typeface="+mn-cs"/>
              </a:rPr>
              <a:t>sHR</a:t>
            </a:r>
            <a:r>
              <a:rPr lang="en-US" sz="1200" kern="1200" dirty="0">
                <a:solidFill>
                  <a:schemeClr val="tx1"/>
                </a:solidFill>
                <a:effectLst/>
                <a:latin typeface="+mn-lt"/>
                <a:ea typeface="+mn-ea"/>
                <a:cs typeface="+mn-cs"/>
              </a:rPr>
              <a:t>) of baseline </a:t>
            </a:r>
            <a:r>
              <a:rPr lang="en-US" sz="1200" kern="1200" dirty="0" err="1">
                <a:solidFill>
                  <a:schemeClr val="tx1"/>
                </a:solidFill>
                <a:effectLst/>
                <a:latin typeface="+mn-lt"/>
                <a:ea typeface="+mn-ea"/>
                <a:cs typeface="+mn-cs"/>
              </a:rPr>
              <a:t>LFI</a:t>
            </a:r>
            <a:r>
              <a:rPr lang="en-US" sz="1200" kern="1200" dirty="0">
                <a:solidFill>
                  <a:schemeClr val="tx1"/>
                </a:solidFill>
                <a:effectLst/>
                <a:latin typeface="+mn-lt"/>
                <a:ea typeface="+mn-ea"/>
                <a:cs typeface="+mn-cs"/>
              </a:rPr>
              <a:t> and predicted </a:t>
            </a:r>
            <a:r>
              <a:rPr lang="en-US" sz="1200" kern="1200" dirty="0" err="1">
                <a:solidFill>
                  <a:schemeClr val="tx1"/>
                </a:solidFill>
                <a:effectLst/>
                <a:latin typeface="+mn-lt"/>
                <a:ea typeface="+mn-ea"/>
                <a:cs typeface="+mn-cs"/>
              </a:rPr>
              <a:t>ΔLFI</a:t>
            </a:r>
            <a:r>
              <a:rPr lang="en-US" sz="1200" kern="1200" dirty="0">
                <a:solidFill>
                  <a:schemeClr val="tx1"/>
                </a:solidFill>
                <a:effectLst/>
                <a:latin typeface="+mn-lt"/>
                <a:ea typeface="+mn-ea"/>
                <a:cs typeface="+mn-cs"/>
              </a:rPr>
              <a:t> on death/delisting, with transplantation as the competing risk. To determine if the </a:t>
            </a:r>
            <a:r>
              <a:rPr lang="en-US" sz="1200" kern="1200" dirty="0" err="1">
                <a:solidFill>
                  <a:schemeClr val="tx1"/>
                </a:solidFill>
                <a:effectLst/>
                <a:latin typeface="+mn-lt"/>
                <a:ea typeface="+mn-ea"/>
                <a:cs typeface="+mn-cs"/>
              </a:rPr>
              <a:t>sHR</a:t>
            </a:r>
            <a:r>
              <a:rPr lang="en-US" sz="1200" kern="1200" dirty="0">
                <a:solidFill>
                  <a:schemeClr val="tx1"/>
                </a:solidFill>
                <a:effectLst/>
                <a:latin typeface="+mn-lt"/>
                <a:ea typeface="+mn-ea"/>
                <a:cs typeface="+mn-cs"/>
              </a:rPr>
              <a:t> for </a:t>
            </a:r>
            <a:r>
              <a:rPr lang="en-US" sz="1200" kern="1200" dirty="0" err="1">
                <a:solidFill>
                  <a:schemeClr val="tx1"/>
                </a:solidFill>
                <a:effectLst/>
                <a:latin typeface="+mn-lt"/>
                <a:ea typeface="+mn-ea"/>
                <a:cs typeface="+mn-cs"/>
              </a:rPr>
              <a:t>MELDNa</a:t>
            </a:r>
            <a:r>
              <a:rPr lang="en-US" sz="1200" kern="1200" dirty="0">
                <a:solidFill>
                  <a:schemeClr val="tx1"/>
                </a:solidFill>
                <a:effectLst/>
                <a:latin typeface="+mn-lt"/>
                <a:ea typeface="+mn-ea"/>
                <a:cs typeface="+mn-cs"/>
              </a:rPr>
              <a:t> changed significantly after adjusting for </a:t>
            </a:r>
            <a:r>
              <a:rPr lang="en-US" sz="1200" kern="1200" dirty="0" err="1">
                <a:solidFill>
                  <a:schemeClr val="tx1"/>
                </a:solidFill>
                <a:effectLst/>
                <a:latin typeface="+mn-lt"/>
                <a:ea typeface="+mn-ea"/>
                <a:cs typeface="+mn-cs"/>
              </a:rPr>
              <a:t>LFI</a:t>
            </a:r>
            <a:r>
              <a:rPr lang="en-US" sz="1200" kern="1200" dirty="0">
                <a:solidFill>
                  <a:schemeClr val="tx1"/>
                </a:solidFill>
                <a:effectLst/>
                <a:latin typeface="+mn-lt"/>
                <a:ea typeface="+mn-ea"/>
                <a:cs typeface="+mn-cs"/>
              </a:rPr>
              <a:t>, difference in </a:t>
            </a:r>
            <a:r>
              <a:rPr lang="en-US" sz="1200" kern="1200" dirty="0" err="1">
                <a:solidFill>
                  <a:schemeClr val="tx1"/>
                </a:solidFill>
                <a:effectLst/>
                <a:latin typeface="+mn-lt"/>
                <a:ea typeface="+mn-ea"/>
                <a:cs typeface="+mn-cs"/>
              </a:rPr>
              <a:t>MELDNa</a:t>
            </a:r>
            <a:r>
              <a:rPr lang="en-US" sz="1200" kern="1200" dirty="0">
                <a:solidFill>
                  <a:schemeClr val="tx1"/>
                </a:solidFill>
                <a:effectLst/>
                <a:latin typeface="+mn-lt"/>
                <a:ea typeface="+mn-ea"/>
                <a:cs typeface="+mn-cs"/>
              </a:rPr>
              <a:t> regression coefficients were compared between models with and without </a:t>
            </a:r>
            <a:r>
              <a:rPr lang="en-US" sz="1200" kern="1200" dirty="0" err="1">
                <a:solidFill>
                  <a:schemeClr val="tx1"/>
                </a:solidFill>
                <a:effectLst/>
                <a:latin typeface="+mn-lt"/>
                <a:ea typeface="+mn-ea"/>
                <a:cs typeface="+mn-cs"/>
              </a:rPr>
              <a:t>LFI</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ΔLFI</a:t>
            </a:r>
            <a:r>
              <a:rPr lang="en-US" sz="1200" kern="1200" dirty="0">
                <a:solidFill>
                  <a:schemeClr val="tx1"/>
                </a:solidFill>
                <a:effectLst/>
                <a:latin typeface="+mn-lt"/>
                <a:ea typeface="+mn-ea"/>
                <a:cs typeface="+mn-cs"/>
              </a:rPr>
              <a:t> using bootstrap methods (100 replications).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analyzed 2,851 visits from 1,093 patients with cirrhosis: mean (SD) </a:t>
            </a:r>
            <a:r>
              <a:rPr lang="en-US" sz="1200" kern="1200" dirty="0" err="1">
                <a:solidFill>
                  <a:schemeClr val="tx1"/>
                </a:solidFill>
                <a:effectLst/>
                <a:latin typeface="+mn-lt"/>
                <a:ea typeface="+mn-ea"/>
                <a:cs typeface="+mn-cs"/>
              </a:rPr>
              <a:t>MELDNa</a:t>
            </a:r>
            <a:r>
              <a:rPr lang="en-US" sz="1200" kern="1200" dirty="0">
                <a:solidFill>
                  <a:schemeClr val="tx1"/>
                </a:solidFill>
                <a:effectLst/>
                <a:latin typeface="+mn-lt"/>
                <a:ea typeface="+mn-ea"/>
                <a:cs typeface="+mn-cs"/>
              </a:rPr>
              <a:t> 19 (6); baseline </a:t>
            </a:r>
            <a:r>
              <a:rPr lang="en-US" sz="1200" kern="1200" dirty="0" err="1">
                <a:solidFill>
                  <a:schemeClr val="tx1"/>
                </a:solidFill>
                <a:effectLst/>
                <a:latin typeface="+mn-lt"/>
                <a:ea typeface="+mn-ea"/>
                <a:cs typeface="+mn-cs"/>
              </a:rPr>
              <a:t>LFI</a:t>
            </a:r>
            <a:r>
              <a:rPr lang="en-US" sz="1200" kern="1200" dirty="0">
                <a:solidFill>
                  <a:schemeClr val="tx1"/>
                </a:solidFill>
                <a:effectLst/>
                <a:latin typeface="+mn-lt"/>
                <a:ea typeface="+mn-ea"/>
                <a:cs typeface="+mn-cs"/>
              </a:rPr>
              <a:t> 4.0 (0.8). After a median follow-up of 11 months (</a:t>
            </a:r>
            <a:r>
              <a:rPr lang="en-US" sz="1200" kern="1200" dirty="0" err="1">
                <a:solidFill>
                  <a:schemeClr val="tx1"/>
                </a:solidFill>
                <a:effectLst/>
                <a:latin typeface="+mn-lt"/>
                <a:ea typeface="+mn-ea"/>
                <a:cs typeface="+mn-cs"/>
              </a:rPr>
              <a:t>IQR</a:t>
            </a:r>
            <a:r>
              <a:rPr lang="en-US" sz="1200" kern="1200" dirty="0">
                <a:solidFill>
                  <a:schemeClr val="tx1"/>
                </a:solidFill>
                <a:effectLst/>
                <a:latin typeface="+mn-lt"/>
                <a:ea typeface="+mn-ea"/>
                <a:cs typeface="+mn-cs"/>
              </a:rPr>
              <a:t> 5-21), 223 (20%) died/were delisted for sickness. In adjusted mixed effects models, mean (SD) </a:t>
            </a:r>
            <a:r>
              <a:rPr lang="en-US" sz="1200" kern="1200" dirty="0" err="1">
                <a:solidFill>
                  <a:schemeClr val="tx1"/>
                </a:solidFill>
                <a:effectLst/>
                <a:latin typeface="+mn-lt"/>
                <a:ea typeface="+mn-ea"/>
                <a:cs typeface="+mn-cs"/>
              </a:rPr>
              <a:t>ΔLFI</a:t>
            </a:r>
            <a:r>
              <a:rPr lang="en-US" sz="1200" kern="1200" dirty="0">
                <a:solidFill>
                  <a:schemeClr val="tx1"/>
                </a:solidFill>
                <a:effectLst/>
                <a:latin typeface="+mn-lt"/>
                <a:ea typeface="+mn-ea"/>
                <a:cs typeface="+mn-cs"/>
              </a:rPr>
              <a:t> per 3 months was 0.02 (0.02)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49% worsened moderately/severely (</a:t>
            </a:r>
            <a:r>
              <a:rPr lang="en-US" sz="1200" kern="1200" dirty="0" err="1">
                <a:solidFill>
                  <a:schemeClr val="tx1"/>
                </a:solidFill>
                <a:effectLst/>
                <a:latin typeface="+mn-lt"/>
                <a:ea typeface="+mn-ea"/>
                <a:cs typeface="+mn-cs"/>
              </a:rPr>
              <a:t>ΔLFI≥0.02</a:t>
            </a:r>
            <a:r>
              <a:rPr lang="en-US" sz="1200" kern="1200" dirty="0">
                <a:solidFill>
                  <a:schemeClr val="tx1"/>
                </a:solidFill>
                <a:effectLst/>
                <a:latin typeface="+mn-lt"/>
                <a:ea typeface="+mn-ea"/>
                <a:cs typeface="+mn-cs"/>
              </a:rPr>
              <a:t>), 35% worsening slightly (</a:t>
            </a:r>
            <a:r>
              <a:rPr lang="en-US" sz="1200" kern="1200" dirty="0" err="1">
                <a:solidFill>
                  <a:schemeClr val="tx1"/>
                </a:solidFill>
                <a:effectLst/>
                <a:latin typeface="+mn-lt"/>
                <a:ea typeface="+mn-ea"/>
                <a:cs typeface="+mn-cs"/>
              </a:rPr>
              <a:t>ΔLFI</a:t>
            </a:r>
            <a:r>
              <a:rPr lang="en-US" sz="1200" kern="1200" dirty="0">
                <a:solidFill>
                  <a:schemeClr val="tx1"/>
                </a:solidFill>
                <a:effectLst/>
                <a:latin typeface="+mn-lt"/>
                <a:ea typeface="+mn-ea"/>
                <a:cs typeface="+mn-cs"/>
              </a:rPr>
              <a:t> between 0-0.02), and 16% improved (</a:t>
            </a:r>
            <a:r>
              <a:rPr lang="en-US" sz="1200" kern="1200" dirty="0" err="1">
                <a:solidFill>
                  <a:schemeClr val="tx1"/>
                </a:solidFill>
                <a:effectLst/>
                <a:latin typeface="+mn-lt"/>
                <a:ea typeface="+mn-ea"/>
                <a:cs typeface="+mn-cs"/>
              </a:rPr>
              <a:t>ΔLFI</a:t>
            </a:r>
            <a:r>
              <a:rPr lang="en-US" sz="1200" kern="1200" dirty="0">
                <a:solidFill>
                  <a:schemeClr val="tx1"/>
                </a:solidFill>
                <a:effectLst/>
                <a:latin typeface="+mn-lt"/>
                <a:ea typeface="+mn-ea"/>
                <a:cs typeface="+mn-cs"/>
              </a:rPr>
              <a:t>&lt;0). The cumulative incidence of death/delisting increased by worsening </a:t>
            </a:r>
            <a:r>
              <a:rPr lang="en-US" sz="1200" kern="1200" dirty="0" err="1">
                <a:solidFill>
                  <a:schemeClr val="tx1"/>
                </a:solidFill>
                <a:effectLst/>
                <a:latin typeface="+mn-lt"/>
                <a:ea typeface="+mn-ea"/>
                <a:cs typeface="+mn-cs"/>
              </a:rPr>
              <a:t>ΔLFI</a:t>
            </a:r>
            <a:r>
              <a:rPr lang="en-US" sz="1200" kern="1200" dirty="0">
                <a:solidFill>
                  <a:schemeClr val="tx1"/>
                </a:solidFill>
                <a:effectLst/>
                <a:latin typeface="+mn-lt"/>
                <a:ea typeface="+mn-ea"/>
                <a:cs typeface="+mn-cs"/>
              </a:rPr>
              <a:t> group [Fig]. In competing risk regression adjusted for age, height, </a:t>
            </a:r>
            <a:r>
              <a:rPr lang="en-US" sz="1200" kern="1200" dirty="0" err="1">
                <a:solidFill>
                  <a:schemeClr val="tx1"/>
                </a:solidFill>
                <a:effectLst/>
                <a:latin typeface="+mn-lt"/>
                <a:ea typeface="+mn-ea"/>
                <a:cs typeface="+mn-cs"/>
              </a:rPr>
              <a:t>MELDNa</a:t>
            </a:r>
            <a:r>
              <a:rPr lang="en-US" sz="1200" kern="1200" dirty="0">
                <a:solidFill>
                  <a:schemeClr val="tx1"/>
                </a:solidFill>
                <a:effectLst/>
                <a:latin typeface="+mn-lt"/>
                <a:ea typeface="+mn-ea"/>
                <a:cs typeface="+mn-cs"/>
              </a:rPr>
              <a:t>, and albumin, a 0.1 unit change in both </a:t>
            </a:r>
            <a:r>
              <a:rPr lang="en-US" sz="1200" kern="1200" dirty="0" err="1">
                <a:solidFill>
                  <a:schemeClr val="tx1"/>
                </a:solidFill>
                <a:effectLst/>
                <a:latin typeface="+mn-lt"/>
                <a:ea typeface="+mn-ea"/>
                <a:cs typeface="+mn-cs"/>
              </a:rPr>
              <a:t>LFI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sHR</a:t>
            </a:r>
            <a:r>
              <a:rPr lang="en-US" sz="1200" kern="1200" dirty="0">
                <a:solidFill>
                  <a:schemeClr val="tx1"/>
                </a:solidFill>
                <a:effectLst/>
                <a:latin typeface="+mn-lt"/>
                <a:ea typeface="+mn-ea"/>
                <a:cs typeface="+mn-cs"/>
              </a:rPr>
              <a:t> 1.07 (</a:t>
            </a:r>
            <a:r>
              <a:rPr lang="en-US" sz="1200" kern="1200" err="1">
                <a:solidFill>
                  <a:schemeClr val="tx1"/>
                </a:solidFill>
                <a:effectLst/>
                <a:latin typeface="+mn-lt"/>
                <a:ea typeface="+mn-ea"/>
                <a:cs typeface="+mn-cs"/>
              </a:rPr>
              <a:t>95</a:t>
            </a:r>
            <a:r>
              <a:rPr lang="en-US" sz="1200" kern="1200">
                <a:solidFill>
                  <a:schemeClr val="tx1"/>
                </a:solidFill>
                <a:effectLst/>
                <a:latin typeface="+mn-lt"/>
                <a:ea typeface="+mn-ea"/>
                <a:cs typeface="+mn-cs"/>
              </a:rPr>
              <a:t>% CI </a:t>
            </a:r>
            <a:r>
              <a:rPr lang="en-US" sz="1200" kern="1200" dirty="0">
                <a:solidFill>
                  <a:schemeClr val="tx1"/>
                </a:solidFill>
                <a:effectLst/>
                <a:latin typeface="+mn-lt"/>
                <a:ea typeface="+mn-ea"/>
                <a:cs typeface="+mn-cs"/>
              </a:rPr>
              <a:t>1.05-1.10)] and </a:t>
            </a:r>
            <a:r>
              <a:rPr lang="en-US" sz="1200" kern="1200" dirty="0" err="1">
                <a:solidFill>
                  <a:schemeClr val="tx1"/>
                </a:solidFill>
                <a:effectLst/>
                <a:latin typeface="+mn-lt"/>
                <a:ea typeface="+mn-ea"/>
                <a:cs typeface="+mn-cs"/>
              </a:rPr>
              <a:t>ΔLFI</a:t>
            </a:r>
            <a:r>
              <a:rPr lang="en-US" sz="1200" kern="1200" dirty="0">
                <a:solidFill>
                  <a:schemeClr val="tx1"/>
                </a:solidFill>
                <a:effectLst/>
                <a:latin typeface="+mn-lt"/>
                <a:ea typeface="+mn-ea"/>
                <a:cs typeface="+mn-cs"/>
              </a:rPr>
              <a:t> per 3 months [</a:t>
            </a:r>
            <a:r>
              <a:rPr lang="en-US" sz="1200" kern="1200" dirty="0" err="1">
                <a:solidFill>
                  <a:schemeClr val="tx1"/>
                </a:solidFill>
                <a:effectLst/>
                <a:latin typeface="+mn-lt"/>
                <a:ea typeface="+mn-ea"/>
                <a:cs typeface="+mn-cs"/>
              </a:rPr>
              <a:t>sHR</a:t>
            </a:r>
            <a:r>
              <a:rPr lang="en-US" sz="1200" kern="1200" dirty="0">
                <a:solidFill>
                  <a:schemeClr val="tx1"/>
                </a:solidFill>
                <a:effectLst/>
                <a:latin typeface="+mn-lt"/>
                <a:ea typeface="+mn-ea"/>
                <a:cs typeface="+mn-cs"/>
              </a:rPr>
              <a:t> 2.04 (</a:t>
            </a:r>
            <a:r>
              <a:rPr lang="en-US" sz="1200" kern="1200" err="1">
                <a:solidFill>
                  <a:schemeClr val="tx1"/>
                </a:solidFill>
                <a:effectLst/>
                <a:latin typeface="+mn-lt"/>
                <a:ea typeface="+mn-ea"/>
                <a:cs typeface="+mn-cs"/>
              </a:rPr>
              <a:t>95</a:t>
            </a:r>
            <a:r>
              <a:rPr lang="en-US" sz="1200" kern="1200">
                <a:solidFill>
                  <a:schemeClr val="tx1"/>
                </a:solidFill>
                <a:effectLst/>
                <a:latin typeface="+mn-lt"/>
                <a:ea typeface="+mn-ea"/>
                <a:cs typeface="+mn-cs"/>
              </a:rPr>
              <a:t>% CI </a:t>
            </a:r>
            <a:r>
              <a:rPr lang="en-US" sz="1200" kern="1200" dirty="0">
                <a:solidFill>
                  <a:schemeClr val="tx1"/>
                </a:solidFill>
                <a:effectLst/>
                <a:latin typeface="+mn-lt"/>
                <a:ea typeface="+mn-ea"/>
                <a:cs typeface="+mn-cs"/>
              </a:rPr>
              <a:t>1.35-3.09)] were associated with death/delisting. In successive competing risk models, adding </a:t>
            </a:r>
            <a:r>
              <a:rPr lang="en-US" sz="1200" kern="1200" dirty="0" err="1">
                <a:solidFill>
                  <a:schemeClr val="tx1"/>
                </a:solidFill>
                <a:effectLst/>
                <a:latin typeface="+mn-lt"/>
                <a:ea typeface="+mn-ea"/>
                <a:cs typeface="+mn-cs"/>
              </a:rPr>
              <a:t>LFI</a:t>
            </a:r>
            <a:r>
              <a:rPr lang="en-US" sz="1200" kern="1200" dirty="0">
                <a:solidFill>
                  <a:schemeClr val="tx1"/>
                </a:solidFill>
                <a:effectLst/>
                <a:latin typeface="+mn-lt"/>
                <a:ea typeface="+mn-ea"/>
                <a:cs typeface="+mn-cs"/>
              </a:rPr>
              <a:t> (Table Model B) or </a:t>
            </a:r>
            <a:r>
              <a:rPr lang="en-US" sz="1200" kern="1200" dirty="0" err="1">
                <a:solidFill>
                  <a:schemeClr val="tx1"/>
                </a:solidFill>
                <a:effectLst/>
                <a:latin typeface="+mn-lt"/>
                <a:ea typeface="+mn-ea"/>
                <a:cs typeface="+mn-cs"/>
              </a:rPr>
              <a:t>LFI</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plus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ΔLFI</a:t>
            </a:r>
            <a:r>
              <a:rPr lang="en-US" sz="1200" kern="1200" dirty="0">
                <a:solidFill>
                  <a:schemeClr val="tx1"/>
                </a:solidFill>
                <a:effectLst/>
                <a:latin typeface="+mn-lt"/>
                <a:ea typeface="+mn-ea"/>
                <a:cs typeface="+mn-cs"/>
              </a:rPr>
              <a:t> (Table Model C) significantly attenuated the association b/n </a:t>
            </a:r>
            <a:r>
              <a:rPr lang="en-US" sz="1200" kern="1200" dirty="0" err="1">
                <a:solidFill>
                  <a:schemeClr val="tx1"/>
                </a:solidFill>
                <a:effectLst/>
                <a:latin typeface="+mn-lt"/>
                <a:ea typeface="+mn-ea"/>
                <a:cs typeface="+mn-cs"/>
              </a:rPr>
              <a:t>MELDNa</a:t>
            </a:r>
            <a:r>
              <a:rPr lang="en-US" sz="1200" kern="1200" dirty="0">
                <a:solidFill>
                  <a:schemeClr val="tx1"/>
                </a:solidFill>
                <a:effectLst/>
                <a:latin typeface="+mn-lt"/>
                <a:ea typeface="+mn-ea"/>
                <a:cs typeface="+mn-cs"/>
              </a:rPr>
              <a:t> and death/delisting (Table,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for difference in </a:t>
            </a:r>
            <a:r>
              <a:rPr lang="en-US" sz="1200" kern="1200" dirty="0" err="1">
                <a:solidFill>
                  <a:schemeClr val="tx1"/>
                </a:solidFill>
                <a:effectLst/>
                <a:latin typeface="+mn-lt"/>
                <a:ea typeface="+mn-ea"/>
                <a:cs typeface="+mn-cs"/>
              </a:rPr>
              <a:t>MELDNa</a:t>
            </a:r>
            <a:r>
              <a:rPr lang="en-US" sz="1200" kern="1200" dirty="0">
                <a:solidFill>
                  <a:schemeClr val="tx1"/>
                </a:solidFill>
                <a:effectLst/>
                <a:latin typeface="+mn-lt"/>
                <a:ea typeface="+mn-ea"/>
                <a:cs typeface="+mn-cs"/>
              </a:rPr>
              <a:t> coefficients).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Frailty is dynamic: the majority (84%) of patients with cirrhosis awaiting liver transplantation experienced worsening of frailty within 3 months. </a:t>
            </a:r>
            <a:r>
              <a:rPr lang="en-US" sz="1200" kern="1200" dirty="0" err="1">
                <a:solidFill>
                  <a:schemeClr val="tx1"/>
                </a:solidFill>
                <a:effectLst/>
                <a:latin typeface="+mn-lt"/>
                <a:ea typeface="+mn-ea"/>
                <a:cs typeface="+mn-cs"/>
              </a:rPr>
              <a:t>Δfrailty</a:t>
            </a:r>
            <a:r>
              <a:rPr lang="en-US" sz="1200" kern="1200" dirty="0">
                <a:solidFill>
                  <a:schemeClr val="tx1"/>
                </a:solidFill>
                <a:effectLst/>
                <a:latin typeface="+mn-lt"/>
                <a:ea typeface="+mn-ea"/>
                <a:cs typeface="+mn-cs"/>
              </a:rPr>
              <a:t> per 3 months was significantly associated with death/delisting independent of baseline frailty and </a:t>
            </a:r>
            <a:r>
              <a:rPr lang="en-US" sz="1200" kern="1200" dirty="0" err="1">
                <a:solidFill>
                  <a:schemeClr val="tx1"/>
                </a:solidFill>
                <a:effectLst/>
                <a:latin typeface="+mn-lt"/>
                <a:ea typeface="+mn-ea"/>
                <a:cs typeface="+mn-cs"/>
              </a:rPr>
              <a:t>MELDNa</a:t>
            </a:r>
            <a:r>
              <a:rPr lang="en-US" sz="1200" kern="1200" dirty="0">
                <a:solidFill>
                  <a:schemeClr val="tx1"/>
                </a:solidFill>
                <a:effectLst/>
                <a:latin typeface="+mn-lt"/>
                <a:ea typeface="+mn-ea"/>
                <a:cs typeface="+mn-cs"/>
              </a:rPr>
              <a:t>. Notably, patients who experienced improvements in frailty over time had a lower risk of death/delisting than those who experienced worsening frailty. The addition of frailty </a:t>
            </a:r>
            <a:r>
              <a:rPr lang="en-US" sz="1200" i="1" kern="1200" dirty="0">
                <a:solidFill>
                  <a:schemeClr val="tx1"/>
                </a:solidFill>
                <a:effectLst/>
                <a:latin typeface="+mn-lt"/>
                <a:ea typeface="+mn-ea"/>
                <a:cs typeface="+mn-cs"/>
              </a:rPr>
              <a:t>and </a:t>
            </a:r>
            <a:r>
              <a:rPr lang="en-US" sz="1200" kern="1200" dirty="0" err="1">
                <a:solidFill>
                  <a:schemeClr val="tx1"/>
                </a:solidFill>
                <a:effectLst/>
                <a:latin typeface="+mn-lt"/>
                <a:ea typeface="+mn-ea"/>
                <a:cs typeface="+mn-cs"/>
              </a:rPr>
              <a:t>Δfrailty</a:t>
            </a:r>
            <a:r>
              <a:rPr lang="en-US" sz="1200" kern="1200" dirty="0">
                <a:solidFill>
                  <a:schemeClr val="tx1"/>
                </a:solidFill>
                <a:effectLst/>
                <a:latin typeface="+mn-lt"/>
                <a:ea typeface="+mn-ea"/>
                <a:cs typeface="+mn-cs"/>
              </a:rPr>
              <a:t> per 3 months attenuated the association between </a:t>
            </a:r>
            <a:r>
              <a:rPr lang="en-US" sz="1200" kern="1200" dirty="0" err="1">
                <a:solidFill>
                  <a:schemeClr val="tx1"/>
                </a:solidFill>
                <a:effectLst/>
                <a:latin typeface="+mn-lt"/>
                <a:ea typeface="+mn-ea"/>
                <a:cs typeface="+mn-cs"/>
              </a:rPr>
              <a:t>MELDNa</a:t>
            </a:r>
            <a:r>
              <a:rPr lang="en-US" sz="1200" kern="1200" dirty="0">
                <a:solidFill>
                  <a:schemeClr val="tx1"/>
                </a:solidFill>
                <a:effectLst/>
                <a:latin typeface="+mn-lt"/>
                <a:ea typeface="+mn-ea"/>
                <a:cs typeface="+mn-cs"/>
              </a:rPr>
              <a:t> and death/delisting. Our data support the longitudinal measurement of frailty, using the Liver Frailty Index, in patients with cirrhosis and lay the foundation for interventional work aimed at reversing – or even preventing – frailty. [Grant support: </a:t>
            </a:r>
            <a:r>
              <a:rPr lang="en-US" sz="1200" kern="1200" dirty="0" err="1">
                <a:solidFill>
                  <a:schemeClr val="tx1"/>
                </a:solidFill>
                <a:effectLst/>
                <a:latin typeface="+mn-lt"/>
                <a:ea typeface="+mn-ea"/>
                <a:cs typeface="+mn-cs"/>
              </a:rPr>
              <a:t>P30DK026743</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K23AG048337</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R01AG059183</a:t>
            </a:r>
            <a:r>
              <a:rPr lang="en-US" sz="1200" kern="1200" dirty="0">
                <a:solidFill>
                  <a:schemeClr val="tx1"/>
                </a:solidFill>
                <a:effectLst/>
                <a:latin typeface="+mn-lt"/>
                <a:ea typeface="+mn-ea"/>
                <a:cs typeface="+mn-cs"/>
              </a:rPr>
              <a: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Jennifer Cindy Lai – </a:t>
            </a:r>
            <a:r>
              <a:rPr lang="en-US" sz="1200" kern="1200" dirty="0" err="1">
                <a:solidFill>
                  <a:schemeClr val="tx1"/>
                </a:solidFill>
                <a:effectLst/>
                <a:latin typeface="+mn-lt"/>
                <a:ea typeface="+mn-ea"/>
                <a:cs typeface="+mn-cs"/>
              </a:rPr>
              <a:t>Axcella</a:t>
            </a:r>
            <a:r>
              <a:rPr lang="en-US" sz="1200" kern="1200" dirty="0">
                <a:solidFill>
                  <a:schemeClr val="tx1"/>
                </a:solidFill>
                <a:effectLst/>
                <a:latin typeface="+mn-lt"/>
                <a:ea typeface="+mn-ea"/>
                <a:cs typeface="+mn-cs"/>
              </a:rPr>
              <a:t> Health, Inc: Consulting </a:t>
            </a:r>
          </a:p>
          <a:p>
            <a:r>
              <a:rPr lang="en-US" sz="1200" kern="1200" dirty="0">
                <a:solidFill>
                  <a:schemeClr val="tx1"/>
                </a:solidFill>
                <a:effectLst/>
                <a:latin typeface="+mn-lt"/>
                <a:ea typeface="+mn-ea"/>
                <a:cs typeface="+mn-cs"/>
              </a:rPr>
              <a:t>Michael A. Dunn – </a:t>
            </a:r>
            <a:r>
              <a:rPr lang="en-US" sz="1200" kern="1200" dirty="0" err="1">
                <a:solidFill>
                  <a:schemeClr val="tx1"/>
                </a:solidFill>
                <a:effectLst/>
                <a:latin typeface="+mn-lt"/>
                <a:ea typeface="+mn-ea"/>
                <a:cs typeface="+mn-cs"/>
              </a:rPr>
              <a:t>Axcella</a:t>
            </a:r>
            <a:r>
              <a:rPr lang="en-US" sz="1200" kern="1200" dirty="0">
                <a:solidFill>
                  <a:schemeClr val="tx1"/>
                </a:solidFill>
                <a:effectLst/>
                <a:latin typeface="+mn-lt"/>
                <a:ea typeface="+mn-ea"/>
                <a:cs typeface="+mn-cs"/>
              </a:rPr>
              <a:t> Health, Inc: Consulting </a:t>
            </a:r>
          </a:p>
          <a:p>
            <a:r>
              <a:rPr lang="en-US" sz="1200" kern="1200" dirty="0">
                <a:solidFill>
                  <a:schemeClr val="tx1"/>
                </a:solidFill>
                <a:effectLst/>
                <a:latin typeface="+mn-lt"/>
                <a:ea typeface="+mn-ea"/>
                <a:cs typeface="+mn-cs"/>
              </a:rPr>
              <a:t>Michael Volk – </a:t>
            </a:r>
            <a:r>
              <a:rPr lang="en-US" sz="1200" kern="1200" dirty="0" err="1">
                <a:solidFill>
                  <a:schemeClr val="tx1"/>
                </a:solidFill>
                <a:effectLst/>
                <a:latin typeface="+mn-lt"/>
                <a:ea typeface="+mn-ea"/>
                <a:cs typeface="+mn-cs"/>
              </a:rPr>
              <a:t>Biovie</a:t>
            </a:r>
            <a:r>
              <a:rPr lang="en-US" sz="1200" kern="1200" dirty="0">
                <a:solidFill>
                  <a:schemeClr val="tx1"/>
                </a:solidFill>
                <a:effectLst/>
                <a:latin typeface="+mn-lt"/>
                <a:ea typeface="+mn-ea"/>
                <a:cs typeface="+mn-cs"/>
              </a:rPr>
              <a:t>: Consulting </a:t>
            </a:r>
          </a:p>
          <a:p>
            <a:r>
              <a:rPr lang="en-US" sz="1200" kern="1200" dirty="0">
                <a:solidFill>
                  <a:schemeClr val="tx1"/>
                </a:solidFill>
                <a:effectLst/>
                <a:latin typeface="+mn-lt"/>
                <a:ea typeface="+mn-ea"/>
                <a:cs typeface="+mn-cs"/>
              </a:rPr>
              <a:t>Andres Duarte-</a:t>
            </a:r>
            <a:r>
              <a:rPr lang="en-US" sz="1200" kern="1200" dirty="0" err="1">
                <a:solidFill>
                  <a:schemeClr val="tx1"/>
                </a:solidFill>
                <a:effectLst/>
                <a:latin typeface="+mn-lt"/>
                <a:ea typeface="+mn-ea"/>
                <a:cs typeface="+mn-cs"/>
              </a:rPr>
              <a:t>Rojo</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Axcella</a:t>
            </a:r>
            <a:r>
              <a:rPr lang="en-US" sz="1200" kern="1200" dirty="0">
                <a:solidFill>
                  <a:schemeClr val="tx1"/>
                </a:solidFill>
                <a:effectLst/>
                <a:latin typeface="+mn-lt"/>
                <a:ea typeface="+mn-ea"/>
                <a:cs typeface="+mn-cs"/>
              </a:rPr>
              <a:t>: Advisory Committee or Review Panel; </a:t>
            </a:r>
            <a:r>
              <a:rPr lang="en-US" sz="1200" kern="1200" dirty="0" err="1">
                <a:solidFill>
                  <a:schemeClr val="tx1"/>
                </a:solidFill>
                <a:effectLst/>
                <a:latin typeface="+mn-lt"/>
                <a:ea typeface="+mn-ea"/>
                <a:cs typeface="+mn-cs"/>
              </a:rPr>
              <a:t>Echosens</a:t>
            </a:r>
            <a:r>
              <a:rPr lang="en-US" sz="1200" kern="1200" dirty="0">
                <a:solidFill>
                  <a:schemeClr val="tx1"/>
                </a:solidFill>
                <a:effectLst/>
                <a:latin typeface="+mn-lt"/>
                <a:ea typeface="+mn-ea"/>
                <a:cs typeface="+mn-cs"/>
              </a:rPr>
              <a:t>: Grant/Research Support </a:t>
            </a:r>
          </a:p>
          <a:p>
            <a:r>
              <a:rPr lang="en-US" sz="1200" kern="1200" dirty="0">
                <a:solidFill>
                  <a:schemeClr val="tx1"/>
                </a:solidFill>
                <a:effectLst/>
                <a:latin typeface="+mn-lt"/>
                <a:ea typeface="+mn-ea"/>
                <a:cs typeface="+mn-cs"/>
              </a:rPr>
              <a:t>Daniel R Ganger – Gilead: Speaking and Teaching; </a:t>
            </a:r>
            <a:r>
              <a:rPr lang="en-US" sz="1200" kern="1200" dirty="0" err="1">
                <a:solidFill>
                  <a:schemeClr val="tx1"/>
                </a:solidFill>
                <a:effectLst/>
                <a:latin typeface="+mn-lt"/>
                <a:ea typeface="+mn-ea"/>
                <a:cs typeface="+mn-cs"/>
              </a:rPr>
              <a:t>Hepquant</a:t>
            </a:r>
            <a:r>
              <a:rPr lang="en-US" sz="1200" kern="1200" dirty="0">
                <a:solidFill>
                  <a:schemeClr val="tx1"/>
                </a:solidFill>
                <a:effectLst/>
                <a:latin typeface="+mn-lt"/>
                <a:ea typeface="+mn-ea"/>
                <a:cs typeface="+mn-cs"/>
              </a:rPr>
              <a:t>: Consulting </a:t>
            </a:r>
          </a:p>
          <a:p>
            <a:r>
              <a:rPr lang="en-US" sz="1200" kern="1200" dirty="0" err="1">
                <a:solidFill>
                  <a:schemeClr val="tx1"/>
                </a:solidFill>
                <a:effectLst/>
                <a:latin typeface="+mn-lt"/>
                <a:ea typeface="+mn-ea"/>
                <a:cs typeface="+mn-cs"/>
              </a:rPr>
              <a:t>Dorry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Segev</a:t>
            </a:r>
            <a:r>
              <a:rPr lang="en-US" sz="1200" kern="1200" dirty="0">
                <a:solidFill>
                  <a:schemeClr val="tx1"/>
                </a:solidFill>
                <a:effectLst/>
                <a:latin typeface="+mn-lt"/>
                <a:ea typeface="+mn-ea"/>
                <a:cs typeface="+mn-cs"/>
              </a:rPr>
              <a:t> – Sanofi: Speaking and Teaching; Novartis: Speaking and Teaching </a:t>
            </a:r>
          </a:p>
          <a:p>
            <a:r>
              <a:rPr lang="en-US" sz="1200" kern="1200" dirty="0">
                <a:solidFill>
                  <a:schemeClr val="tx1"/>
                </a:solidFill>
                <a:effectLst/>
                <a:latin typeface="+mn-lt"/>
                <a:ea typeface="+mn-ea"/>
                <a:cs typeface="+mn-cs"/>
              </a:rPr>
              <a:t>Elizabeth C. Verna – Salix: Grant/Research Support; Gilead: Advisory Committee or Review Panel </a:t>
            </a:r>
          </a:p>
          <a:p>
            <a:r>
              <a:rPr lang="en-US" sz="1200" kern="1200" dirty="0">
                <a:solidFill>
                  <a:schemeClr val="tx1"/>
                </a:solidFill>
                <a:effectLst/>
                <a:latin typeface="+mn-lt"/>
                <a:ea typeface="+mn-ea"/>
                <a:cs typeface="+mn-cs"/>
              </a:rPr>
              <a:t>The following people have nothing to disclose: Matthew R. </a:t>
            </a:r>
            <a:r>
              <a:rPr lang="en-US" sz="1200" kern="1200" dirty="0" err="1">
                <a:solidFill>
                  <a:schemeClr val="tx1"/>
                </a:solidFill>
                <a:effectLst/>
                <a:latin typeface="+mn-lt"/>
                <a:ea typeface="+mn-ea"/>
                <a:cs typeface="+mn-cs"/>
              </a:rPr>
              <a:t>Kappus</a:t>
            </a:r>
            <a:r>
              <a:rPr lang="en-US" sz="1200" kern="1200" dirty="0">
                <a:solidFill>
                  <a:schemeClr val="tx1"/>
                </a:solidFill>
                <a:effectLst/>
                <a:latin typeface="+mn-lt"/>
                <a:ea typeface="+mn-ea"/>
                <a:cs typeface="+mn-cs"/>
              </a:rPr>
              <a:t>, Jennifer Dodge, Robert S. Rahimi, Christine Haugen</a:t>
            </a:r>
          </a:p>
          <a:p>
            <a:r>
              <a:rPr lang="en-US" sz="1200" kern="1200" dirty="0">
                <a:solidFill>
                  <a:schemeClr val="tx1"/>
                </a:solidFill>
                <a:effectLst/>
                <a:latin typeface="+mn-lt"/>
                <a:ea typeface="+mn-ea"/>
                <a:cs typeface="+mn-cs"/>
              </a:rPr>
              <a:t>Disclosure information not available at the time of publication: Charles E McCulloch, Mara McAdams DeMarco, Daniela Ladner </a:t>
            </a:r>
          </a:p>
          <a:p>
            <a:endParaRPr lang="en-US" b="0" dirty="0"/>
          </a:p>
        </p:txBody>
      </p:sp>
    </p:spTree>
    <p:extLst>
      <p:ext uri="{BB962C8B-B14F-4D97-AF65-F5344CB8AC3E}">
        <p14:creationId xmlns:p14="http://schemas.microsoft.com/office/powerpoint/2010/main" val="2407551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97 </a:t>
            </a:r>
          </a:p>
          <a:p>
            <a:r>
              <a:rPr lang="en-US" sz="1200" b="1" kern="1200" dirty="0">
                <a:solidFill>
                  <a:schemeClr val="tx1"/>
                </a:solidFill>
                <a:effectLst/>
                <a:latin typeface="+mn-lt"/>
                <a:ea typeface="+mn-ea"/>
                <a:cs typeface="+mn-cs"/>
              </a:rPr>
              <a:t>COMPARISON OF THE EFFICACY OF GRANULOCYTE MACROPHAGE-COLONY STIMULATING FACTOR (GM-CSF) AND NORFLOXACIN FOR SECONDARY PROPHYLAXIS OF SPONTANEOUS BACTERIAL PERITONITIS – A RANDOMIZED CONTROLLED TRIAL</a:t>
            </a: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a:t>
            </a:r>
            <a:r>
              <a:rPr lang="en-US" sz="1200" i="1" u="sng" kern="1200" dirty="0" err="1">
                <a:solidFill>
                  <a:schemeClr val="tx1"/>
                </a:solidFill>
                <a:effectLst/>
                <a:latin typeface="+mn-lt"/>
                <a:ea typeface="+mn-ea"/>
                <a:cs typeface="+mn-cs"/>
              </a:rPr>
              <a:t>Manjul</a:t>
            </a:r>
            <a:r>
              <a:rPr lang="en-US" sz="1200" i="1" u="sng" kern="1200" dirty="0">
                <a:solidFill>
                  <a:schemeClr val="tx1"/>
                </a:solidFill>
                <a:effectLst/>
                <a:latin typeface="+mn-lt"/>
                <a:ea typeface="+mn-ea"/>
                <a:cs typeface="+mn-cs"/>
              </a:rPr>
              <a:t> Mishra </a:t>
            </a:r>
            <a:r>
              <a:rPr lang="en-US" sz="1200" i="1" u="sng" kern="1200" dirty="0" err="1">
                <a:solidFill>
                  <a:schemeClr val="tx1"/>
                </a:solidFill>
                <a:effectLst/>
                <a:latin typeface="+mn-lt"/>
                <a:ea typeface="+mn-ea"/>
                <a:cs typeface="+mn-cs"/>
              </a:rPr>
              <a:t>Jr.</a:t>
            </a:r>
            <a:r>
              <a:rPr lang="en-US" sz="1200" i="1" kern="1200" baseline="30000" dirty="0" err="1">
                <a:solidFill>
                  <a:schemeClr val="tx1"/>
                </a:solidFill>
                <a:effectLst/>
                <a:latin typeface="+mn-lt"/>
                <a:ea typeface="+mn-ea"/>
                <a:cs typeface="+mn-cs"/>
              </a:rPr>
              <a:t>1</a:t>
            </a:r>
            <a:r>
              <a:rPr lang="en-US" sz="1200" i="1" kern="1200" dirty="0">
                <a:solidFill>
                  <a:schemeClr val="tx1"/>
                </a:solidFill>
                <a:effectLst/>
                <a:latin typeface="+mn-lt"/>
                <a:ea typeface="+mn-ea"/>
                <a:cs typeface="+mn-cs"/>
              </a:rPr>
              <a:t>, Prof. Shiv Kumar Sarin, MD, </a:t>
            </a:r>
            <a:r>
              <a:rPr lang="en-US" sz="1200" i="1" kern="1200" dirty="0" err="1">
                <a:solidFill>
                  <a:schemeClr val="tx1"/>
                </a:solidFill>
                <a:effectLst/>
                <a:latin typeface="+mn-lt"/>
                <a:ea typeface="+mn-ea"/>
                <a:cs typeface="+mn-cs"/>
              </a:rPr>
              <a:t>FAASLD</a:t>
            </a:r>
            <a:r>
              <a:rPr lang="en-US" sz="1200" i="1" kern="1200" baseline="30000" dirty="0" err="1">
                <a:solidFill>
                  <a:schemeClr val="tx1"/>
                </a:solidFill>
                <a:effectLst/>
                <a:latin typeface="+mn-lt"/>
                <a:ea typeface="+mn-ea"/>
                <a:cs typeface="+mn-cs"/>
              </a:rPr>
              <a:t>2</a:t>
            </a:r>
            <a:r>
              <a:rPr lang="en-US" sz="1200" i="1" kern="1200" dirty="0">
                <a:solidFill>
                  <a:schemeClr val="tx1"/>
                </a:solidFill>
                <a:effectLst/>
                <a:latin typeface="+mn-lt"/>
                <a:ea typeface="+mn-ea"/>
                <a:cs typeface="+mn-cs"/>
              </a:rPr>
              <a:t>, Ashok K </a:t>
            </a:r>
            <a:r>
              <a:rPr lang="en-US" sz="1200" i="1" kern="1200" dirty="0" err="1">
                <a:solidFill>
                  <a:schemeClr val="tx1"/>
                </a:solidFill>
                <a:effectLst/>
                <a:latin typeface="+mn-lt"/>
                <a:ea typeface="+mn-ea"/>
                <a:cs typeface="+mn-cs"/>
              </a:rPr>
              <a:t>Choudhury</a:t>
            </a:r>
            <a:r>
              <a:rPr lang="en-US" sz="1200" i="1" kern="1200" baseline="30000" dirty="0" err="1">
                <a:solidFill>
                  <a:schemeClr val="tx1"/>
                </a:solidFill>
                <a:effectLst/>
                <a:latin typeface="+mn-lt"/>
                <a:ea typeface="+mn-ea"/>
                <a:cs typeface="+mn-cs"/>
              </a:rPr>
              <a:t>3</a:t>
            </a:r>
            <a:r>
              <a:rPr lang="en-US" sz="1200" i="1" kern="1200" dirty="0">
                <a:solidFill>
                  <a:schemeClr val="tx1"/>
                </a:solidFill>
                <a:effectLst/>
                <a:latin typeface="+mn-lt"/>
                <a:ea typeface="+mn-ea"/>
                <a:cs typeface="+mn-cs"/>
              </a:rPr>
              <a:t> and Dr. Ankur </a:t>
            </a:r>
            <a:r>
              <a:rPr lang="en-US" sz="1200" i="1" kern="1200" dirty="0" err="1">
                <a:solidFill>
                  <a:schemeClr val="tx1"/>
                </a:solidFill>
                <a:effectLst/>
                <a:latin typeface="+mn-lt"/>
                <a:ea typeface="+mn-ea"/>
                <a:cs typeface="+mn-cs"/>
              </a:rPr>
              <a:t>Jindal</a:t>
            </a:r>
            <a:r>
              <a:rPr lang="en-US" sz="1200" i="1" kern="1200" baseline="30000" dirty="0" err="1">
                <a:solidFill>
                  <a:schemeClr val="tx1"/>
                </a:solidFill>
                <a:effectLst/>
                <a:latin typeface="+mn-lt"/>
                <a:ea typeface="+mn-ea"/>
                <a:cs typeface="+mn-cs"/>
              </a:rPr>
              <a:t>1</a:t>
            </a:r>
            <a:r>
              <a:rPr lang="en-US" sz="1200" i="1" kern="1200" dirty="0">
                <a:solidFill>
                  <a:schemeClr val="tx1"/>
                </a:solidFill>
                <a:effectLst/>
                <a:latin typeface="+mn-lt"/>
                <a:ea typeface="+mn-ea"/>
                <a:cs typeface="+mn-cs"/>
              </a:rPr>
              <a:t>, (1)Hepatology, Institute of Liver and Biliary Sciences, New Delhi, (2)Hepatology, Institute of Liver and Biliary Sciences, (3)Department of Hepatology, Institute of Liver &amp; Biliary Sciences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p>
          <a:p>
            <a:r>
              <a:rPr lang="en-US" sz="1200" kern="1200" dirty="0">
                <a:solidFill>
                  <a:schemeClr val="tx1"/>
                </a:solidFill>
                <a:effectLst/>
                <a:latin typeface="+mn-lt"/>
                <a:ea typeface="+mn-ea"/>
                <a:cs typeface="+mn-cs"/>
              </a:rPr>
              <a:t>Long-term norfloxacin has been used for secondary prophylaxis of spontaneous </a:t>
            </a:r>
            <a:r>
              <a:rPr lang="en-US" sz="1200" kern="1200">
                <a:solidFill>
                  <a:schemeClr val="tx1"/>
                </a:solidFill>
                <a:effectLst/>
                <a:latin typeface="+mn-lt"/>
                <a:ea typeface="+mn-ea"/>
                <a:cs typeface="+mn-cs"/>
              </a:rPr>
              <a:t>bacterial peritonitis (</a:t>
            </a:r>
            <a:r>
              <a:rPr lang="en-US" sz="1200" kern="1200" dirty="0" err="1">
                <a:solidFill>
                  <a:schemeClr val="tx1"/>
                </a:solidFill>
                <a:effectLst/>
                <a:latin typeface="+mn-lt"/>
                <a:ea typeface="+mn-ea"/>
                <a:cs typeface="+mn-cs"/>
              </a:rPr>
              <a:t>SBP</a:t>
            </a:r>
            <a:r>
              <a:rPr lang="en-US" sz="1200" kern="1200" dirty="0">
                <a:solidFill>
                  <a:schemeClr val="tx1"/>
                </a:solidFill>
                <a:effectLst/>
                <a:latin typeface="+mn-lt"/>
                <a:ea typeface="+mn-ea"/>
                <a:cs typeface="+mn-cs"/>
              </a:rPr>
              <a:t>) with growing evidence of multidrug resistant infection. Immunomodulation by GM-CSF could prevent recurrent </a:t>
            </a:r>
            <a:r>
              <a:rPr lang="en-US" sz="1200" kern="1200" dirty="0" err="1">
                <a:solidFill>
                  <a:schemeClr val="tx1"/>
                </a:solidFill>
                <a:effectLst/>
                <a:latin typeface="+mn-lt"/>
                <a:ea typeface="+mn-ea"/>
                <a:cs typeface="+mn-cs"/>
              </a:rPr>
              <a:t>SBP</a:t>
            </a:r>
            <a:r>
              <a:rPr lang="en-US" sz="1200" kern="1200" dirty="0">
                <a:solidFill>
                  <a:schemeClr val="tx1"/>
                </a:solidFill>
                <a:effectLst/>
                <a:latin typeface="+mn-lt"/>
                <a:ea typeface="+mn-ea"/>
                <a:cs typeface="+mn-cs"/>
              </a:rPr>
              <a:t> and improve </a:t>
            </a:r>
            <a:r>
              <a:rPr lang="en-US" sz="1200" kern="1200" dirty="0" err="1">
                <a:solidFill>
                  <a:schemeClr val="tx1"/>
                </a:solidFill>
                <a:effectLst/>
                <a:latin typeface="+mn-lt"/>
                <a:ea typeface="+mn-ea"/>
                <a:cs typeface="+mn-cs"/>
              </a:rPr>
              <a:t>survival.We</a:t>
            </a:r>
            <a:r>
              <a:rPr lang="en-US" sz="1200" kern="1200" dirty="0">
                <a:solidFill>
                  <a:schemeClr val="tx1"/>
                </a:solidFill>
                <a:effectLst/>
                <a:latin typeface="+mn-lt"/>
                <a:ea typeface="+mn-ea"/>
                <a:cs typeface="+mn-cs"/>
              </a:rPr>
              <a:t> considered comparing immunostimulatory therapy using GM-CSF with norfloxacin for secondary prophylaxis of </a:t>
            </a:r>
            <a:r>
              <a:rPr lang="en-US" sz="1200" kern="1200" dirty="0" err="1">
                <a:solidFill>
                  <a:schemeClr val="tx1"/>
                </a:solidFill>
                <a:effectLst/>
                <a:latin typeface="+mn-lt"/>
                <a:ea typeface="+mn-ea"/>
                <a:cs typeface="+mn-cs"/>
              </a:rPr>
              <a:t>SBP</a:t>
            </a:r>
            <a:r>
              <a:rPr lang="en-US" sz="1200" kern="1200" dirty="0">
                <a:solidFill>
                  <a:schemeClr val="tx1"/>
                </a:solidFill>
                <a:effectLst/>
                <a:latin typeface="+mn-lt"/>
                <a:ea typeface="+mn-ea"/>
                <a:cs typeface="+mn-cs"/>
              </a:rPr>
              <a:t> in patients with decompensated cirrhosis.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p>
          <a:p>
            <a:r>
              <a:rPr lang="en-US" sz="1200" kern="1200" dirty="0">
                <a:solidFill>
                  <a:schemeClr val="tx1"/>
                </a:solidFill>
                <a:effectLst/>
                <a:latin typeface="+mn-lt"/>
                <a:ea typeface="+mn-ea"/>
                <a:cs typeface="+mn-cs"/>
              </a:rPr>
              <a:t>In an open-label, </a:t>
            </a:r>
            <a:r>
              <a:rPr lang="en-US" sz="1200" kern="1200">
                <a:solidFill>
                  <a:schemeClr val="tx1"/>
                </a:solidFill>
                <a:effectLst/>
                <a:latin typeface="+mn-lt"/>
                <a:ea typeface="+mn-ea"/>
                <a:cs typeface="+mn-cs"/>
              </a:rPr>
              <a:t>randomized trial (</a:t>
            </a:r>
            <a:r>
              <a:rPr lang="en-US" sz="1200" kern="1200" err="1">
                <a:solidFill>
                  <a:schemeClr val="tx1"/>
                </a:solidFill>
                <a:effectLst/>
                <a:latin typeface="+mn-lt"/>
                <a:ea typeface="+mn-ea"/>
                <a:cs typeface="+mn-cs"/>
              </a:rPr>
              <a:t>NCT03702426</a:t>
            </a:r>
            <a:r>
              <a:rPr lang="en-US" sz="1200" kern="1200">
                <a:solidFill>
                  <a:schemeClr val="tx1"/>
                </a:solidFill>
                <a:effectLst/>
                <a:latin typeface="+mn-lt"/>
                <a:ea typeface="+mn-ea"/>
                <a:cs typeface="+mn-cs"/>
              </a:rPr>
              <a:t>), decompensated cirrhotic patients (</a:t>
            </a:r>
            <a:r>
              <a:rPr lang="en-US" sz="1200" kern="1200" dirty="0">
                <a:solidFill>
                  <a:schemeClr val="tx1"/>
                </a:solidFill>
                <a:effectLst/>
                <a:latin typeface="+mn-lt"/>
                <a:ea typeface="+mn-ea"/>
                <a:cs typeface="+mn-cs"/>
              </a:rPr>
              <a:t>n=120) who fulfilled the inclusion criteria (age 18-70 years with complete resolution of </a:t>
            </a:r>
            <a:r>
              <a:rPr lang="en-US" sz="1200" kern="1200" dirty="0" err="1">
                <a:solidFill>
                  <a:schemeClr val="tx1"/>
                </a:solidFill>
                <a:effectLst/>
                <a:latin typeface="+mn-lt"/>
                <a:ea typeface="+mn-ea"/>
                <a:cs typeface="+mn-cs"/>
              </a:rPr>
              <a:t>SBP</a:t>
            </a:r>
            <a:r>
              <a:rPr lang="en-US" sz="1200" kern="1200" dirty="0">
                <a:solidFill>
                  <a:schemeClr val="tx1"/>
                </a:solidFill>
                <a:effectLst/>
                <a:latin typeface="+mn-lt"/>
                <a:ea typeface="+mn-ea"/>
                <a:cs typeface="+mn-cs"/>
              </a:rPr>
              <a:t> on standard antibiotic therapy)received oral norfloxacin 400 mg</a:t>
            </a:r>
            <a:r>
              <a:rPr lang="en-US" sz="1200" kern="1200">
                <a:solidFill>
                  <a:schemeClr val="tx1"/>
                </a:solidFill>
                <a:effectLst/>
                <a:latin typeface="+mn-lt"/>
                <a:ea typeface="+mn-ea"/>
                <a:cs typeface="+mn-cs"/>
              </a:rPr>
              <a:t>/day [</a:t>
            </a:r>
            <a:r>
              <a:rPr lang="en-US" sz="1200" kern="1200" dirty="0">
                <a:solidFill>
                  <a:schemeClr val="tx1"/>
                </a:solidFill>
                <a:effectLst/>
                <a:latin typeface="+mn-lt"/>
                <a:ea typeface="+mn-ea"/>
                <a:cs typeface="+mn-cs"/>
              </a:rPr>
              <a:t>Group A, n=60] or GM-CSF </a:t>
            </a:r>
            <a:r>
              <a:rPr lang="en-US" sz="1200" kern="1200" dirty="0" err="1">
                <a:solidFill>
                  <a:schemeClr val="tx1"/>
                </a:solidFill>
                <a:effectLst/>
                <a:latin typeface="+mn-lt"/>
                <a:ea typeface="+mn-ea"/>
                <a:cs typeface="+mn-cs"/>
              </a:rPr>
              <a:t>1.5mcg</a:t>
            </a:r>
            <a:r>
              <a:rPr lang="en-US" sz="1200" kern="1200" dirty="0">
                <a:solidFill>
                  <a:schemeClr val="tx1"/>
                </a:solidFill>
                <a:effectLst/>
                <a:latin typeface="+mn-lt"/>
                <a:ea typeface="+mn-ea"/>
                <a:cs typeface="+mn-cs"/>
              </a:rPr>
              <a:t>/kg infusion over 4 hour every </a:t>
            </a:r>
            <a:r>
              <a:rPr lang="en-US" sz="1200" kern="1200">
                <a:solidFill>
                  <a:schemeClr val="tx1"/>
                </a:solidFill>
                <a:effectLst/>
                <a:latin typeface="+mn-lt"/>
                <a:ea typeface="+mn-ea"/>
                <a:cs typeface="+mn-cs"/>
              </a:rPr>
              <a:t>15 days [</a:t>
            </a:r>
            <a:r>
              <a:rPr lang="en-US" sz="1200" kern="1200" dirty="0">
                <a:solidFill>
                  <a:schemeClr val="tx1"/>
                </a:solidFill>
                <a:effectLst/>
                <a:latin typeface="+mn-lt"/>
                <a:ea typeface="+mn-ea"/>
                <a:cs typeface="+mn-cs"/>
              </a:rPr>
              <a:t>Group B, n=</a:t>
            </a:r>
            <a:r>
              <a:rPr lang="en-US" sz="1200" kern="1200">
                <a:solidFill>
                  <a:schemeClr val="tx1"/>
                </a:solidFill>
                <a:effectLst/>
                <a:latin typeface="+mn-lt"/>
                <a:ea typeface="+mn-ea"/>
                <a:cs typeface="+mn-cs"/>
              </a:rPr>
              <a:t>60]. Recurrence </a:t>
            </a:r>
            <a:r>
              <a:rPr lang="en-US" sz="1200" kern="1200" dirty="0">
                <a:solidFill>
                  <a:schemeClr val="tx1"/>
                </a:solidFill>
                <a:effectLst/>
                <a:latin typeface="+mn-lt"/>
                <a:ea typeface="+mn-ea"/>
                <a:cs typeface="+mn-cs"/>
              </a:rPr>
              <a:t>of </a:t>
            </a:r>
            <a:r>
              <a:rPr lang="en-US" sz="1200" kern="1200" dirty="0" err="1">
                <a:solidFill>
                  <a:schemeClr val="tx1"/>
                </a:solidFill>
                <a:effectLst/>
                <a:latin typeface="+mn-lt"/>
                <a:ea typeface="+mn-ea"/>
                <a:cs typeface="+mn-cs"/>
              </a:rPr>
              <a:t>SBP</a:t>
            </a:r>
            <a:r>
              <a:rPr lang="en-US" sz="1200" kern="1200" dirty="0">
                <a:solidFill>
                  <a:schemeClr val="tx1"/>
                </a:solidFill>
                <a:effectLst/>
                <a:latin typeface="+mn-lt"/>
                <a:ea typeface="+mn-ea"/>
                <a:cs typeface="+mn-cs"/>
              </a:rPr>
              <a:t> at 6 months, new onset complications, overall survival and adverse effects of the drugs were </a:t>
            </a:r>
            <a:r>
              <a:rPr lang="en-US" sz="1200" kern="1200" err="1">
                <a:solidFill>
                  <a:schemeClr val="tx1"/>
                </a:solidFill>
                <a:effectLst/>
                <a:latin typeface="+mn-lt"/>
                <a:ea typeface="+mn-ea"/>
                <a:cs typeface="+mn-cs"/>
              </a:rPr>
              <a:t>studied</a:t>
            </a:r>
            <a:r>
              <a:rPr lang="en-US" sz="1200" kern="1200">
                <a:solidFill>
                  <a:schemeClr val="tx1"/>
                </a:solidFill>
                <a:effectLst/>
                <a:latin typeface="+mn-lt"/>
                <a:ea typeface="+mn-ea"/>
                <a:cs typeface="+mn-cs"/>
              </a:rPr>
              <a:t>. All </a:t>
            </a:r>
            <a:r>
              <a:rPr lang="en-US" sz="1200" kern="1200" dirty="0">
                <a:solidFill>
                  <a:schemeClr val="tx1"/>
                </a:solidFill>
                <a:effectLst/>
                <a:latin typeface="+mn-lt"/>
                <a:ea typeface="+mn-ea"/>
                <a:cs typeface="+mn-cs"/>
              </a:rPr>
              <a:t>patients were counselled for liver transplantation.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p>
          <a:p>
            <a:r>
              <a:rPr lang="en-US" sz="1200" kern="1200" dirty="0">
                <a:solidFill>
                  <a:schemeClr val="tx1"/>
                </a:solidFill>
                <a:effectLst/>
                <a:latin typeface="+mn-lt"/>
                <a:ea typeface="+mn-ea"/>
                <a:cs typeface="+mn-cs"/>
              </a:rPr>
              <a:t>Baseline characteristics of both groups were </a:t>
            </a:r>
            <a:r>
              <a:rPr lang="en-US" sz="1200" kern="1200">
                <a:solidFill>
                  <a:schemeClr val="tx1"/>
                </a:solidFill>
                <a:effectLst/>
                <a:latin typeface="+mn-lt"/>
                <a:ea typeface="+mn-ea"/>
                <a:cs typeface="+mn-cs"/>
              </a:rPr>
              <a:t>comparable, {</a:t>
            </a:r>
            <a:r>
              <a:rPr lang="en-US" sz="1200" kern="1200" dirty="0">
                <a:solidFill>
                  <a:schemeClr val="tx1"/>
                </a:solidFill>
                <a:effectLst/>
                <a:latin typeface="+mn-lt"/>
                <a:ea typeface="+mn-ea"/>
                <a:cs typeface="+mn-cs"/>
              </a:rPr>
              <a:t>Gr </a:t>
            </a:r>
            <a:r>
              <a:rPr lang="en-US" sz="1200" kern="1200">
                <a:solidFill>
                  <a:schemeClr val="tx1"/>
                </a:solidFill>
                <a:effectLst/>
                <a:latin typeface="+mn-lt"/>
                <a:ea typeface="+mn-ea"/>
                <a:cs typeface="+mn-cs"/>
              </a:rPr>
              <a:t>A vs </a:t>
            </a:r>
            <a:r>
              <a:rPr lang="en-US" sz="1200" kern="1200" dirty="0">
                <a:solidFill>
                  <a:schemeClr val="tx1"/>
                </a:solidFill>
                <a:effectLst/>
                <a:latin typeface="+mn-lt"/>
                <a:ea typeface="+mn-ea"/>
                <a:cs typeface="+mn-cs"/>
              </a:rPr>
              <a:t>B: Age-49.7±9.4 and 50.1±10.9 </a:t>
            </a:r>
            <a:r>
              <a:rPr lang="en-US" sz="1200" kern="1200" dirty="0" err="1">
                <a:solidFill>
                  <a:schemeClr val="tx1"/>
                </a:solidFill>
                <a:effectLst/>
                <a:latin typeface="+mn-lt"/>
                <a:ea typeface="+mn-ea"/>
                <a:cs typeface="+mn-cs"/>
              </a:rPr>
              <a:t>years,ascitic</a:t>
            </a:r>
            <a:r>
              <a:rPr lang="en-US" sz="1200" kern="1200" dirty="0">
                <a:solidFill>
                  <a:schemeClr val="tx1"/>
                </a:solidFill>
                <a:effectLst/>
                <a:latin typeface="+mn-lt"/>
                <a:ea typeface="+mn-ea"/>
                <a:cs typeface="+mn-cs"/>
              </a:rPr>
              <a:t> fluid </a:t>
            </a:r>
            <a:r>
              <a:rPr lang="en-US" sz="1200" kern="1200">
                <a:solidFill>
                  <a:schemeClr val="tx1"/>
                </a:solidFill>
                <a:effectLst/>
                <a:latin typeface="+mn-lt"/>
                <a:ea typeface="+mn-ea"/>
                <a:cs typeface="+mn-cs"/>
              </a:rPr>
              <a:t>cell count-1178 (</a:t>
            </a:r>
            <a:r>
              <a:rPr lang="en-US" sz="1200" kern="1200" dirty="0">
                <a:solidFill>
                  <a:schemeClr val="tx1"/>
                </a:solidFill>
                <a:effectLst/>
                <a:latin typeface="+mn-lt"/>
                <a:ea typeface="+mn-ea"/>
                <a:cs typeface="+mn-cs"/>
              </a:rPr>
              <a:t>386-2942) </a:t>
            </a:r>
            <a:r>
              <a:rPr lang="en-US" sz="1200" kern="1200">
                <a:solidFill>
                  <a:schemeClr val="tx1"/>
                </a:solidFill>
                <a:effectLst/>
                <a:latin typeface="+mn-lt"/>
                <a:ea typeface="+mn-ea"/>
                <a:cs typeface="+mn-cs"/>
              </a:rPr>
              <a:t>and 1311 (412-3254) cells</a:t>
            </a:r>
            <a:r>
              <a:rPr lang="en-US" sz="1200" kern="1200" dirty="0">
                <a:solidFill>
                  <a:schemeClr val="tx1"/>
                </a:solidFill>
                <a:effectLst/>
                <a:latin typeface="+mn-lt"/>
                <a:ea typeface="+mn-ea"/>
                <a:cs typeface="+mn-cs"/>
              </a:rPr>
              <a:t>/</a:t>
            </a:r>
            <a:r>
              <a:rPr lang="en-US" sz="1200" kern="1200" err="1">
                <a:solidFill>
                  <a:schemeClr val="tx1"/>
                </a:solidFill>
                <a:effectLst/>
                <a:latin typeface="+mn-lt"/>
                <a:ea typeface="+mn-ea"/>
                <a:cs typeface="+mn-cs"/>
              </a:rPr>
              <a:t>mm</a:t>
            </a:r>
            <a:r>
              <a:rPr lang="en-US" sz="1200" kern="1200" baseline="30000" err="1">
                <a:solidFill>
                  <a:schemeClr val="tx1"/>
                </a:solidFill>
                <a:effectLst/>
                <a:latin typeface="+mn-lt"/>
                <a:ea typeface="+mn-ea"/>
                <a:cs typeface="+mn-cs"/>
              </a:rPr>
              <a:t>3</a:t>
            </a:r>
            <a:r>
              <a:rPr lang="en-US" sz="1200" kern="1200">
                <a:solidFill>
                  <a:schemeClr val="tx1"/>
                </a:solidFill>
                <a:effectLst/>
                <a:latin typeface="+mn-lt"/>
                <a:ea typeface="+mn-ea"/>
                <a:cs typeface="+mn-cs"/>
              </a:rPr>
              <a:t>, MELD-19.8±7.5 </a:t>
            </a:r>
            <a:r>
              <a:rPr lang="en-US" sz="1200" kern="1200" dirty="0">
                <a:solidFill>
                  <a:schemeClr val="tx1"/>
                </a:solidFill>
                <a:effectLst/>
                <a:latin typeface="+mn-lt"/>
                <a:ea typeface="+mn-ea"/>
                <a:cs typeface="+mn-cs"/>
              </a:rPr>
              <a:t>and </a:t>
            </a:r>
            <a:r>
              <a:rPr lang="en-US" sz="1200" kern="1200" err="1">
                <a:solidFill>
                  <a:schemeClr val="tx1"/>
                </a:solidFill>
                <a:effectLst/>
                <a:latin typeface="+mn-lt"/>
                <a:ea typeface="+mn-ea"/>
                <a:cs typeface="+mn-cs"/>
              </a:rPr>
              <a:t>20.0±5.8</a:t>
            </a:r>
            <a:r>
              <a:rPr lang="en-US" sz="1200" kern="1200">
                <a:solidFill>
                  <a:schemeClr val="tx1"/>
                </a:solidFill>
                <a:effectLst/>
                <a:latin typeface="+mn-lt"/>
                <a:ea typeface="+mn-ea"/>
                <a:cs typeface="+mn-cs"/>
              </a:rPr>
              <a:t>, respectively}. Recurrence </a:t>
            </a:r>
            <a:r>
              <a:rPr lang="en-US" sz="1200" kern="1200" dirty="0">
                <a:solidFill>
                  <a:schemeClr val="tx1"/>
                </a:solidFill>
                <a:effectLst/>
                <a:latin typeface="+mn-lt"/>
                <a:ea typeface="+mn-ea"/>
                <a:cs typeface="+mn-cs"/>
              </a:rPr>
              <a:t>of </a:t>
            </a:r>
            <a:r>
              <a:rPr lang="en-US" sz="1200" kern="1200" dirty="0" err="1">
                <a:solidFill>
                  <a:schemeClr val="tx1"/>
                </a:solidFill>
                <a:effectLst/>
                <a:latin typeface="+mn-lt"/>
                <a:ea typeface="+mn-ea"/>
                <a:cs typeface="+mn-cs"/>
              </a:rPr>
              <a:t>SBP</a:t>
            </a:r>
            <a:r>
              <a:rPr lang="en-US" sz="1200" kern="1200" dirty="0">
                <a:solidFill>
                  <a:schemeClr val="tx1"/>
                </a:solidFill>
                <a:effectLst/>
                <a:latin typeface="+mn-lt"/>
                <a:ea typeface="+mn-ea"/>
                <a:cs typeface="+mn-cs"/>
              </a:rPr>
              <a:t> occurred at median </a:t>
            </a:r>
            <a:r>
              <a:rPr lang="en-US" sz="1200" kern="1200">
                <a:solidFill>
                  <a:schemeClr val="tx1"/>
                </a:solidFill>
                <a:effectLst/>
                <a:latin typeface="+mn-lt"/>
                <a:ea typeface="+mn-ea"/>
                <a:cs typeface="+mn-cs"/>
              </a:rPr>
              <a:t>of 90 (</a:t>
            </a:r>
            <a:r>
              <a:rPr lang="en-US" sz="1200" kern="1200" dirty="0">
                <a:solidFill>
                  <a:schemeClr val="tx1"/>
                </a:solidFill>
                <a:effectLst/>
                <a:latin typeface="+mn-lt"/>
                <a:ea typeface="+mn-ea"/>
                <a:cs typeface="+mn-cs"/>
              </a:rPr>
              <a:t>range 16-120) </a:t>
            </a:r>
            <a:r>
              <a:rPr lang="en-US" sz="1200" kern="1200" err="1">
                <a:solidFill>
                  <a:schemeClr val="tx1"/>
                </a:solidFill>
                <a:effectLst/>
                <a:latin typeface="+mn-lt"/>
                <a:ea typeface="+mn-ea"/>
                <a:cs typeface="+mn-cs"/>
              </a:rPr>
              <a:t>days</a:t>
            </a:r>
            <a:r>
              <a:rPr lang="en-US" sz="1200" kern="1200">
                <a:solidFill>
                  <a:schemeClr val="tx1"/>
                </a:solidFill>
                <a:effectLst/>
                <a:latin typeface="+mn-lt"/>
                <a:ea typeface="+mn-ea"/>
                <a:cs typeface="+mn-cs"/>
              </a:rPr>
              <a:t>. As </a:t>
            </a:r>
            <a:r>
              <a:rPr lang="en-US" sz="1200" kern="1200" dirty="0">
                <a:solidFill>
                  <a:schemeClr val="tx1"/>
                </a:solidFill>
                <a:effectLst/>
                <a:latin typeface="+mn-lt"/>
                <a:ea typeface="+mn-ea"/>
                <a:cs typeface="+mn-cs"/>
              </a:rPr>
              <a:t>per intention to treat </a:t>
            </a:r>
            <a:r>
              <a:rPr lang="en-US" sz="1200" kern="1200" dirty="0" err="1">
                <a:solidFill>
                  <a:schemeClr val="tx1"/>
                </a:solidFill>
                <a:effectLst/>
                <a:latin typeface="+mn-lt"/>
                <a:ea typeface="+mn-ea"/>
                <a:cs typeface="+mn-cs"/>
              </a:rPr>
              <a:t>analysis,SBP</a:t>
            </a:r>
            <a:r>
              <a:rPr lang="en-US" sz="1200" kern="1200" dirty="0">
                <a:solidFill>
                  <a:schemeClr val="tx1"/>
                </a:solidFill>
                <a:effectLst/>
                <a:latin typeface="+mn-lt"/>
                <a:ea typeface="+mn-ea"/>
                <a:cs typeface="+mn-cs"/>
              </a:rPr>
              <a:t> recurred in </a:t>
            </a:r>
            <a:r>
              <a:rPr lang="en-US" sz="1200" kern="1200">
                <a:solidFill>
                  <a:schemeClr val="tx1"/>
                </a:solidFill>
                <a:effectLst/>
                <a:latin typeface="+mn-lt"/>
                <a:ea typeface="+mn-ea"/>
                <a:cs typeface="+mn-cs"/>
              </a:rPr>
              <a:t>29.2% (</a:t>
            </a:r>
            <a:r>
              <a:rPr lang="en-US" sz="1200" kern="1200" dirty="0">
                <a:solidFill>
                  <a:schemeClr val="tx1"/>
                </a:solidFill>
                <a:effectLst/>
                <a:latin typeface="+mn-lt"/>
                <a:ea typeface="+mn-ea"/>
                <a:cs typeface="+mn-cs"/>
              </a:rPr>
              <a:t>35/120</a:t>
            </a:r>
            <a:r>
              <a:rPr lang="en-US" sz="1200" kern="1200">
                <a:solidFill>
                  <a:schemeClr val="tx1"/>
                </a:solidFill>
                <a:effectLst/>
                <a:latin typeface="+mn-lt"/>
                <a:ea typeface="+mn-ea"/>
                <a:cs typeface="+mn-cs"/>
              </a:rPr>
              <a:t>) patients [</a:t>
            </a:r>
            <a:r>
              <a:rPr lang="en-US" sz="1200" kern="1200" err="1">
                <a:solidFill>
                  <a:schemeClr val="tx1"/>
                </a:solidFill>
                <a:effectLst/>
                <a:latin typeface="+mn-lt"/>
                <a:ea typeface="+mn-ea"/>
                <a:cs typeface="+mn-cs"/>
              </a:rPr>
              <a:t>95</a:t>
            </a:r>
            <a:r>
              <a:rPr lang="en-US" sz="1200" kern="1200">
                <a:solidFill>
                  <a:schemeClr val="tx1"/>
                </a:solidFill>
                <a:effectLst/>
                <a:latin typeface="+mn-lt"/>
                <a:ea typeface="+mn-ea"/>
                <a:cs typeface="+mn-cs"/>
              </a:rPr>
              <a:t>% CI</a:t>
            </a:r>
            <a:r>
              <a:rPr lang="en-US" sz="1200" kern="1200" dirty="0" err="1">
                <a:solidFill>
                  <a:schemeClr val="tx1"/>
                </a:solidFill>
                <a:effectLst/>
                <a:latin typeface="+mn-lt"/>
                <a:ea typeface="+mn-ea"/>
                <a:cs typeface="+mn-cs"/>
              </a:rPr>
              <a:t>:21.2-38.2</a:t>
            </a:r>
            <a:r>
              <a:rPr lang="en-US" sz="1200" kern="1200" dirty="0">
                <a:solidFill>
                  <a:schemeClr val="tx1"/>
                </a:solidFill>
                <a:effectLst/>
                <a:latin typeface="+mn-lt"/>
                <a:ea typeface="+mn-ea"/>
                <a:cs typeface="+mn-cs"/>
              </a:rPr>
              <a:t>], </a:t>
            </a:r>
            <a:r>
              <a:rPr lang="en-US" sz="1200" kern="1200">
                <a:solidFill>
                  <a:schemeClr val="tx1"/>
                </a:solidFill>
                <a:effectLst/>
                <a:latin typeface="+mn-lt"/>
                <a:ea typeface="+mn-ea"/>
                <a:cs typeface="+mn-cs"/>
              </a:rPr>
              <a:t>36.7% (</a:t>
            </a:r>
            <a:r>
              <a:rPr lang="en-US" sz="1200" kern="1200" dirty="0">
                <a:solidFill>
                  <a:schemeClr val="tx1"/>
                </a:solidFill>
                <a:effectLst/>
                <a:latin typeface="+mn-lt"/>
                <a:ea typeface="+mn-ea"/>
                <a:cs typeface="+mn-cs"/>
              </a:rPr>
              <a:t>n=</a:t>
            </a:r>
            <a:r>
              <a:rPr lang="en-US" sz="1200" kern="1200">
                <a:solidFill>
                  <a:schemeClr val="tx1"/>
                </a:solidFill>
                <a:effectLst/>
                <a:latin typeface="+mn-lt"/>
                <a:ea typeface="+mn-ea"/>
                <a:cs typeface="+mn-cs"/>
              </a:rPr>
              <a:t>22) [</a:t>
            </a:r>
            <a:r>
              <a:rPr lang="en-US" sz="1200" kern="1200" err="1">
                <a:solidFill>
                  <a:schemeClr val="tx1"/>
                </a:solidFill>
                <a:effectLst/>
                <a:latin typeface="+mn-lt"/>
                <a:ea typeface="+mn-ea"/>
                <a:cs typeface="+mn-cs"/>
              </a:rPr>
              <a:t>95</a:t>
            </a:r>
            <a:r>
              <a:rPr lang="en-US" sz="1200" kern="1200">
                <a:solidFill>
                  <a:schemeClr val="tx1"/>
                </a:solidFill>
                <a:effectLst/>
                <a:latin typeface="+mn-lt"/>
                <a:ea typeface="+mn-ea"/>
                <a:cs typeface="+mn-cs"/>
              </a:rPr>
              <a:t>% CI</a:t>
            </a:r>
            <a:r>
              <a:rPr lang="en-US" sz="1200" kern="1200" dirty="0" err="1">
                <a:solidFill>
                  <a:schemeClr val="tx1"/>
                </a:solidFill>
                <a:effectLst/>
                <a:latin typeface="+mn-lt"/>
                <a:ea typeface="+mn-ea"/>
                <a:cs typeface="+mn-cs"/>
              </a:rPr>
              <a:t>:</a:t>
            </a:r>
            <a:r>
              <a:rPr lang="en-US" sz="1200" kern="1200" err="1">
                <a:solidFill>
                  <a:schemeClr val="tx1"/>
                </a:solidFill>
                <a:effectLst/>
                <a:latin typeface="+mn-lt"/>
                <a:ea typeface="+mn-ea"/>
                <a:cs typeface="+mn-cs"/>
              </a:rPr>
              <a:t>24.6-50.1</a:t>
            </a:r>
            <a:r>
              <a:rPr lang="en-US" sz="1200" kern="1200">
                <a:solidFill>
                  <a:schemeClr val="tx1"/>
                </a:solidFill>
                <a:effectLst/>
                <a:latin typeface="+mn-lt"/>
                <a:ea typeface="+mn-ea"/>
                <a:cs typeface="+mn-cs"/>
              </a:rPr>
              <a:t>] in </a:t>
            </a:r>
            <a:r>
              <a:rPr lang="en-US" sz="1200" kern="1200" dirty="0">
                <a:solidFill>
                  <a:schemeClr val="tx1"/>
                </a:solidFill>
                <a:effectLst/>
                <a:latin typeface="+mn-lt"/>
                <a:ea typeface="+mn-ea"/>
                <a:cs typeface="+mn-cs"/>
              </a:rPr>
              <a:t>norfloxacin and </a:t>
            </a:r>
            <a:r>
              <a:rPr lang="en-US" sz="1200" kern="1200">
                <a:solidFill>
                  <a:schemeClr val="tx1"/>
                </a:solidFill>
                <a:effectLst/>
                <a:latin typeface="+mn-lt"/>
                <a:ea typeface="+mn-ea"/>
                <a:cs typeface="+mn-cs"/>
              </a:rPr>
              <a:t>21.7% (</a:t>
            </a:r>
            <a:r>
              <a:rPr lang="en-US" sz="1200" kern="1200" dirty="0">
                <a:solidFill>
                  <a:schemeClr val="tx1"/>
                </a:solidFill>
                <a:effectLst/>
                <a:latin typeface="+mn-lt"/>
                <a:ea typeface="+mn-ea"/>
                <a:cs typeface="+mn-cs"/>
              </a:rPr>
              <a:t>n=</a:t>
            </a:r>
            <a:r>
              <a:rPr lang="en-US" sz="1200" kern="1200">
                <a:solidFill>
                  <a:schemeClr val="tx1"/>
                </a:solidFill>
                <a:effectLst/>
                <a:latin typeface="+mn-lt"/>
                <a:ea typeface="+mn-ea"/>
                <a:cs typeface="+mn-cs"/>
              </a:rPr>
              <a:t>13) [</a:t>
            </a:r>
            <a:r>
              <a:rPr lang="en-US" sz="1200" kern="1200" err="1">
                <a:solidFill>
                  <a:schemeClr val="tx1"/>
                </a:solidFill>
                <a:effectLst/>
                <a:latin typeface="+mn-lt"/>
                <a:ea typeface="+mn-ea"/>
                <a:cs typeface="+mn-cs"/>
              </a:rPr>
              <a:t>95</a:t>
            </a:r>
            <a:r>
              <a:rPr lang="en-US" sz="1200" kern="1200">
                <a:solidFill>
                  <a:schemeClr val="tx1"/>
                </a:solidFill>
                <a:effectLst/>
                <a:latin typeface="+mn-lt"/>
                <a:ea typeface="+mn-ea"/>
                <a:cs typeface="+mn-cs"/>
              </a:rPr>
              <a:t>% CI</a:t>
            </a:r>
            <a:r>
              <a:rPr lang="en-US" sz="1200" kern="1200" dirty="0" err="1">
                <a:solidFill>
                  <a:schemeClr val="tx1"/>
                </a:solidFill>
                <a:effectLst/>
                <a:latin typeface="+mn-lt"/>
                <a:ea typeface="+mn-ea"/>
                <a:cs typeface="+mn-cs"/>
              </a:rPr>
              <a:t>:</a:t>
            </a:r>
            <a:r>
              <a:rPr lang="en-US" sz="1200" kern="1200" err="1">
                <a:solidFill>
                  <a:schemeClr val="tx1"/>
                </a:solidFill>
                <a:effectLst/>
                <a:latin typeface="+mn-lt"/>
                <a:ea typeface="+mn-ea"/>
                <a:cs typeface="+mn-cs"/>
              </a:rPr>
              <a:t>12.1-34.2</a:t>
            </a:r>
            <a:r>
              <a:rPr lang="en-US" sz="1200" kern="1200">
                <a:solidFill>
                  <a:schemeClr val="tx1"/>
                </a:solidFill>
                <a:effectLst/>
                <a:latin typeface="+mn-lt"/>
                <a:ea typeface="+mn-ea"/>
                <a:cs typeface="+mn-cs"/>
              </a:rPr>
              <a:t>] in </a:t>
            </a:r>
            <a:r>
              <a:rPr lang="en-US" sz="1200" kern="1200" dirty="0">
                <a:solidFill>
                  <a:schemeClr val="tx1"/>
                </a:solidFill>
                <a:effectLst/>
                <a:latin typeface="+mn-lt"/>
                <a:ea typeface="+mn-ea"/>
                <a:cs typeface="+mn-cs"/>
              </a:rPr>
              <a:t>the </a:t>
            </a:r>
            <a:r>
              <a:rPr lang="en-US" sz="1200" kern="1200">
                <a:solidFill>
                  <a:schemeClr val="tx1"/>
                </a:solidFill>
                <a:effectLst/>
                <a:latin typeface="+mn-lt"/>
                <a:ea typeface="+mn-ea"/>
                <a:cs typeface="+mn-cs"/>
              </a:rPr>
              <a:t>GM-CSF arm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a:t>
            </a:r>
            <a:r>
              <a:rPr lang="en-US" sz="1200" kern="1200">
                <a:solidFill>
                  <a:schemeClr val="tx1"/>
                </a:solidFill>
                <a:effectLst/>
                <a:latin typeface="+mn-lt"/>
                <a:ea typeface="+mn-ea"/>
                <a:cs typeface="+mn-cs"/>
              </a:rPr>
              <a:t>0.06). 13 </a:t>
            </a:r>
            <a:r>
              <a:rPr lang="en-US" sz="1200" kern="1200" dirty="0">
                <a:solidFill>
                  <a:schemeClr val="tx1"/>
                </a:solidFill>
                <a:effectLst/>
                <a:latin typeface="+mn-lt"/>
                <a:ea typeface="+mn-ea"/>
                <a:cs typeface="+mn-cs"/>
              </a:rPr>
              <a:t>patients developed new onset acute </a:t>
            </a:r>
            <a:r>
              <a:rPr lang="en-US" sz="1200" kern="1200">
                <a:solidFill>
                  <a:schemeClr val="tx1"/>
                </a:solidFill>
                <a:effectLst/>
                <a:latin typeface="+mn-lt"/>
                <a:ea typeface="+mn-ea"/>
                <a:cs typeface="+mn-cs"/>
              </a:rPr>
              <a:t>kidney injury (AKI); 8 </a:t>
            </a:r>
            <a:r>
              <a:rPr lang="en-US" sz="1200" kern="1200" dirty="0">
                <a:solidFill>
                  <a:schemeClr val="tx1"/>
                </a:solidFill>
                <a:effectLst/>
                <a:latin typeface="+mn-lt"/>
                <a:ea typeface="+mn-ea"/>
                <a:cs typeface="+mn-cs"/>
              </a:rPr>
              <a:t>in norfloxacin and 5 in </a:t>
            </a:r>
            <a:r>
              <a:rPr lang="en-US" sz="1200" kern="1200">
                <a:solidFill>
                  <a:schemeClr val="tx1"/>
                </a:solidFill>
                <a:effectLst/>
                <a:latin typeface="+mn-lt"/>
                <a:ea typeface="+mn-ea"/>
                <a:cs typeface="+mn-cs"/>
              </a:rPr>
              <a:t>GM-CSF arm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a:t>
            </a:r>
            <a:r>
              <a:rPr lang="en-US" sz="1200" kern="1200">
                <a:solidFill>
                  <a:schemeClr val="tx1"/>
                </a:solidFill>
                <a:effectLst/>
                <a:latin typeface="+mn-lt"/>
                <a:ea typeface="+mn-ea"/>
                <a:cs typeface="+mn-cs"/>
              </a:rPr>
              <a:t>0.42). Fifty one (</a:t>
            </a:r>
            <a:r>
              <a:rPr lang="en-US" sz="1200" kern="1200" dirty="0">
                <a:solidFill>
                  <a:schemeClr val="tx1"/>
                </a:solidFill>
                <a:effectLst/>
                <a:latin typeface="+mn-lt"/>
                <a:ea typeface="+mn-ea"/>
                <a:cs typeface="+mn-cs"/>
              </a:rPr>
              <a:t>89.4%) </a:t>
            </a:r>
            <a:r>
              <a:rPr lang="en-US" sz="1200" kern="1200">
                <a:solidFill>
                  <a:schemeClr val="tx1"/>
                </a:solidFill>
                <a:effectLst/>
                <a:latin typeface="+mn-lt"/>
                <a:ea typeface="+mn-ea"/>
                <a:cs typeface="+mn-cs"/>
              </a:rPr>
              <a:t>and 46 (88.4%) patients </a:t>
            </a:r>
            <a:r>
              <a:rPr lang="en-US" sz="1200" kern="1200" dirty="0">
                <a:solidFill>
                  <a:schemeClr val="tx1"/>
                </a:solidFill>
                <a:effectLst/>
                <a:latin typeface="+mn-lt"/>
                <a:ea typeface="+mn-ea"/>
                <a:cs typeface="+mn-cs"/>
              </a:rPr>
              <a:t>survived in the GM-CSF and norfloxacin group respectively at day 90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a:t>
            </a:r>
            <a:r>
              <a:rPr lang="en-US" sz="1200" kern="1200">
                <a:solidFill>
                  <a:schemeClr val="tx1"/>
                </a:solidFill>
                <a:effectLst/>
                <a:latin typeface="+mn-lt"/>
                <a:ea typeface="+mn-ea"/>
                <a:cs typeface="+mn-cs"/>
              </a:rPr>
              <a:t>0.84). On </a:t>
            </a:r>
            <a:r>
              <a:rPr lang="en-US" sz="1200" kern="1200" dirty="0">
                <a:solidFill>
                  <a:schemeClr val="tx1"/>
                </a:solidFill>
                <a:effectLst/>
                <a:latin typeface="+mn-lt"/>
                <a:ea typeface="+mn-ea"/>
                <a:cs typeface="+mn-cs"/>
              </a:rPr>
              <a:t>univariate </a:t>
            </a:r>
            <a:r>
              <a:rPr lang="en-US" sz="1200" kern="1200" dirty="0" err="1">
                <a:solidFill>
                  <a:schemeClr val="tx1"/>
                </a:solidFill>
                <a:effectLst/>
                <a:latin typeface="+mn-lt"/>
                <a:ea typeface="+mn-ea"/>
                <a:cs typeface="+mn-cs"/>
              </a:rPr>
              <a:t>analysis,TLC</a:t>
            </a:r>
            <a:r>
              <a:rPr lang="en-US" sz="1200" kern="1200" dirty="0">
                <a:solidFill>
                  <a:schemeClr val="tx1"/>
                </a:solidFill>
                <a:effectLst/>
                <a:latin typeface="+mn-lt"/>
                <a:ea typeface="+mn-ea"/>
                <a:cs typeface="+mn-cs"/>
              </a:rPr>
              <a:t> at </a:t>
            </a:r>
            <a:r>
              <a:rPr lang="en-US" sz="1200" kern="1200" dirty="0" err="1">
                <a:solidFill>
                  <a:schemeClr val="tx1"/>
                </a:solidFill>
                <a:effectLst/>
                <a:latin typeface="+mn-lt"/>
                <a:ea typeface="+mn-ea"/>
                <a:cs typeface="+mn-cs"/>
              </a:rPr>
              <a:t>baseline,ascitic</a:t>
            </a:r>
            <a:r>
              <a:rPr lang="en-US" sz="1200" kern="1200" dirty="0">
                <a:solidFill>
                  <a:schemeClr val="tx1"/>
                </a:solidFill>
                <a:effectLst/>
                <a:latin typeface="+mn-lt"/>
                <a:ea typeface="+mn-ea"/>
                <a:cs typeface="+mn-cs"/>
              </a:rPr>
              <a:t> fluid protein at resolution of index </a:t>
            </a:r>
            <a:r>
              <a:rPr lang="en-US" sz="1200" kern="1200" err="1">
                <a:solidFill>
                  <a:schemeClr val="tx1"/>
                </a:solidFill>
                <a:effectLst/>
                <a:latin typeface="+mn-lt"/>
                <a:ea typeface="+mn-ea"/>
                <a:cs typeface="+mn-cs"/>
              </a:rPr>
              <a:t>SBP</a:t>
            </a:r>
            <a:r>
              <a:rPr lang="en-US" sz="1200" kern="1200">
                <a:solidFill>
                  <a:schemeClr val="tx1"/>
                </a:solidFill>
                <a:effectLst/>
                <a:latin typeface="+mn-lt"/>
                <a:ea typeface="+mn-ea"/>
                <a:cs typeface="+mn-cs"/>
              </a:rPr>
              <a:t>, worsening </a:t>
            </a:r>
            <a:r>
              <a:rPr lang="en-US" sz="1200" kern="1200" dirty="0">
                <a:solidFill>
                  <a:schemeClr val="tx1"/>
                </a:solidFill>
                <a:effectLst/>
                <a:latin typeface="+mn-lt"/>
                <a:ea typeface="+mn-ea"/>
                <a:cs typeface="+mn-cs"/>
              </a:rPr>
              <a:t>of HE and new onset AKI predicted recurrence of </a:t>
            </a:r>
            <a:r>
              <a:rPr lang="en-US" sz="1200" kern="1200" err="1">
                <a:solidFill>
                  <a:schemeClr val="tx1"/>
                </a:solidFill>
                <a:effectLst/>
                <a:latin typeface="+mn-lt"/>
                <a:ea typeface="+mn-ea"/>
                <a:cs typeface="+mn-cs"/>
              </a:rPr>
              <a:t>SBP</a:t>
            </a:r>
            <a:r>
              <a:rPr lang="en-US" sz="1200" kern="1200">
                <a:solidFill>
                  <a:schemeClr val="tx1"/>
                </a:solidFill>
                <a:effectLst/>
                <a:latin typeface="+mn-lt"/>
                <a:ea typeface="+mn-ea"/>
                <a:cs typeface="+mn-cs"/>
              </a:rPr>
              <a:t>. On </a:t>
            </a:r>
            <a:r>
              <a:rPr lang="en-US" sz="1200" kern="1200" dirty="0">
                <a:solidFill>
                  <a:schemeClr val="tx1"/>
                </a:solidFill>
                <a:effectLst/>
                <a:latin typeface="+mn-lt"/>
                <a:ea typeface="+mn-ea"/>
                <a:cs typeface="+mn-cs"/>
              </a:rPr>
              <a:t>multivariate </a:t>
            </a:r>
            <a:r>
              <a:rPr lang="en-US" sz="1200" kern="1200" dirty="0" err="1">
                <a:solidFill>
                  <a:schemeClr val="tx1"/>
                </a:solidFill>
                <a:effectLst/>
                <a:latin typeface="+mn-lt"/>
                <a:ea typeface="+mn-ea"/>
                <a:cs typeface="+mn-cs"/>
              </a:rPr>
              <a:t>analysis,only</a:t>
            </a:r>
            <a:r>
              <a:rPr lang="en-US" sz="1200" kern="1200" dirty="0">
                <a:solidFill>
                  <a:schemeClr val="tx1"/>
                </a:solidFill>
                <a:effectLst/>
                <a:latin typeface="+mn-lt"/>
                <a:ea typeface="+mn-ea"/>
                <a:cs typeface="+mn-cs"/>
              </a:rPr>
              <a:t> ascitic fluid protein at resolution was an independent predictor of </a:t>
            </a:r>
            <a:r>
              <a:rPr lang="en-US" sz="1200" kern="1200" err="1">
                <a:solidFill>
                  <a:schemeClr val="tx1"/>
                </a:solidFill>
                <a:effectLst/>
                <a:latin typeface="+mn-lt"/>
                <a:ea typeface="+mn-ea"/>
                <a:cs typeface="+mn-cs"/>
              </a:rPr>
              <a:t>SBP</a:t>
            </a:r>
            <a:r>
              <a:rPr lang="en-US" sz="1200" kern="1200">
                <a:solidFill>
                  <a:schemeClr val="tx1"/>
                </a:solidFill>
                <a:effectLst/>
                <a:latin typeface="+mn-lt"/>
                <a:ea typeface="+mn-ea"/>
                <a:cs typeface="+mn-cs"/>
              </a:rPr>
              <a:t> recurrence [</a:t>
            </a:r>
            <a:r>
              <a:rPr lang="en-US" sz="1200" kern="1200" dirty="0">
                <a:solidFill>
                  <a:schemeClr val="tx1"/>
                </a:solidFill>
                <a:effectLst/>
                <a:latin typeface="+mn-lt"/>
                <a:ea typeface="+mn-ea"/>
                <a:cs typeface="+mn-cs"/>
              </a:rPr>
              <a:t>OR-26.44, </a:t>
            </a:r>
            <a:r>
              <a:rPr lang="en-US" sz="1200" kern="1200" err="1">
                <a:solidFill>
                  <a:schemeClr val="tx1"/>
                </a:solidFill>
                <a:effectLst/>
                <a:latin typeface="+mn-lt"/>
                <a:ea typeface="+mn-ea"/>
                <a:cs typeface="+mn-cs"/>
              </a:rPr>
              <a:t>95</a:t>
            </a:r>
            <a:r>
              <a:rPr lang="en-US" sz="1200" kern="1200">
                <a:solidFill>
                  <a:schemeClr val="tx1"/>
                </a:solidFill>
                <a:effectLst/>
                <a:latin typeface="+mn-lt"/>
                <a:ea typeface="+mn-ea"/>
                <a:cs typeface="+mn-cs"/>
              </a:rPr>
              <a:t>% CI </a:t>
            </a:r>
            <a:r>
              <a:rPr lang="en-US" sz="1200" kern="1200" dirty="0">
                <a:solidFill>
                  <a:schemeClr val="tx1"/>
                </a:solidFill>
                <a:effectLst/>
                <a:latin typeface="+mn-lt"/>
                <a:ea typeface="+mn-ea"/>
                <a:cs typeface="+mn-cs"/>
              </a:rPr>
              <a:t>49-469.9,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a:t>
            </a:r>
            <a:r>
              <a:rPr lang="en-US" sz="1200" kern="1200">
                <a:solidFill>
                  <a:schemeClr val="tx1"/>
                </a:solidFill>
                <a:effectLst/>
                <a:latin typeface="+mn-lt"/>
                <a:ea typeface="+mn-ea"/>
                <a:cs typeface="+mn-cs"/>
              </a:rPr>
              <a:t>0.03]. The </a:t>
            </a:r>
            <a:r>
              <a:rPr lang="en-US" sz="1200" kern="1200" dirty="0">
                <a:solidFill>
                  <a:schemeClr val="tx1"/>
                </a:solidFill>
                <a:effectLst/>
                <a:latin typeface="+mn-lt"/>
                <a:ea typeface="+mn-ea"/>
                <a:cs typeface="+mn-cs"/>
              </a:rPr>
              <a:t>neutrophil </a:t>
            </a:r>
            <a:r>
              <a:rPr lang="en-US" sz="1200" kern="1200">
                <a:solidFill>
                  <a:schemeClr val="tx1"/>
                </a:solidFill>
                <a:effectLst/>
                <a:latin typeface="+mn-lt"/>
                <a:ea typeface="+mn-ea"/>
                <a:cs typeface="+mn-cs"/>
              </a:rPr>
              <a:t>to lymphocyte (</a:t>
            </a:r>
            <a:r>
              <a:rPr lang="en-US" sz="1200" kern="1200" dirty="0">
                <a:solidFill>
                  <a:schemeClr val="tx1"/>
                </a:solidFill>
                <a:effectLst/>
                <a:latin typeface="+mn-lt"/>
                <a:ea typeface="+mn-ea"/>
                <a:cs typeface="+mn-cs"/>
              </a:rPr>
              <a:t>N/L) ratio was calculated at 6 months which was 1.97±0.22 in the norfloxacin arm and 2.01±0.30 in the </a:t>
            </a:r>
            <a:r>
              <a:rPr lang="en-US" sz="1200" kern="1200">
                <a:solidFill>
                  <a:schemeClr val="tx1"/>
                </a:solidFill>
                <a:effectLst/>
                <a:latin typeface="+mn-lt"/>
                <a:ea typeface="+mn-ea"/>
                <a:cs typeface="+mn-cs"/>
              </a:rPr>
              <a:t>GM-CSF arm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a:t>
            </a:r>
            <a:r>
              <a:rPr lang="en-US" sz="1200" kern="1200">
                <a:solidFill>
                  <a:schemeClr val="tx1"/>
                </a:solidFill>
                <a:effectLst/>
                <a:latin typeface="+mn-lt"/>
                <a:ea typeface="+mn-ea"/>
                <a:cs typeface="+mn-cs"/>
              </a:rPr>
              <a:t>0.47). A </a:t>
            </a:r>
            <a:r>
              <a:rPr lang="en-US" sz="1200" kern="1200" dirty="0">
                <a:solidFill>
                  <a:schemeClr val="tx1"/>
                </a:solidFill>
                <a:effectLst/>
                <a:latin typeface="+mn-lt"/>
                <a:ea typeface="+mn-ea"/>
                <a:cs typeface="+mn-cs"/>
              </a:rPr>
              <a:t>total </a:t>
            </a:r>
            <a:r>
              <a:rPr lang="en-US" sz="1200" kern="1200">
                <a:solidFill>
                  <a:schemeClr val="tx1"/>
                </a:solidFill>
                <a:effectLst/>
                <a:latin typeface="+mn-lt"/>
                <a:ea typeface="+mn-ea"/>
                <a:cs typeface="+mn-cs"/>
              </a:rPr>
              <a:t>of nine (</a:t>
            </a:r>
            <a:r>
              <a:rPr lang="en-US" sz="1200" kern="1200" dirty="0">
                <a:solidFill>
                  <a:schemeClr val="tx1"/>
                </a:solidFill>
                <a:effectLst/>
                <a:latin typeface="+mn-lt"/>
                <a:ea typeface="+mn-ea"/>
                <a:cs typeface="+mn-cs"/>
              </a:rPr>
              <a:t>15.8%) patients developed minor side effects in the GM-CSF plus norfloxacin arm.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p>
          <a:p>
            <a:r>
              <a:rPr lang="en-US" sz="1200" kern="1200" dirty="0" err="1">
                <a:solidFill>
                  <a:schemeClr val="tx1"/>
                </a:solidFill>
                <a:effectLst/>
                <a:latin typeface="+mn-lt"/>
                <a:ea typeface="+mn-ea"/>
                <a:cs typeface="+mn-cs"/>
              </a:rPr>
              <a:t>SBP</a:t>
            </a:r>
            <a:r>
              <a:rPr lang="en-US" sz="1200" kern="1200" dirty="0">
                <a:solidFill>
                  <a:schemeClr val="tx1"/>
                </a:solidFill>
                <a:effectLst/>
                <a:latin typeface="+mn-lt"/>
                <a:ea typeface="+mn-ea"/>
                <a:cs typeface="+mn-cs"/>
              </a:rPr>
              <a:t> recurs in one in 5 patients with decompensated cirrhosis despite secondary prophylaxis </a:t>
            </a:r>
            <a:r>
              <a:rPr lang="en-US" sz="1200" kern="1200" dirty="0" err="1">
                <a:solidFill>
                  <a:schemeClr val="tx1"/>
                </a:solidFill>
                <a:effectLst/>
                <a:latin typeface="+mn-lt"/>
                <a:ea typeface="+mn-ea"/>
                <a:cs typeface="+mn-cs"/>
              </a:rPr>
              <a:t>protocols.Fortnightly</a:t>
            </a:r>
            <a:r>
              <a:rPr lang="en-US" sz="1200" kern="1200" dirty="0">
                <a:solidFill>
                  <a:schemeClr val="tx1"/>
                </a:solidFill>
                <a:effectLst/>
                <a:latin typeface="+mn-lt"/>
                <a:ea typeface="+mn-ea"/>
                <a:cs typeface="+mn-cs"/>
              </a:rPr>
              <a:t> GM-CSF was safe and more effective in preventing recurrence than daily norfloxacin therapy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a:t>
            </a:r>
            <a:r>
              <a:rPr lang="en-US" sz="1200" kern="1200">
                <a:solidFill>
                  <a:schemeClr val="tx1"/>
                </a:solidFill>
                <a:effectLst/>
                <a:latin typeface="+mn-lt"/>
                <a:ea typeface="+mn-ea"/>
                <a:cs typeface="+mn-cs"/>
              </a:rPr>
              <a:t>0.06). Ascitic </a:t>
            </a:r>
            <a:r>
              <a:rPr lang="en-US" sz="1200" kern="1200" dirty="0">
                <a:solidFill>
                  <a:schemeClr val="tx1"/>
                </a:solidFill>
                <a:effectLst/>
                <a:latin typeface="+mn-lt"/>
                <a:ea typeface="+mn-ea"/>
                <a:cs typeface="+mn-cs"/>
              </a:rPr>
              <a:t>fluid protein at resolution of index </a:t>
            </a:r>
            <a:r>
              <a:rPr lang="en-US" sz="1200" kern="1200" dirty="0" err="1">
                <a:solidFill>
                  <a:schemeClr val="tx1"/>
                </a:solidFill>
                <a:effectLst/>
                <a:latin typeface="+mn-lt"/>
                <a:ea typeface="+mn-ea"/>
                <a:cs typeface="+mn-cs"/>
              </a:rPr>
              <a:t>SBP</a:t>
            </a:r>
            <a:r>
              <a:rPr lang="en-US" sz="1200" kern="1200" dirty="0">
                <a:solidFill>
                  <a:schemeClr val="tx1"/>
                </a:solidFill>
                <a:effectLst/>
                <a:latin typeface="+mn-lt"/>
                <a:ea typeface="+mn-ea"/>
                <a:cs typeface="+mn-cs"/>
              </a:rPr>
              <a:t> was found to be an independent predictor of recurrence of </a:t>
            </a:r>
            <a:r>
              <a:rPr lang="en-US" sz="1200" kern="1200" dirty="0" err="1">
                <a:solidFill>
                  <a:schemeClr val="tx1"/>
                </a:solidFill>
                <a:effectLst/>
                <a:latin typeface="+mn-lt"/>
                <a:ea typeface="+mn-ea"/>
                <a:cs typeface="+mn-cs"/>
              </a:rPr>
              <a:t>SBP</a:t>
            </a:r>
            <a:r>
              <a:rPr lang="en-US" sz="1200" kern="1200" dirty="0">
                <a:solidFill>
                  <a:schemeClr val="tx1"/>
                </a:solidFill>
                <a:effectLst/>
                <a:latin typeface="+mn-lt"/>
                <a:ea typeface="+mn-ea"/>
                <a:cs typeface="+mn-cs"/>
              </a:rPr>
              <a: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a:t>
            </a:r>
            <a:r>
              <a:rPr lang="en-US" sz="1200" kern="1200" dirty="0" err="1">
                <a:solidFill>
                  <a:schemeClr val="tx1"/>
                </a:solidFill>
                <a:effectLst/>
                <a:latin typeface="+mn-lt"/>
                <a:ea typeface="+mn-ea"/>
                <a:cs typeface="+mn-cs"/>
              </a:rPr>
              <a:t>Manjul</a:t>
            </a:r>
            <a:r>
              <a:rPr lang="en-US" sz="1200" kern="1200" dirty="0">
                <a:solidFill>
                  <a:schemeClr val="tx1"/>
                </a:solidFill>
                <a:effectLst/>
                <a:latin typeface="+mn-lt"/>
                <a:ea typeface="+mn-ea"/>
                <a:cs typeface="+mn-cs"/>
              </a:rPr>
              <a:t> Mishra, Shiv Kumar Sarin, Ankur Jindal</a:t>
            </a:r>
          </a:p>
          <a:p>
            <a:r>
              <a:rPr lang="en-US" sz="1200" kern="1200" dirty="0">
                <a:solidFill>
                  <a:schemeClr val="tx1"/>
                </a:solidFill>
                <a:effectLst/>
                <a:latin typeface="+mn-lt"/>
                <a:ea typeface="+mn-ea"/>
                <a:cs typeface="+mn-cs"/>
              </a:rPr>
              <a:t>Disclosure information not available at the time of publication: Ashok K Choudhury </a:t>
            </a:r>
          </a:p>
          <a:p>
            <a:br>
              <a:rPr lang="en-US" sz="1200" kern="1200" dirty="0">
                <a:solidFill>
                  <a:schemeClr val="tx1"/>
                </a:solidFill>
                <a:effectLst/>
                <a:latin typeface="+mn-lt"/>
                <a:ea typeface="+mn-ea"/>
                <a:cs typeface="+mn-cs"/>
              </a:rPr>
            </a:br>
            <a:endParaRPr lang="en-US" b="0" dirty="0"/>
          </a:p>
        </p:txBody>
      </p:sp>
    </p:spTree>
    <p:extLst>
      <p:ext uri="{BB962C8B-B14F-4D97-AF65-F5344CB8AC3E}">
        <p14:creationId xmlns:p14="http://schemas.microsoft.com/office/powerpoint/2010/main" val="2407551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xfrm>
            <a:off x="762000" y="274638"/>
            <a:ext cx="5486400" cy="3086100"/>
          </a:xfrm>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r>
              <a:rPr lang="en-US" sz="1200" kern="1200" dirty="0">
                <a:solidFill>
                  <a:schemeClr val="tx1"/>
                </a:solidFill>
                <a:effectLst/>
                <a:latin typeface="+mn-lt"/>
                <a:ea typeface="+mn-ea"/>
                <a:cs typeface="+mn-cs"/>
              </a:rPr>
              <a:t>102 </a:t>
            </a:r>
          </a:p>
          <a:p>
            <a:r>
              <a:rPr lang="en-US" sz="1200" b="1" kern="1200" dirty="0">
                <a:solidFill>
                  <a:schemeClr val="tx1"/>
                </a:solidFill>
                <a:effectLst/>
                <a:latin typeface="+mn-lt"/>
                <a:ea typeface="+mn-ea"/>
                <a:cs typeface="+mn-cs"/>
              </a:rPr>
              <a:t>ANTITHROMBOTIC PROPERTIES OF SIMVASTATIN ON THE ENDOTHELIUM AND PREVENTION OF LIVER </a:t>
            </a:r>
            <a:r>
              <a:rPr lang="en-US" sz="1200" b="1" kern="1200" dirty="0" err="1">
                <a:solidFill>
                  <a:schemeClr val="tx1"/>
                </a:solidFill>
                <a:effectLst/>
                <a:latin typeface="+mn-lt"/>
                <a:ea typeface="+mn-ea"/>
                <a:cs typeface="+mn-cs"/>
              </a:rPr>
              <a:t>MICROTHROMBOSIS</a:t>
            </a:r>
            <a:r>
              <a:rPr lang="en-US" sz="1200" b="1" kern="1200" dirty="0">
                <a:solidFill>
                  <a:schemeClr val="tx1"/>
                </a:solidFill>
                <a:effectLst/>
                <a:latin typeface="+mn-lt"/>
                <a:ea typeface="+mn-ea"/>
                <a:cs typeface="+mn-cs"/>
              </a:rPr>
              <a:t> AFTER EXPOSURE TO LIPOPOLYSACCHARIDE</a:t>
            </a: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Vincenzo La </a:t>
            </a:r>
            <a:r>
              <a:rPr lang="en-US" sz="1200" i="1" u="sng" kern="1200" dirty="0" err="1">
                <a:solidFill>
                  <a:schemeClr val="tx1"/>
                </a:solidFill>
                <a:effectLst/>
                <a:latin typeface="+mn-lt"/>
                <a:ea typeface="+mn-ea"/>
                <a:cs typeface="+mn-cs"/>
              </a:rPr>
              <a:t>Mura</a:t>
            </a:r>
            <a:r>
              <a:rPr lang="en-US" sz="1200" i="1" kern="1200" baseline="30000" dirty="0" err="1">
                <a:solidFill>
                  <a:schemeClr val="tx1"/>
                </a:solidFill>
                <a:effectLst/>
                <a:latin typeface="+mn-lt"/>
                <a:ea typeface="+mn-ea"/>
                <a:cs typeface="+mn-cs"/>
              </a:rPr>
              <a:t>1,2,3</a:t>
            </a:r>
            <a:r>
              <a:rPr lang="en-US" sz="1200" i="1" kern="1200" dirty="0">
                <a:solidFill>
                  <a:schemeClr val="tx1"/>
                </a:solidFill>
                <a:effectLst/>
                <a:latin typeface="+mn-lt"/>
                <a:ea typeface="+mn-ea"/>
                <a:cs typeface="+mn-cs"/>
              </a:rPr>
              <a:t>, Prof. Nicoletta </a:t>
            </a:r>
            <a:r>
              <a:rPr lang="en-US" sz="1200" i="1" kern="1200" dirty="0" err="1">
                <a:solidFill>
                  <a:schemeClr val="tx1"/>
                </a:solidFill>
                <a:effectLst/>
                <a:latin typeface="+mn-lt"/>
                <a:ea typeface="+mn-ea"/>
                <a:cs typeface="+mn-cs"/>
              </a:rPr>
              <a:t>Gagliano</a:t>
            </a:r>
            <a:r>
              <a:rPr lang="en-US" sz="1200" i="1" kern="1200" baseline="30000" dirty="0" err="1">
                <a:solidFill>
                  <a:schemeClr val="tx1"/>
                </a:solidFill>
                <a:effectLst/>
                <a:latin typeface="+mn-lt"/>
                <a:ea typeface="+mn-ea"/>
                <a:cs typeface="+mn-cs"/>
              </a:rPr>
              <a:t>1</a:t>
            </a:r>
            <a:r>
              <a:rPr lang="en-US" sz="1200" i="1" kern="1200" dirty="0">
                <a:solidFill>
                  <a:schemeClr val="tx1"/>
                </a:solidFill>
                <a:effectLst/>
                <a:latin typeface="+mn-lt"/>
                <a:ea typeface="+mn-ea"/>
                <a:cs typeface="+mn-cs"/>
              </a:rPr>
              <a:t>, Dr. Francesca </a:t>
            </a:r>
            <a:r>
              <a:rPr lang="en-US" sz="1200" i="1" kern="1200" dirty="0" err="1">
                <a:solidFill>
                  <a:schemeClr val="tx1"/>
                </a:solidFill>
                <a:effectLst/>
                <a:latin typeface="+mn-lt"/>
                <a:ea typeface="+mn-ea"/>
                <a:cs typeface="+mn-cs"/>
              </a:rPr>
              <a:t>Arnaboldi</a:t>
            </a:r>
            <a:r>
              <a:rPr lang="en-US" sz="1200" i="1" kern="1200" baseline="30000" dirty="0" err="1">
                <a:solidFill>
                  <a:schemeClr val="tx1"/>
                </a:solidFill>
                <a:effectLst/>
                <a:latin typeface="+mn-lt"/>
                <a:ea typeface="+mn-ea"/>
                <a:cs typeface="+mn-cs"/>
              </a:rPr>
              <a:t>1</a:t>
            </a:r>
            <a:r>
              <a:rPr lang="en-US" sz="1200" i="1" kern="1200" dirty="0">
                <a:solidFill>
                  <a:schemeClr val="tx1"/>
                </a:solidFill>
                <a:effectLst/>
                <a:latin typeface="+mn-lt"/>
                <a:ea typeface="+mn-ea"/>
                <a:cs typeface="+mn-cs"/>
              </a:rPr>
              <a:t>, Dr. </a:t>
            </a:r>
            <a:r>
              <a:rPr lang="en-US" sz="1200" i="1" kern="1200" dirty="0" err="1">
                <a:solidFill>
                  <a:schemeClr val="tx1"/>
                </a:solidFill>
                <a:effectLst/>
                <a:latin typeface="+mn-lt"/>
                <a:ea typeface="+mn-ea"/>
                <a:cs typeface="+mn-cs"/>
              </a:rPr>
              <a:t>Patrizia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Sartori</a:t>
            </a:r>
            <a:r>
              <a:rPr lang="en-US" sz="1200" i="1" kern="1200" baseline="30000" dirty="0" err="1">
                <a:solidFill>
                  <a:schemeClr val="tx1"/>
                </a:solidFill>
                <a:effectLst/>
                <a:latin typeface="+mn-lt"/>
                <a:ea typeface="+mn-ea"/>
                <a:cs typeface="+mn-cs"/>
              </a:rPr>
              <a:t>1</a:t>
            </a:r>
            <a:r>
              <a:rPr lang="en-US" sz="1200" i="1" kern="1200" dirty="0">
                <a:solidFill>
                  <a:schemeClr val="tx1"/>
                </a:solidFill>
                <a:effectLst/>
                <a:latin typeface="+mn-lt"/>
                <a:ea typeface="+mn-ea"/>
                <a:cs typeface="+mn-cs"/>
              </a:rPr>
              <a:t>, Prof. </a:t>
            </a:r>
            <a:r>
              <a:rPr lang="en-US" sz="1200" i="1" kern="1200" dirty="0" err="1">
                <a:solidFill>
                  <a:schemeClr val="tx1"/>
                </a:solidFill>
                <a:effectLst/>
                <a:latin typeface="+mn-lt"/>
                <a:ea typeface="+mn-ea"/>
                <a:cs typeface="+mn-cs"/>
              </a:rPr>
              <a:t>Patrizia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Procacci</a:t>
            </a:r>
            <a:r>
              <a:rPr lang="en-US" sz="1200" i="1" kern="1200" baseline="30000" dirty="0" err="1">
                <a:solidFill>
                  <a:schemeClr val="tx1"/>
                </a:solidFill>
                <a:effectLst/>
                <a:latin typeface="+mn-lt"/>
                <a:ea typeface="+mn-ea"/>
                <a:cs typeface="+mn-cs"/>
              </a:rPr>
              <a:t>1</a:t>
            </a:r>
            <a:r>
              <a:rPr lang="en-US" sz="1200" i="1" kern="1200" dirty="0">
                <a:solidFill>
                  <a:schemeClr val="tx1"/>
                </a:solidFill>
                <a:effectLst/>
                <a:latin typeface="+mn-lt"/>
                <a:ea typeface="+mn-ea"/>
                <a:cs typeface="+mn-cs"/>
              </a:rPr>
              <a:t>, Dr. Eleonora </a:t>
            </a:r>
            <a:r>
              <a:rPr lang="en-US" sz="1200" i="1" kern="1200" dirty="0" err="1">
                <a:solidFill>
                  <a:schemeClr val="tx1"/>
                </a:solidFill>
                <a:effectLst/>
                <a:latin typeface="+mn-lt"/>
                <a:ea typeface="+mn-ea"/>
                <a:cs typeface="+mn-cs"/>
              </a:rPr>
              <a:t>Liguori</a:t>
            </a:r>
            <a:r>
              <a:rPr lang="en-US" sz="1200" i="1" kern="1200" baseline="30000" dirty="0" err="1">
                <a:solidFill>
                  <a:schemeClr val="tx1"/>
                </a:solidFill>
                <a:effectLst/>
                <a:latin typeface="+mn-lt"/>
                <a:ea typeface="+mn-ea"/>
                <a:cs typeface="+mn-cs"/>
              </a:rPr>
              <a:t>1</a:t>
            </a:r>
            <a:r>
              <a:rPr lang="en-US" sz="1200" i="1" kern="1200" dirty="0">
                <a:solidFill>
                  <a:schemeClr val="tx1"/>
                </a:solidFill>
                <a:effectLst/>
                <a:latin typeface="+mn-lt"/>
                <a:ea typeface="+mn-ea"/>
                <a:cs typeface="+mn-cs"/>
              </a:rPr>
              <a:t>, Dr. Niccolò </a:t>
            </a:r>
            <a:r>
              <a:rPr lang="en-US" sz="1200" i="1" kern="1200" dirty="0" err="1">
                <a:solidFill>
                  <a:schemeClr val="tx1"/>
                </a:solidFill>
                <a:effectLst/>
                <a:latin typeface="+mn-lt"/>
                <a:ea typeface="+mn-ea"/>
                <a:cs typeface="+mn-cs"/>
              </a:rPr>
              <a:t>Bitto</a:t>
            </a:r>
            <a:r>
              <a:rPr lang="en-US" sz="1200" i="1" kern="1200" baseline="30000" dirty="0" err="1">
                <a:solidFill>
                  <a:schemeClr val="tx1"/>
                </a:solidFill>
                <a:effectLst/>
                <a:latin typeface="+mn-lt"/>
                <a:ea typeface="+mn-ea"/>
                <a:cs typeface="+mn-cs"/>
              </a:rPr>
              <a:t>3</a:t>
            </a:r>
            <a:r>
              <a:rPr lang="en-US" sz="1200" i="1" kern="1200" dirty="0">
                <a:solidFill>
                  <a:schemeClr val="tx1"/>
                </a:solidFill>
                <a:effectLst/>
                <a:latin typeface="+mn-lt"/>
                <a:ea typeface="+mn-ea"/>
                <a:cs typeface="+mn-cs"/>
              </a:rPr>
              <a:t>, Prof. Giuseppe </a:t>
            </a:r>
            <a:r>
              <a:rPr lang="en-US" sz="1200" i="1" kern="1200" dirty="0" err="1">
                <a:solidFill>
                  <a:schemeClr val="tx1"/>
                </a:solidFill>
                <a:effectLst/>
                <a:latin typeface="+mn-lt"/>
                <a:ea typeface="+mn-ea"/>
                <a:cs typeface="+mn-cs"/>
              </a:rPr>
              <a:t>Ristagno</a:t>
            </a:r>
            <a:r>
              <a:rPr lang="en-US" sz="1200" i="1" kern="1200" baseline="30000" dirty="0" err="1">
                <a:solidFill>
                  <a:schemeClr val="tx1"/>
                </a:solidFill>
                <a:effectLst/>
                <a:latin typeface="+mn-lt"/>
                <a:ea typeface="+mn-ea"/>
                <a:cs typeface="+mn-cs"/>
              </a:rPr>
              <a:t>4</a:t>
            </a:r>
            <a:r>
              <a:rPr lang="en-US" sz="1200" i="1" kern="1200" dirty="0">
                <a:solidFill>
                  <a:schemeClr val="tx1"/>
                </a:solidFill>
                <a:effectLst/>
                <a:latin typeface="+mn-lt"/>
                <a:ea typeface="+mn-ea"/>
                <a:cs typeface="+mn-cs"/>
              </a:rPr>
              <a:t>, Dr. Daniele </a:t>
            </a:r>
            <a:r>
              <a:rPr lang="en-US" sz="1200" i="1" kern="1200" dirty="0" err="1">
                <a:solidFill>
                  <a:schemeClr val="tx1"/>
                </a:solidFill>
                <a:effectLst/>
                <a:latin typeface="+mn-lt"/>
                <a:ea typeface="+mn-ea"/>
                <a:cs typeface="+mn-cs"/>
              </a:rPr>
              <a:t>Dondossola</a:t>
            </a:r>
            <a:r>
              <a:rPr lang="en-US" sz="1200" i="1" kern="1200" baseline="30000" dirty="0" err="1">
                <a:solidFill>
                  <a:schemeClr val="tx1"/>
                </a:solidFill>
                <a:effectLst/>
                <a:latin typeface="+mn-lt"/>
                <a:ea typeface="+mn-ea"/>
                <a:cs typeface="+mn-cs"/>
              </a:rPr>
              <a:t>5</a:t>
            </a:r>
            <a:r>
              <a:rPr lang="en-US" sz="1200" i="1" kern="1200" dirty="0">
                <a:solidFill>
                  <a:schemeClr val="tx1"/>
                </a:solidFill>
                <a:effectLst/>
                <a:latin typeface="+mn-lt"/>
                <a:ea typeface="+mn-ea"/>
                <a:cs typeface="+mn-cs"/>
              </a:rPr>
              <a:t>, Prof. Francesco </a:t>
            </a:r>
            <a:r>
              <a:rPr lang="en-US" sz="1200" i="1" kern="1200" dirty="0" err="1">
                <a:solidFill>
                  <a:schemeClr val="tx1"/>
                </a:solidFill>
                <a:effectLst/>
                <a:latin typeface="+mn-lt"/>
                <a:ea typeface="+mn-ea"/>
                <a:cs typeface="+mn-cs"/>
              </a:rPr>
              <a:t>Salerno</a:t>
            </a:r>
            <a:r>
              <a:rPr lang="en-US" sz="1200" i="1" kern="1200" baseline="30000" dirty="0" err="1">
                <a:solidFill>
                  <a:schemeClr val="tx1"/>
                </a:solidFill>
                <a:effectLst/>
                <a:latin typeface="+mn-lt"/>
                <a:ea typeface="+mn-ea"/>
                <a:cs typeface="+mn-cs"/>
              </a:rPr>
              <a:t>1</a:t>
            </a:r>
            <a:r>
              <a:rPr lang="en-US" sz="1200" i="1" kern="1200" dirty="0">
                <a:solidFill>
                  <a:schemeClr val="tx1"/>
                </a:solidFill>
                <a:effectLst/>
                <a:latin typeface="+mn-lt"/>
                <a:ea typeface="+mn-ea"/>
                <a:cs typeface="+mn-cs"/>
              </a:rPr>
              <a:t>, Prof. Armando </a:t>
            </a:r>
            <a:r>
              <a:rPr lang="en-US" sz="1200" i="1" kern="1200" dirty="0" err="1">
                <a:solidFill>
                  <a:schemeClr val="tx1"/>
                </a:solidFill>
                <a:effectLst/>
                <a:latin typeface="+mn-lt"/>
                <a:ea typeface="+mn-ea"/>
                <a:cs typeface="+mn-cs"/>
              </a:rPr>
              <a:t>Tripodi</a:t>
            </a:r>
            <a:r>
              <a:rPr lang="en-US" sz="1200" i="1" kern="1200" baseline="30000" dirty="0" err="1">
                <a:solidFill>
                  <a:schemeClr val="tx1"/>
                </a:solidFill>
                <a:effectLst/>
                <a:latin typeface="+mn-lt"/>
                <a:ea typeface="+mn-ea"/>
                <a:cs typeface="+mn-cs"/>
              </a:rPr>
              <a:t>3,6</a:t>
            </a:r>
            <a:r>
              <a:rPr lang="en-US" sz="1200" i="1" kern="1200" dirty="0">
                <a:solidFill>
                  <a:schemeClr val="tx1"/>
                </a:solidFill>
                <a:effectLst/>
                <a:latin typeface="+mn-lt"/>
                <a:ea typeface="+mn-ea"/>
                <a:cs typeface="+mn-cs"/>
              </a:rPr>
              <a:t>, Massimo </a:t>
            </a:r>
            <a:r>
              <a:rPr lang="en-US" sz="1200" i="1" kern="1200" dirty="0" err="1">
                <a:solidFill>
                  <a:schemeClr val="tx1"/>
                </a:solidFill>
                <a:effectLst/>
                <a:latin typeface="+mn-lt"/>
                <a:ea typeface="+mn-ea"/>
                <a:cs typeface="+mn-cs"/>
              </a:rPr>
              <a:t>Colombo</a:t>
            </a:r>
            <a:r>
              <a:rPr lang="en-US" sz="1200" i="1" kern="1200" baseline="30000" dirty="0" err="1">
                <a:solidFill>
                  <a:schemeClr val="tx1"/>
                </a:solidFill>
                <a:effectLst/>
                <a:latin typeface="+mn-lt"/>
                <a:ea typeface="+mn-ea"/>
                <a:cs typeface="+mn-cs"/>
              </a:rPr>
              <a:t>7</a:t>
            </a:r>
            <a:r>
              <a:rPr lang="en-US" sz="1200" i="1" kern="1200" dirty="0">
                <a:solidFill>
                  <a:schemeClr val="tx1"/>
                </a:solidFill>
                <a:effectLst/>
                <a:latin typeface="+mn-lt"/>
                <a:ea typeface="+mn-ea"/>
                <a:cs typeface="+mn-cs"/>
              </a:rPr>
              <a:t> and Prof. Flora </a:t>
            </a:r>
            <a:r>
              <a:rPr lang="en-US" sz="1200" i="1" kern="1200" dirty="0" err="1">
                <a:solidFill>
                  <a:schemeClr val="tx1"/>
                </a:solidFill>
                <a:effectLst/>
                <a:latin typeface="+mn-lt"/>
                <a:ea typeface="+mn-ea"/>
                <a:cs typeface="+mn-cs"/>
              </a:rPr>
              <a:t>Peyvandi</a:t>
            </a:r>
            <a:r>
              <a:rPr lang="en-US" sz="1200" i="1" kern="1200" baseline="30000" dirty="0" err="1">
                <a:solidFill>
                  <a:schemeClr val="tx1"/>
                </a:solidFill>
                <a:effectLst/>
                <a:latin typeface="+mn-lt"/>
                <a:ea typeface="+mn-ea"/>
                <a:cs typeface="+mn-cs"/>
              </a:rPr>
              <a:t>3,6</a:t>
            </a:r>
            <a:r>
              <a:rPr lang="en-US" sz="1200" i="1" kern="1200" dirty="0">
                <a:solidFill>
                  <a:schemeClr val="tx1"/>
                </a:solidFill>
                <a:effectLst/>
                <a:latin typeface="+mn-lt"/>
                <a:ea typeface="+mn-ea"/>
                <a:cs typeface="+mn-cs"/>
              </a:rPr>
              <a:t>, (1)</a:t>
            </a:r>
            <a:r>
              <a:rPr lang="en-US" sz="1200" i="1" kern="1200" dirty="0" err="1">
                <a:solidFill>
                  <a:schemeClr val="tx1"/>
                </a:solidFill>
                <a:effectLst/>
                <a:latin typeface="+mn-lt"/>
                <a:ea typeface="+mn-ea"/>
                <a:cs typeface="+mn-cs"/>
              </a:rPr>
              <a:t>Dipartimento</a:t>
            </a:r>
            <a:r>
              <a:rPr lang="en-US" sz="1200" i="1" kern="1200" dirty="0">
                <a:solidFill>
                  <a:schemeClr val="tx1"/>
                </a:solidFill>
                <a:effectLst/>
                <a:latin typeface="+mn-lt"/>
                <a:ea typeface="+mn-ea"/>
                <a:cs typeface="+mn-cs"/>
              </a:rPr>
              <a:t> Di </a:t>
            </a:r>
            <a:r>
              <a:rPr lang="en-US" sz="1200" i="1" kern="1200" dirty="0" err="1">
                <a:solidFill>
                  <a:schemeClr val="tx1"/>
                </a:solidFill>
                <a:effectLst/>
                <a:latin typeface="+mn-lt"/>
                <a:ea typeface="+mn-ea"/>
                <a:cs typeface="+mn-cs"/>
              </a:rPr>
              <a:t>Scienze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Biomediche</a:t>
            </a:r>
            <a:r>
              <a:rPr lang="en-US" sz="1200" i="1" kern="1200" dirty="0">
                <a:solidFill>
                  <a:schemeClr val="tx1"/>
                </a:solidFill>
                <a:effectLst/>
                <a:latin typeface="+mn-lt"/>
                <a:ea typeface="+mn-ea"/>
                <a:cs typeface="+mn-cs"/>
              </a:rPr>
              <a:t> per La Salute, </a:t>
            </a:r>
            <a:r>
              <a:rPr lang="en-US" sz="1200" i="1" kern="1200" dirty="0" err="1">
                <a:solidFill>
                  <a:schemeClr val="tx1"/>
                </a:solidFill>
                <a:effectLst/>
                <a:latin typeface="+mn-lt"/>
                <a:ea typeface="+mn-ea"/>
                <a:cs typeface="+mn-cs"/>
              </a:rPr>
              <a:t>Università</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Degli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Studi</a:t>
            </a:r>
            <a:r>
              <a:rPr lang="en-US" sz="1200" i="1" kern="1200" dirty="0">
                <a:solidFill>
                  <a:schemeClr val="tx1"/>
                </a:solidFill>
                <a:effectLst/>
                <a:latin typeface="+mn-lt"/>
                <a:ea typeface="+mn-ea"/>
                <a:cs typeface="+mn-cs"/>
              </a:rPr>
              <a:t> Di Milano, Milan, Italy, (2)C.R.C. "</a:t>
            </a:r>
            <a:r>
              <a:rPr lang="en-US" sz="1200" i="1" kern="1200" dirty="0" err="1">
                <a:solidFill>
                  <a:schemeClr val="tx1"/>
                </a:solidFill>
                <a:effectLst/>
                <a:latin typeface="+mn-lt"/>
                <a:ea typeface="+mn-ea"/>
                <a:cs typeface="+mn-cs"/>
              </a:rPr>
              <a:t>a.M.</a:t>
            </a:r>
            <a:r>
              <a:rPr lang="en-US" sz="1200" i="1" kern="1200" dirty="0">
                <a:solidFill>
                  <a:schemeClr val="tx1"/>
                </a:solidFill>
                <a:effectLst/>
                <a:latin typeface="+mn-lt"/>
                <a:ea typeface="+mn-ea"/>
                <a:cs typeface="+mn-cs"/>
              </a:rPr>
              <a:t> e a. </a:t>
            </a:r>
            <a:r>
              <a:rPr lang="en-US" sz="1200" i="1" kern="1200" dirty="0" err="1">
                <a:solidFill>
                  <a:schemeClr val="tx1"/>
                </a:solidFill>
                <a:effectLst/>
                <a:latin typeface="+mn-lt"/>
                <a:ea typeface="+mn-ea"/>
                <a:cs typeface="+mn-cs"/>
              </a:rPr>
              <a:t>Migliavacca</a:t>
            </a:r>
            <a:r>
              <a:rPr lang="en-US" sz="1200" i="1" kern="1200" dirty="0">
                <a:solidFill>
                  <a:schemeClr val="tx1"/>
                </a:solidFill>
                <a:effectLst/>
                <a:latin typeface="+mn-lt"/>
                <a:ea typeface="+mn-ea"/>
                <a:cs typeface="+mn-cs"/>
              </a:rPr>
              <a:t>" per Lo Studio e La </a:t>
            </a:r>
            <a:r>
              <a:rPr lang="en-US" sz="1200" i="1" kern="1200" dirty="0" err="1">
                <a:solidFill>
                  <a:schemeClr val="tx1"/>
                </a:solidFill>
                <a:effectLst/>
                <a:latin typeface="+mn-lt"/>
                <a:ea typeface="+mn-ea"/>
                <a:cs typeface="+mn-cs"/>
              </a:rPr>
              <a:t>Cura</a:t>
            </a:r>
            <a:r>
              <a:rPr lang="en-US" sz="1200" i="1" kern="1200" dirty="0">
                <a:solidFill>
                  <a:schemeClr val="tx1"/>
                </a:solidFill>
                <a:effectLst/>
                <a:latin typeface="+mn-lt"/>
                <a:ea typeface="+mn-ea"/>
                <a:cs typeface="+mn-cs"/>
              </a:rPr>
              <a:t> Della </a:t>
            </a:r>
            <a:r>
              <a:rPr lang="en-US" sz="1200" i="1" kern="1200" dirty="0" err="1">
                <a:solidFill>
                  <a:schemeClr val="tx1"/>
                </a:solidFill>
                <a:effectLst/>
                <a:latin typeface="+mn-lt"/>
                <a:ea typeface="+mn-ea"/>
                <a:cs typeface="+mn-cs"/>
              </a:rPr>
              <a:t>Malattie</a:t>
            </a:r>
            <a:r>
              <a:rPr lang="en-US" sz="1200" i="1" kern="1200" dirty="0">
                <a:solidFill>
                  <a:schemeClr val="tx1"/>
                </a:solidFill>
                <a:effectLst/>
                <a:latin typeface="+mn-lt"/>
                <a:ea typeface="+mn-ea"/>
                <a:cs typeface="+mn-cs"/>
              </a:rPr>
              <a:t> Del </a:t>
            </a:r>
            <a:r>
              <a:rPr lang="en-US" sz="1200" i="1" kern="1200" dirty="0" err="1">
                <a:solidFill>
                  <a:schemeClr val="tx1"/>
                </a:solidFill>
                <a:effectLst/>
                <a:latin typeface="+mn-lt"/>
                <a:ea typeface="+mn-ea"/>
                <a:cs typeface="+mn-cs"/>
              </a:rPr>
              <a:t>Fegato</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Università</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Degli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Studi</a:t>
            </a:r>
            <a:r>
              <a:rPr lang="en-US" sz="1200" i="1" kern="1200" dirty="0">
                <a:solidFill>
                  <a:schemeClr val="tx1"/>
                </a:solidFill>
                <a:effectLst/>
                <a:latin typeface="+mn-lt"/>
                <a:ea typeface="+mn-ea"/>
                <a:cs typeface="+mn-cs"/>
              </a:rPr>
              <a:t> Di Milano, Milan, Italy, (3)Fondazione </a:t>
            </a:r>
            <a:r>
              <a:rPr lang="en-US" sz="1200" i="1" kern="1200" dirty="0" err="1">
                <a:solidFill>
                  <a:schemeClr val="tx1"/>
                </a:solidFill>
                <a:effectLst/>
                <a:latin typeface="+mn-lt"/>
                <a:ea typeface="+mn-ea"/>
                <a:cs typeface="+mn-cs"/>
              </a:rPr>
              <a:t>I.R.C.C.S</a:t>
            </a:r>
            <a:r>
              <a:rPr lang="en-US" sz="1200" i="1" kern="1200" dirty="0">
                <a:solidFill>
                  <a:schemeClr val="tx1"/>
                </a:solidFill>
                <a:effectLst/>
                <a:latin typeface="+mn-lt"/>
                <a:ea typeface="+mn-ea"/>
                <a:cs typeface="+mn-cs"/>
              </a:rPr>
              <a:t>. Ca’ </a:t>
            </a:r>
            <a:r>
              <a:rPr lang="en-US" sz="1200" i="1" kern="1200" dirty="0" err="1">
                <a:solidFill>
                  <a:schemeClr val="tx1"/>
                </a:solidFill>
                <a:effectLst/>
                <a:latin typeface="+mn-lt"/>
                <a:ea typeface="+mn-ea"/>
                <a:cs typeface="+mn-cs"/>
              </a:rPr>
              <a:t>Granda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Ospedale</a:t>
            </a:r>
            <a:r>
              <a:rPr lang="en-US" sz="1200" i="1" kern="1200" dirty="0">
                <a:solidFill>
                  <a:schemeClr val="tx1"/>
                </a:solidFill>
                <a:effectLst/>
                <a:latin typeface="+mn-lt"/>
                <a:ea typeface="+mn-ea"/>
                <a:cs typeface="+mn-cs"/>
              </a:rPr>
              <a:t> Maggiore </a:t>
            </a:r>
            <a:r>
              <a:rPr lang="en-US" sz="1200" i="1" kern="1200" dirty="0" err="1">
                <a:solidFill>
                  <a:schemeClr val="tx1"/>
                </a:solidFill>
                <a:effectLst/>
                <a:latin typeface="+mn-lt"/>
                <a:ea typeface="+mn-ea"/>
                <a:cs typeface="+mn-cs"/>
              </a:rPr>
              <a:t>Policlinico</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U.O.C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Medicina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Generale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Emostasi</a:t>
            </a:r>
            <a:r>
              <a:rPr lang="en-US" sz="1200" i="1" kern="1200" dirty="0">
                <a:solidFill>
                  <a:schemeClr val="tx1"/>
                </a:solidFill>
                <a:effectLst/>
                <a:latin typeface="+mn-lt"/>
                <a:ea typeface="+mn-ea"/>
                <a:cs typeface="+mn-cs"/>
              </a:rPr>
              <a:t> e </a:t>
            </a:r>
            <a:r>
              <a:rPr lang="en-US" sz="1200" i="1" kern="1200" dirty="0" err="1">
                <a:solidFill>
                  <a:schemeClr val="tx1"/>
                </a:solidFill>
                <a:effectLst/>
                <a:latin typeface="+mn-lt"/>
                <a:ea typeface="+mn-ea"/>
                <a:cs typeface="+mn-cs"/>
              </a:rPr>
              <a:t>Trombosi</a:t>
            </a:r>
            <a:r>
              <a:rPr lang="en-US" sz="1200" i="1" kern="1200" dirty="0">
                <a:solidFill>
                  <a:schemeClr val="tx1"/>
                </a:solidFill>
                <a:effectLst/>
                <a:latin typeface="+mn-lt"/>
                <a:ea typeface="+mn-ea"/>
                <a:cs typeface="+mn-cs"/>
              </a:rPr>
              <a:t>, Milan, Italy, (4)</a:t>
            </a:r>
            <a:r>
              <a:rPr lang="en-US" sz="1200" i="1" kern="1200" dirty="0" err="1">
                <a:solidFill>
                  <a:schemeClr val="tx1"/>
                </a:solidFill>
                <a:effectLst/>
                <a:latin typeface="+mn-lt"/>
                <a:ea typeface="+mn-ea"/>
                <a:cs typeface="+mn-cs"/>
              </a:rPr>
              <a:t>Dipartimento</a:t>
            </a:r>
            <a:r>
              <a:rPr lang="en-US" sz="1200" i="1" kern="1200" dirty="0">
                <a:solidFill>
                  <a:schemeClr val="tx1"/>
                </a:solidFill>
                <a:effectLst/>
                <a:latin typeface="+mn-lt"/>
                <a:ea typeface="+mn-ea"/>
                <a:cs typeface="+mn-cs"/>
              </a:rPr>
              <a:t> Di </a:t>
            </a:r>
            <a:r>
              <a:rPr lang="en-US" sz="1200" i="1" kern="1200" dirty="0" err="1">
                <a:solidFill>
                  <a:schemeClr val="tx1"/>
                </a:solidFill>
                <a:effectLst/>
                <a:latin typeface="+mn-lt"/>
                <a:ea typeface="+mn-ea"/>
                <a:cs typeface="+mn-cs"/>
              </a:rPr>
              <a:t>Ricerca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Cardiovascolare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Istituto</a:t>
            </a:r>
            <a:r>
              <a:rPr lang="en-US" sz="1200" i="1" kern="1200" dirty="0">
                <a:solidFill>
                  <a:schemeClr val="tx1"/>
                </a:solidFill>
                <a:effectLst/>
                <a:latin typeface="+mn-lt"/>
                <a:ea typeface="+mn-ea"/>
                <a:cs typeface="+mn-cs"/>
              </a:rPr>
              <a:t> Di </a:t>
            </a:r>
            <a:r>
              <a:rPr lang="en-US" sz="1200" i="1" kern="1200" dirty="0" err="1">
                <a:solidFill>
                  <a:schemeClr val="tx1"/>
                </a:solidFill>
                <a:effectLst/>
                <a:latin typeface="+mn-lt"/>
                <a:ea typeface="+mn-ea"/>
                <a:cs typeface="+mn-cs"/>
              </a:rPr>
              <a:t>Ricerche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Farmacologiche</a:t>
            </a:r>
            <a:r>
              <a:rPr lang="en-US" sz="1200" i="1" kern="1200" dirty="0">
                <a:solidFill>
                  <a:schemeClr val="tx1"/>
                </a:solidFill>
                <a:effectLst/>
                <a:latin typeface="+mn-lt"/>
                <a:ea typeface="+mn-ea"/>
                <a:cs typeface="+mn-cs"/>
              </a:rPr>
              <a:t> Mario Negri </a:t>
            </a:r>
            <a:r>
              <a:rPr lang="en-US" sz="1200" i="1" kern="1200" dirty="0" err="1">
                <a:solidFill>
                  <a:schemeClr val="tx1"/>
                </a:solidFill>
                <a:effectLst/>
                <a:latin typeface="+mn-lt"/>
                <a:ea typeface="+mn-ea"/>
                <a:cs typeface="+mn-cs"/>
              </a:rPr>
              <a:t>Irccs</a:t>
            </a:r>
            <a:r>
              <a:rPr lang="en-US" sz="1200" i="1" kern="1200" dirty="0">
                <a:solidFill>
                  <a:schemeClr val="tx1"/>
                </a:solidFill>
                <a:effectLst/>
                <a:latin typeface="+mn-lt"/>
                <a:ea typeface="+mn-ea"/>
                <a:cs typeface="+mn-cs"/>
              </a:rPr>
              <a:t>, Milan, Italy, (5)General and Liver Transplant Surgery Unit - Fondazione </a:t>
            </a:r>
            <a:r>
              <a:rPr lang="en-US" sz="1200" i="1" kern="1200" dirty="0" err="1">
                <a:solidFill>
                  <a:schemeClr val="tx1"/>
                </a:solidFill>
                <a:effectLst/>
                <a:latin typeface="+mn-lt"/>
                <a:ea typeface="+mn-ea"/>
                <a:cs typeface="+mn-cs"/>
              </a:rPr>
              <a:t>I.R.C.C.S</a:t>
            </a:r>
            <a:r>
              <a:rPr lang="en-US" sz="1200" i="1" kern="1200" dirty="0">
                <a:solidFill>
                  <a:schemeClr val="tx1"/>
                </a:solidFill>
                <a:effectLst/>
                <a:latin typeface="+mn-lt"/>
                <a:ea typeface="+mn-ea"/>
                <a:cs typeface="+mn-cs"/>
              </a:rPr>
              <a:t>. Ca' </a:t>
            </a:r>
            <a:r>
              <a:rPr lang="en-US" sz="1200" i="1" kern="1200" dirty="0" err="1">
                <a:solidFill>
                  <a:schemeClr val="tx1"/>
                </a:solidFill>
                <a:effectLst/>
                <a:latin typeface="+mn-lt"/>
                <a:ea typeface="+mn-ea"/>
                <a:cs typeface="+mn-cs"/>
              </a:rPr>
              <a:t>Granda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Ospedale</a:t>
            </a:r>
            <a:r>
              <a:rPr lang="en-US" sz="1200" i="1" kern="1200" dirty="0">
                <a:solidFill>
                  <a:schemeClr val="tx1"/>
                </a:solidFill>
                <a:effectLst/>
                <a:latin typeface="+mn-lt"/>
                <a:ea typeface="+mn-ea"/>
                <a:cs typeface="+mn-cs"/>
              </a:rPr>
              <a:t> Maggiore </a:t>
            </a:r>
            <a:r>
              <a:rPr lang="en-US" sz="1200" i="1" kern="1200" dirty="0" err="1">
                <a:solidFill>
                  <a:schemeClr val="tx1"/>
                </a:solidFill>
                <a:effectLst/>
                <a:latin typeface="+mn-lt"/>
                <a:ea typeface="+mn-ea"/>
                <a:cs typeface="+mn-cs"/>
              </a:rPr>
              <a:t>Policlinico</a:t>
            </a:r>
            <a:r>
              <a:rPr lang="en-US" sz="1200" i="1" kern="1200" dirty="0">
                <a:solidFill>
                  <a:schemeClr val="tx1"/>
                </a:solidFill>
                <a:effectLst/>
                <a:latin typeface="+mn-lt"/>
                <a:ea typeface="+mn-ea"/>
                <a:cs typeface="+mn-cs"/>
              </a:rPr>
              <a:t>, (6)</a:t>
            </a:r>
            <a:r>
              <a:rPr lang="en-US" sz="1200" i="1" kern="1200" dirty="0" err="1">
                <a:solidFill>
                  <a:schemeClr val="tx1"/>
                </a:solidFill>
                <a:effectLst/>
                <a:latin typeface="+mn-lt"/>
                <a:ea typeface="+mn-ea"/>
                <a:cs typeface="+mn-cs"/>
              </a:rPr>
              <a:t>Dipartimento</a:t>
            </a:r>
            <a:r>
              <a:rPr lang="en-US" sz="1200" i="1" kern="1200" dirty="0">
                <a:solidFill>
                  <a:schemeClr val="tx1"/>
                </a:solidFill>
                <a:effectLst/>
                <a:latin typeface="+mn-lt"/>
                <a:ea typeface="+mn-ea"/>
                <a:cs typeface="+mn-cs"/>
              </a:rPr>
              <a:t> Di </a:t>
            </a:r>
            <a:r>
              <a:rPr lang="en-US" sz="1200" i="1" kern="1200" dirty="0" err="1">
                <a:solidFill>
                  <a:schemeClr val="tx1"/>
                </a:solidFill>
                <a:effectLst/>
                <a:latin typeface="+mn-lt"/>
                <a:ea typeface="+mn-ea"/>
                <a:cs typeface="+mn-cs"/>
              </a:rPr>
              <a:t>Fisiopatologia</a:t>
            </a:r>
            <a:r>
              <a:rPr lang="en-US" sz="1200" i="1" kern="1200" dirty="0">
                <a:solidFill>
                  <a:schemeClr val="tx1"/>
                </a:solidFill>
                <a:effectLst/>
                <a:latin typeface="+mn-lt"/>
                <a:ea typeface="+mn-ea"/>
                <a:cs typeface="+mn-cs"/>
              </a:rPr>
              <a:t> Dei </a:t>
            </a:r>
            <a:r>
              <a:rPr lang="en-US" sz="1200" i="1" kern="1200" dirty="0" err="1">
                <a:solidFill>
                  <a:schemeClr val="tx1"/>
                </a:solidFill>
                <a:effectLst/>
                <a:latin typeface="+mn-lt"/>
                <a:ea typeface="+mn-ea"/>
                <a:cs typeface="+mn-cs"/>
              </a:rPr>
              <a:t>Trapianti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Università</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Degli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Studi</a:t>
            </a:r>
            <a:r>
              <a:rPr lang="en-US" sz="1200" i="1" kern="1200" dirty="0">
                <a:solidFill>
                  <a:schemeClr val="tx1"/>
                </a:solidFill>
                <a:effectLst/>
                <a:latin typeface="+mn-lt"/>
                <a:ea typeface="+mn-ea"/>
                <a:cs typeface="+mn-cs"/>
              </a:rPr>
              <a:t> Di Milano, Milan, Italy, (7)Center for Translational Hepatology Research, Clinical and Research Center </a:t>
            </a:r>
            <a:r>
              <a:rPr lang="en-US" sz="1200" i="1" kern="1200" dirty="0" err="1">
                <a:solidFill>
                  <a:schemeClr val="tx1"/>
                </a:solidFill>
                <a:effectLst/>
                <a:latin typeface="+mn-lt"/>
                <a:ea typeface="+mn-ea"/>
                <a:cs typeface="+mn-cs"/>
              </a:rPr>
              <a:t>Humanitas</a:t>
            </a:r>
            <a:r>
              <a:rPr lang="en-US" sz="1200" i="1" kern="1200" dirty="0">
                <a:solidFill>
                  <a:schemeClr val="tx1"/>
                </a:solidFill>
                <a:effectLst/>
                <a:latin typeface="+mn-lt"/>
                <a:ea typeface="+mn-ea"/>
                <a:cs typeface="+mn-cs"/>
              </a:rPr>
              <a:t> Hospital, </a:t>
            </a:r>
            <a:r>
              <a:rPr lang="en-US" sz="1200" i="1" kern="1200" dirty="0" err="1">
                <a:solidFill>
                  <a:schemeClr val="tx1"/>
                </a:solidFill>
                <a:effectLst/>
                <a:latin typeface="+mn-lt"/>
                <a:ea typeface="+mn-ea"/>
                <a:cs typeface="+mn-cs"/>
              </a:rPr>
              <a:t>Rozzano</a:t>
            </a:r>
            <a:r>
              <a:rPr lang="en-US" sz="1200" i="1" kern="1200" dirty="0">
                <a:solidFill>
                  <a:schemeClr val="tx1"/>
                </a:solidFill>
                <a:effectLst/>
                <a:latin typeface="+mn-lt"/>
                <a:ea typeface="+mn-ea"/>
                <a:cs typeface="+mn-cs"/>
              </a:rPr>
              <a:t>, Italy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p>
          <a:p>
            <a:r>
              <a:rPr lang="en-US" sz="1200" kern="1200" dirty="0">
                <a:solidFill>
                  <a:schemeClr val="tx1"/>
                </a:solidFill>
                <a:effectLst/>
                <a:latin typeface="+mn-lt"/>
                <a:ea typeface="+mn-ea"/>
                <a:cs typeface="+mn-cs"/>
              </a:rPr>
              <a:t>Microvascular thrombosis has an important role on the development of organ failure in sepsis and endothelial dysfunction represents a key-pathogenic mechanism of this process. Simvastatin preserves the anti-inflammatory and the vasodilator properties of liver endothelial cells in rats exposed to lipopolysaccharide (LPS) and deserves potential anti-thrombotic effects. This study investigates the </a:t>
            </a:r>
            <a:r>
              <a:rPr lang="en-US" sz="1200" kern="1200" dirty="0" err="1">
                <a:solidFill>
                  <a:schemeClr val="tx1"/>
                </a:solidFill>
                <a:effectLst/>
                <a:latin typeface="+mn-lt"/>
                <a:ea typeface="+mn-ea"/>
                <a:cs typeface="+mn-cs"/>
              </a:rPr>
              <a:t>haemostatic</a:t>
            </a:r>
            <a:r>
              <a:rPr lang="en-US" sz="1200" kern="1200" dirty="0">
                <a:solidFill>
                  <a:schemeClr val="tx1"/>
                </a:solidFill>
                <a:effectLst/>
                <a:latin typeface="+mn-lt"/>
                <a:ea typeface="+mn-ea"/>
                <a:cs typeface="+mn-cs"/>
              </a:rPr>
              <a:t> changes induced by LPS and explores the protective effects of simvastatin against liver vascular </a:t>
            </a:r>
            <a:r>
              <a:rPr lang="en-US" sz="1200" kern="1200" dirty="0" err="1">
                <a:solidFill>
                  <a:schemeClr val="tx1"/>
                </a:solidFill>
                <a:effectLst/>
                <a:latin typeface="+mn-lt"/>
                <a:ea typeface="+mn-ea"/>
                <a:cs typeface="+mn-cs"/>
              </a:rPr>
              <a:t>microthrombosis</a:t>
            </a:r>
            <a:r>
              <a:rPr lang="en-US" sz="1200" kern="1200" dirty="0">
                <a:solidFill>
                  <a:schemeClr val="tx1"/>
                </a:solidFill>
                <a:effectLst/>
                <a:latin typeface="+mn-lt"/>
                <a:ea typeface="+mn-ea"/>
                <a:cs typeface="+mn-cs"/>
              </a:rPr>
              <a:t> elicited by endotoxemia.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p>
          <a:p>
            <a:r>
              <a:rPr lang="en-US" sz="1200" kern="1200" dirty="0">
                <a:solidFill>
                  <a:schemeClr val="tx1"/>
                </a:solidFill>
                <a:effectLst/>
                <a:latin typeface="+mn-lt"/>
                <a:ea typeface="+mn-ea"/>
                <a:cs typeface="+mn-cs"/>
              </a:rPr>
              <a:t>Rats exposed to LPS (</a:t>
            </a:r>
            <a:r>
              <a:rPr lang="en-US" sz="1200" kern="1200" dirty="0" err="1">
                <a:solidFill>
                  <a:schemeClr val="tx1"/>
                </a:solidFill>
                <a:effectLst/>
                <a:latin typeface="+mn-lt"/>
                <a:ea typeface="+mn-ea"/>
                <a:cs typeface="+mn-cs"/>
              </a:rPr>
              <a:t>5mg</a:t>
            </a:r>
            <a:r>
              <a:rPr lang="en-US" sz="1200" kern="1200" dirty="0">
                <a:solidFill>
                  <a:schemeClr val="tx1"/>
                </a:solidFill>
                <a:effectLst/>
                <a:latin typeface="+mn-lt"/>
                <a:ea typeface="+mn-ea"/>
                <a:cs typeface="+mn-cs"/>
              </a:rPr>
              <a:t>/Kg one </a:t>
            </a:r>
            <a:r>
              <a:rPr lang="en-US" sz="1200" kern="1200" dirty="0" err="1">
                <a:solidFill>
                  <a:schemeClr val="tx1"/>
                </a:solidFill>
                <a:effectLst/>
                <a:latin typeface="+mn-lt"/>
                <a:ea typeface="+mn-ea"/>
                <a:cs typeface="+mn-cs"/>
              </a:rPr>
              <a:t>i.p.</a:t>
            </a:r>
            <a:r>
              <a:rPr lang="en-US" sz="1200" kern="1200" dirty="0">
                <a:solidFill>
                  <a:schemeClr val="tx1"/>
                </a:solidFill>
                <a:effectLst/>
                <a:latin typeface="+mn-lt"/>
                <a:ea typeface="+mn-ea"/>
                <a:cs typeface="+mn-cs"/>
              </a:rPr>
              <a:t> dose) were compared with saline in the presence or absence of pre-treatment with simvastatin (25 mg/kg/24 h, orally, 3 days before LPS/saline injection). Morphological studies were performed by light- and electron-microscopy analysis to show intravascular fibrin deposition, vascular endothelial structure and liver damage. Peripheral- and organ-</a:t>
            </a:r>
            <a:r>
              <a:rPr lang="en-US" sz="1200" kern="1200" dirty="0" err="1">
                <a:solidFill>
                  <a:schemeClr val="tx1"/>
                </a:solidFill>
                <a:effectLst/>
                <a:latin typeface="+mn-lt"/>
                <a:ea typeface="+mn-ea"/>
                <a:cs typeface="+mn-cs"/>
              </a:rPr>
              <a:t>haemostatic</a:t>
            </a:r>
            <a:r>
              <a:rPr lang="en-US" sz="1200" kern="1200" dirty="0">
                <a:solidFill>
                  <a:schemeClr val="tx1"/>
                </a:solidFill>
                <a:effectLst/>
                <a:latin typeface="+mn-lt"/>
                <a:ea typeface="+mn-ea"/>
                <a:cs typeface="+mn-cs"/>
              </a:rPr>
              <a:t> profile were </a:t>
            </a:r>
            <a:r>
              <a:rPr lang="en-US" sz="1200" kern="1200" dirty="0" err="1">
                <a:solidFill>
                  <a:schemeClr val="tx1"/>
                </a:solidFill>
                <a:effectLst/>
                <a:latin typeface="+mn-lt"/>
                <a:ea typeface="+mn-ea"/>
                <a:cs typeface="+mn-cs"/>
              </a:rPr>
              <a:t>analysed</a:t>
            </a:r>
            <a:r>
              <a:rPr lang="en-US" sz="1200" kern="1200" dirty="0">
                <a:solidFill>
                  <a:schemeClr val="tx1"/>
                </a:solidFill>
                <a:effectLst/>
                <a:latin typeface="+mn-lt"/>
                <a:ea typeface="+mn-ea"/>
                <a:cs typeface="+mn-cs"/>
              </a:rPr>
              <a:t> using, respectively, </a:t>
            </a:r>
            <a:r>
              <a:rPr lang="en-US" sz="1200" kern="1200" dirty="0" err="1">
                <a:solidFill>
                  <a:schemeClr val="tx1"/>
                </a:solidFill>
                <a:effectLst/>
                <a:latin typeface="+mn-lt"/>
                <a:ea typeface="+mn-ea"/>
                <a:cs typeface="+mn-cs"/>
              </a:rPr>
              <a:t>ROTEM</a:t>
            </a:r>
            <a:r>
              <a:rPr lang="en-US" sz="1200" kern="1200" dirty="0">
                <a:solidFill>
                  <a:schemeClr val="tx1"/>
                </a:solidFill>
                <a:effectLst/>
                <a:latin typeface="+mn-lt"/>
                <a:ea typeface="+mn-ea"/>
                <a:cs typeface="+mn-cs"/>
              </a:rPr>
              <a:t> on whole blood and western-blot and </a:t>
            </a:r>
            <a:r>
              <a:rPr lang="en-US" sz="1200" kern="1200" dirty="0" err="1">
                <a:solidFill>
                  <a:schemeClr val="tx1"/>
                </a:solidFill>
                <a:effectLst/>
                <a:latin typeface="+mn-lt"/>
                <a:ea typeface="+mn-ea"/>
                <a:cs typeface="+mn-cs"/>
              </a:rPr>
              <a:t>immunoistochemistry</a:t>
            </a:r>
            <a:r>
              <a:rPr lang="en-US" sz="1200" kern="1200" dirty="0">
                <a:solidFill>
                  <a:schemeClr val="tx1"/>
                </a:solidFill>
                <a:effectLst/>
                <a:latin typeface="+mn-lt"/>
                <a:ea typeface="+mn-ea"/>
                <a:cs typeface="+mn-cs"/>
              </a:rPr>
              <a:t> of thrombomodulin (TM) and factor VIII (</a:t>
            </a:r>
            <a:r>
              <a:rPr lang="en-US" sz="1200" kern="1200" dirty="0" err="1">
                <a:solidFill>
                  <a:schemeClr val="tx1"/>
                </a:solidFill>
                <a:effectLst/>
                <a:latin typeface="+mn-lt"/>
                <a:ea typeface="+mn-ea"/>
                <a:cs typeface="+mn-cs"/>
              </a:rPr>
              <a:t>FVIII</a:t>
            </a:r>
            <a:r>
              <a:rPr lang="en-US" sz="1200" kern="1200" dirty="0">
                <a:solidFill>
                  <a:schemeClr val="tx1"/>
                </a:solidFill>
                <a:effectLst/>
                <a:latin typeface="+mn-lt"/>
                <a:ea typeface="+mn-ea"/>
                <a:cs typeface="+mn-cs"/>
              </a:rPr>
              <a:t>) on liver biopsy.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p>
          <a:p>
            <a:r>
              <a:rPr lang="en-US" sz="1200" kern="1200" dirty="0">
                <a:solidFill>
                  <a:schemeClr val="tx1"/>
                </a:solidFill>
                <a:effectLst/>
                <a:latin typeface="+mn-lt"/>
                <a:ea typeface="+mn-ea"/>
                <a:cs typeface="+mn-cs"/>
              </a:rPr>
              <a:t>LPS induced fibrin deposition and liver vascular </a:t>
            </a:r>
            <a:r>
              <a:rPr lang="en-US" sz="1200" kern="1200" dirty="0" err="1">
                <a:solidFill>
                  <a:schemeClr val="tx1"/>
                </a:solidFill>
                <a:effectLst/>
                <a:latin typeface="+mn-lt"/>
                <a:ea typeface="+mn-ea"/>
                <a:cs typeface="+mn-cs"/>
              </a:rPr>
              <a:t>microthrombosis</a:t>
            </a:r>
            <a:r>
              <a:rPr lang="en-US" sz="1200" kern="1200" dirty="0">
                <a:solidFill>
                  <a:schemeClr val="tx1"/>
                </a:solidFill>
                <a:effectLst/>
                <a:latin typeface="+mn-lt"/>
                <a:ea typeface="+mn-ea"/>
                <a:cs typeface="+mn-cs"/>
              </a:rPr>
              <a:t> combined with high expression of </a:t>
            </a:r>
            <a:r>
              <a:rPr lang="en-US" sz="1200" kern="1200" dirty="0" err="1">
                <a:solidFill>
                  <a:schemeClr val="tx1"/>
                </a:solidFill>
                <a:effectLst/>
                <a:latin typeface="+mn-lt"/>
                <a:ea typeface="+mn-ea"/>
                <a:cs typeface="+mn-cs"/>
              </a:rPr>
              <a:t>FVIII</a:t>
            </a:r>
            <a:r>
              <a:rPr lang="en-US" sz="1200" kern="1200" dirty="0">
                <a:solidFill>
                  <a:schemeClr val="tx1"/>
                </a:solidFill>
                <a:effectLst/>
                <a:latin typeface="+mn-lt"/>
                <a:ea typeface="+mn-ea"/>
                <a:cs typeface="+mn-cs"/>
              </a:rPr>
              <a:t> and loss of expression of TM at sinusoidal level. These changes were associated with increasing markers of cellular stress (eosinophilia) and irreversible liver damage (necrosis). </a:t>
            </a:r>
            <a:r>
              <a:rPr lang="en-US" sz="1200" kern="1200" dirty="0" err="1">
                <a:solidFill>
                  <a:schemeClr val="tx1"/>
                </a:solidFill>
                <a:effectLst/>
                <a:latin typeface="+mn-lt"/>
                <a:ea typeface="+mn-ea"/>
                <a:cs typeface="+mn-cs"/>
              </a:rPr>
              <a:t>ROTEM</a:t>
            </a:r>
            <a:r>
              <a:rPr lang="en-US" sz="1200" kern="1200" dirty="0">
                <a:solidFill>
                  <a:schemeClr val="tx1"/>
                </a:solidFill>
                <a:effectLst/>
                <a:latin typeface="+mn-lt"/>
                <a:ea typeface="+mn-ea"/>
                <a:cs typeface="+mn-cs"/>
              </a:rPr>
              <a:t> analysis displayed a </a:t>
            </a:r>
            <a:r>
              <a:rPr lang="en-US" sz="1200" kern="1200" dirty="0" err="1">
                <a:solidFill>
                  <a:schemeClr val="tx1"/>
                </a:solidFill>
                <a:effectLst/>
                <a:latin typeface="+mn-lt"/>
                <a:ea typeface="+mn-ea"/>
                <a:cs typeface="+mn-cs"/>
              </a:rPr>
              <a:t>haemorrhagic</a:t>
            </a:r>
            <a:r>
              <a:rPr lang="en-US" sz="1200" kern="1200" dirty="0">
                <a:solidFill>
                  <a:schemeClr val="tx1"/>
                </a:solidFill>
                <a:effectLst/>
                <a:latin typeface="+mn-lt"/>
                <a:ea typeface="+mn-ea"/>
                <a:cs typeface="+mn-cs"/>
              </a:rPr>
              <a:t> profile in the peripheral blood that correlated with the degree of intrahepatic fibrin deposition (R=0.887,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=0.001). Simvastatin was able to prevent LPS-induced fibrin deposition by preserving TM expression at sinusoidal cells and completely reverted the peripheral </a:t>
            </a:r>
            <a:r>
              <a:rPr lang="en-US" sz="1200" kern="1200" dirty="0" err="1">
                <a:solidFill>
                  <a:schemeClr val="tx1"/>
                </a:solidFill>
                <a:effectLst/>
                <a:latin typeface="+mn-lt"/>
                <a:ea typeface="+mn-ea"/>
                <a:cs typeface="+mn-cs"/>
              </a:rPr>
              <a:t>haemorrhagic</a:t>
            </a:r>
            <a:r>
              <a:rPr lang="en-US" sz="1200" kern="1200" dirty="0">
                <a:solidFill>
                  <a:schemeClr val="tx1"/>
                </a:solidFill>
                <a:effectLst/>
                <a:latin typeface="+mn-lt"/>
                <a:ea typeface="+mn-ea"/>
                <a:cs typeface="+mn-cs"/>
              </a:rPr>
              <a:t> profile associated with endotoxemia. The endothelial protective effect seen in our experiments was associated with a significant reduction of necrotic liver damage, but did not impact on the degree of eosinophilia.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p>
          <a:p>
            <a:r>
              <a:rPr lang="en-US" sz="1200" kern="1200" dirty="0">
                <a:solidFill>
                  <a:schemeClr val="tx1"/>
                </a:solidFill>
                <a:effectLst/>
                <a:latin typeface="+mn-lt"/>
                <a:ea typeface="+mn-ea"/>
                <a:cs typeface="+mn-cs"/>
              </a:rPr>
              <a:t>Simvastatin may preserve the antithrombotic function of sinusoidal endothelial cells after LPS exposure. The results of our study suggest a pharmacologic strategy to prevent the coagulopathy and hepatic failure elicited by sepsis.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Vincenzo La Mura – Gore LTD: Speaking and Teaching; </a:t>
            </a:r>
            <a:r>
              <a:rPr lang="en-US" sz="1200" kern="1200" dirty="0" err="1">
                <a:solidFill>
                  <a:schemeClr val="tx1"/>
                </a:solidFill>
                <a:effectLst/>
                <a:latin typeface="+mn-lt"/>
                <a:ea typeface="+mn-ea"/>
                <a:cs typeface="+mn-cs"/>
              </a:rPr>
              <a:t>Abbvie</a:t>
            </a:r>
            <a:r>
              <a:rPr lang="en-US" sz="1200" kern="1200" dirty="0">
                <a:solidFill>
                  <a:schemeClr val="tx1"/>
                </a:solidFill>
                <a:effectLst/>
                <a:latin typeface="+mn-lt"/>
                <a:ea typeface="+mn-ea"/>
                <a:cs typeface="+mn-cs"/>
              </a:rPr>
              <a:t>: Speaking and Teaching; Gilead Sciences International Research Scholars Program in Liver Disease: Grant/Research Support </a:t>
            </a:r>
          </a:p>
          <a:p>
            <a:r>
              <a:rPr lang="en-US" sz="1200" kern="1200" dirty="0">
                <a:solidFill>
                  <a:schemeClr val="tx1"/>
                </a:solidFill>
                <a:effectLst/>
                <a:latin typeface="+mn-lt"/>
                <a:ea typeface="+mn-ea"/>
                <a:cs typeface="+mn-cs"/>
              </a:rPr>
              <a:t>Massimo Colombo – Merck, Gilead, AbbVie, Intercept, Roche: Speaking and Teaching </a:t>
            </a:r>
          </a:p>
          <a:p>
            <a:r>
              <a:rPr lang="en-US" sz="1200" kern="1200" dirty="0">
                <a:solidFill>
                  <a:schemeClr val="tx1"/>
                </a:solidFill>
                <a:effectLst/>
                <a:latin typeface="+mn-lt"/>
                <a:ea typeface="+mn-ea"/>
                <a:cs typeface="+mn-cs"/>
              </a:rPr>
              <a:t>Flora </a:t>
            </a:r>
            <a:r>
              <a:rPr lang="en-US" sz="1200" kern="1200" dirty="0" err="1">
                <a:solidFill>
                  <a:schemeClr val="tx1"/>
                </a:solidFill>
                <a:effectLst/>
                <a:latin typeface="+mn-lt"/>
                <a:ea typeface="+mn-ea"/>
                <a:cs typeface="+mn-cs"/>
              </a:rPr>
              <a:t>Peyvandi</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Bioverativ</a:t>
            </a:r>
            <a:r>
              <a:rPr lang="en-US" sz="1200" kern="1200" dirty="0">
                <a:solidFill>
                  <a:schemeClr val="tx1"/>
                </a:solidFill>
                <a:effectLst/>
                <a:latin typeface="+mn-lt"/>
                <a:ea typeface="+mn-ea"/>
                <a:cs typeface="+mn-cs"/>
              </a:rPr>
              <a:t>: Speaking and Teaching; </a:t>
            </a:r>
            <a:r>
              <a:rPr lang="en-US" sz="1200" kern="1200" dirty="0" err="1">
                <a:solidFill>
                  <a:schemeClr val="tx1"/>
                </a:solidFill>
                <a:effectLst/>
                <a:latin typeface="+mn-lt"/>
                <a:ea typeface="+mn-ea"/>
                <a:cs typeface="+mn-cs"/>
              </a:rPr>
              <a:t>CSL</a:t>
            </a:r>
            <a:r>
              <a:rPr lang="en-US" sz="1200" kern="1200" dirty="0">
                <a:solidFill>
                  <a:schemeClr val="tx1"/>
                </a:solidFill>
                <a:effectLst/>
                <a:latin typeface="+mn-lt"/>
                <a:ea typeface="+mn-ea"/>
                <a:cs typeface="+mn-cs"/>
              </a:rPr>
              <a:t> Behring: Speaking and Teaching; Novo Nordisk: Speaking and Teaching; Sanofi: Speaking and Teaching; Takeda: Speaking and Teaching; Roche: Speaking and Teaching; </a:t>
            </a:r>
            <a:r>
              <a:rPr lang="en-US" sz="1200" kern="1200" dirty="0" err="1">
                <a:solidFill>
                  <a:schemeClr val="tx1"/>
                </a:solidFill>
                <a:effectLst/>
                <a:latin typeface="+mn-lt"/>
                <a:ea typeface="+mn-ea"/>
                <a:cs typeface="+mn-cs"/>
              </a:rPr>
              <a:t>SOBI</a:t>
            </a:r>
            <a:r>
              <a:rPr lang="en-US" sz="1200" kern="1200" dirty="0">
                <a:solidFill>
                  <a:schemeClr val="tx1"/>
                </a:solidFill>
                <a:effectLst/>
                <a:latin typeface="+mn-lt"/>
                <a:ea typeface="+mn-ea"/>
                <a:cs typeface="+mn-cs"/>
              </a:rPr>
              <a:t>: Speaking and Teaching; Spark Therapeutics: Speaking and Teaching; Grifols: Speaking and Teaching; Sysmex: Speaking and Teaching </a:t>
            </a:r>
          </a:p>
          <a:p>
            <a:r>
              <a:rPr lang="en-US" sz="1200" kern="1200" dirty="0">
                <a:solidFill>
                  <a:schemeClr val="tx1"/>
                </a:solidFill>
                <a:effectLst/>
                <a:latin typeface="+mn-lt"/>
                <a:ea typeface="+mn-ea"/>
                <a:cs typeface="+mn-cs"/>
              </a:rPr>
              <a:t>The following people have nothing to disclose: Nicoletta Gagliano, Francesca </a:t>
            </a:r>
            <a:r>
              <a:rPr lang="en-US" sz="1200" kern="1200" dirty="0" err="1">
                <a:solidFill>
                  <a:schemeClr val="tx1"/>
                </a:solidFill>
                <a:effectLst/>
                <a:latin typeface="+mn-lt"/>
                <a:ea typeface="+mn-ea"/>
                <a:cs typeface="+mn-cs"/>
              </a:rPr>
              <a:t>Arnaboldi</a:t>
            </a:r>
            <a:r>
              <a:rPr lang="en-US" sz="1200" kern="1200" dirty="0">
                <a:solidFill>
                  <a:schemeClr val="tx1"/>
                </a:solidFill>
                <a:effectLst/>
                <a:latin typeface="+mn-lt"/>
                <a:ea typeface="+mn-ea"/>
                <a:cs typeface="+mn-cs"/>
              </a:rPr>
              <a:t>, Eleonora Liguori, Niccolò </a:t>
            </a:r>
            <a:r>
              <a:rPr lang="en-US" sz="1200" kern="1200" dirty="0" err="1">
                <a:solidFill>
                  <a:schemeClr val="tx1"/>
                </a:solidFill>
                <a:effectLst/>
                <a:latin typeface="+mn-lt"/>
                <a:ea typeface="+mn-ea"/>
                <a:cs typeface="+mn-cs"/>
              </a:rPr>
              <a:t>Bitto</a:t>
            </a:r>
            <a:r>
              <a:rPr lang="en-US" sz="1200" kern="1200" dirty="0">
                <a:solidFill>
                  <a:schemeClr val="tx1"/>
                </a:solidFill>
                <a:effectLst/>
                <a:latin typeface="+mn-lt"/>
                <a:ea typeface="+mn-ea"/>
                <a:cs typeface="+mn-cs"/>
              </a:rPr>
              <a:t>, Giuseppe </a:t>
            </a:r>
            <a:r>
              <a:rPr lang="en-US" sz="1200" kern="1200" dirty="0" err="1">
                <a:solidFill>
                  <a:schemeClr val="tx1"/>
                </a:solidFill>
                <a:effectLst/>
                <a:latin typeface="+mn-lt"/>
                <a:ea typeface="+mn-ea"/>
                <a:cs typeface="+mn-cs"/>
              </a:rPr>
              <a:t>Ristagno</a:t>
            </a:r>
            <a:r>
              <a:rPr lang="en-US" sz="1200" kern="1200" dirty="0">
                <a:solidFill>
                  <a:schemeClr val="tx1"/>
                </a:solidFill>
                <a:effectLst/>
                <a:latin typeface="+mn-lt"/>
                <a:ea typeface="+mn-ea"/>
                <a:cs typeface="+mn-cs"/>
              </a:rPr>
              <a:t>, Daniele </a:t>
            </a:r>
            <a:r>
              <a:rPr lang="en-US" sz="1200" kern="1200" dirty="0" err="1">
                <a:solidFill>
                  <a:schemeClr val="tx1"/>
                </a:solidFill>
                <a:effectLst/>
                <a:latin typeface="+mn-lt"/>
                <a:ea typeface="+mn-ea"/>
                <a:cs typeface="+mn-cs"/>
              </a:rPr>
              <a:t>Dondossola</a:t>
            </a:r>
            <a:r>
              <a:rPr lang="en-US" sz="1200" kern="1200" dirty="0">
                <a:solidFill>
                  <a:schemeClr val="tx1"/>
                </a:solidFill>
                <a:effectLst/>
                <a:latin typeface="+mn-lt"/>
                <a:ea typeface="+mn-ea"/>
                <a:cs typeface="+mn-cs"/>
              </a:rPr>
              <a:t>, Armando </a:t>
            </a:r>
            <a:r>
              <a:rPr lang="en-US" sz="1200" kern="1200" dirty="0" err="1">
                <a:solidFill>
                  <a:schemeClr val="tx1"/>
                </a:solidFill>
                <a:effectLst/>
                <a:latin typeface="+mn-lt"/>
                <a:ea typeface="+mn-ea"/>
                <a:cs typeface="+mn-cs"/>
              </a:rPr>
              <a:t>Tripodi</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Disclosure information not available at the time of publication: </a:t>
            </a:r>
            <a:r>
              <a:rPr lang="en-US" sz="1200" kern="1200" dirty="0" err="1">
                <a:solidFill>
                  <a:schemeClr val="tx1"/>
                </a:solidFill>
                <a:effectLst/>
                <a:latin typeface="+mn-lt"/>
                <a:ea typeface="+mn-ea"/>
                <a:cs typeface="+mn-cs"/>
              </a:rPr>
              <a:t>Patrizia</a:t>
            </a:r>
            <a:r>
              <a:rPr lang="en-US" sz="1200" kern="1200" dirty="0">
                <a:solidFill>
                  <a:schemeClr val="tx1"/>
                </a:solidFill>
                <a:effectLst/>
                <a:latin typeface="+mn-lt"/>
                <a:ea typeface="+mn-ea"/>
                <a:cs typeface="+mn-cs"/>
              </a:rPr>
              <a:t> Sartori, </a:t>
            </a:r>
            <a:r>
              <a:rPr lang="en-US" sz="1200" kern="1200" dirty="0" err="1">
                <a:solidFill>
                  <a:schemeClr val="tx1"/>
                </a:solidFill>
                <a:effectLst/>
                <a:latin typeface="+mn-lt"/>
                <a:ea typeface="+mn-ea"/>
                <a:cs typeface="+mn-cs"/>
              </a:rPr>
              <a:t>Patrizia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Procacci</a:t>
            </a:r>
            <a:r>
              <a:rPr lang="en-US" sz="1200" kern="1200" dirty="0">
                <a:solidFill>
                  <a:schemeClr val="tx1"/>
                </a:solidFill>
                <a:effectLst/>
                <a:latin typeface="+mn-lt"/>
                <a:ea typeface="+mn-ea"/>
                <a:cs typeface="+mn-cs"/>
              </a:rPr>
              <a:t>, Francesco Salerno </a:t>
            </a:r>
          </a:p>
          <a:p>
            <a:pPr eaLnBrk="1" hangingPunct="1">
              <a:spcBef>
                <a:spcPct val="0"/>
              </a:spcBef>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E63CD991-CB2B-4F99-AE29-5368153C873F}"/>
              </a:ext>
            </a:extLst>
          </p:cNvPr>
          <p:cNvCxnSpPr>
            <a:cxnSpLocks/>
          </p:cNvCxnSpPr>
          <p:nvPr userDrawn="1"/>
        </p:nvCxnSpPr>
        <p:spPr>
          <a:xfrm>
            <a:off x="915924" y="2984965"/>
            <a:ext cx="10360152" cy="0"/>
          </a:xfrm>
          <a:prstGeom prst="line">
            <a:avLst/>
          </a:prstGeom>
          <a:ln w="12700">
            <a:solidFill>
              <a:srgbClr val="0068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49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76400"/>
          </a:xfrm>
          <a:prstGeom prst="rect">
            <a:avLst/>
          </a:prstGeom>
        </p:spPr>
        <p:txBody>
          <a:bodyPr lIns="411480" tIns="0" rIns="411480" bIns="0" anchor="ctr" anchorCtr="0"/>
          <a:lstStyle>
            <a:lvl1pPr>
              <a:defRPr sz="4000" b="1">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2" y="1603256"/>
            <a:ext cx="12192000" cy="2892544"/>
          </a:xfrm>
          <a:prstGeom prst="rect">
            <a:avLst/>
          </a:prstGeom>
        </p:spPr>
        <p:txBody>
          <a:bodyPr lIns="411480" rIns="411480"/>
          <a:lstStyle>
            <a:lvl1pPr marL="174625" indent="-174625">
              <a:spcBef>
                <a:spcPts val="500"/>
              </a:spcBef>
              <a:defRPr sz="1600"/>
            </a:lvl1pPr>
            <a:lvl2pPr marL="342900" indent="-168275">
              <a:spcBef>
                <a:spcPts val="500"/>
              </a:spcBef>
              <a:defRPr sz="1400"/>
            </a:lvl2pPr>
            <a:lvl3pPr marL="517525" indent="-174625">
              <a:spcBef>
                <a:spcPts val="500"/>
              </a:spcBef>
              <a:defRPr sz="1200"/>
            </a:lvl3pPr>
          </a:lstStyle>
          <a:p>
            <a:pPr lvl="0"/>
            <a:r>
              <a:rPr lang="en-US" dirty="0"/>
              <a:t>Click to edit Master text styles</a:t>
            </a:r>
          </a:p>
          <a:p>
            <a:pPr lvl="1"/>
            <a:r>
              <a:rPr lang="en-US" dirty="0"/>
              <a:t>Second level</a:t>
            </a:r>
          </a:p>
          <a:p>
            <a:pPr lvl="2"/>
            <a:r>
              <a:rPr lang="en-US" dirty="0"/>
              <a:t>Third level</a:t>
            </a:r>
          </a:p>
        </p:txBody>
      </p:sp>
      <p:sp>
        <p:nvSpPr>
          <p:cNvPr id="13" name="Text Placeholder 12">
            <a:extLst>
              <a:ext uri="{FF2B5EF4-FFF2-40B4-BE49-F238E27FC236}">
                <a16:creationId xmlns:a16="http://schemas.microsoft.com/office/drawing/2014/main" id="{262E4F8F-7932-4ED1-AA71-4E29E60C56E9}"/>
              </a:ext>
            </a:extLst>
          </p:cNvPr>
          <p:cNvSpPr>
            <a:spLocks noGrp="1"/>
          </p:cNvSpPr>
          <p:nvPr>
            <p:ph type="body" sz="quarter" idx="10" hasCustomPrompt="1"/>
          </p:nvPr>
        </p:nvSpPr>
        <p:spPr>
          <a:xfrm>
            <a:off x="0" y="5536332"/>
            <a:ext cx="2641600" cy="514350"/>
          </a:xfrm>
          <a:prstGeom prst="rect">
            <a:avLst/>
          </a:prstGeom>
        </p:spPr>
        <p:txBody>
          <a:bodyPr lIns="411480" tIns="265176" rIns="0" bIns="0"/>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a:t>
            </a:r>
          </a:p>
        </p:txBody>
      </p:sp>
    </p:spTree>
    <p:extLst>
      <p:ext uri="{BB962C8B-B14F-4D97-AF65-F5344CB8AC3E}">
        <p14:creationId xmlns:p14="http://schemas.microsoft.com/office/powerpoint/2010/main" val="2751888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5507CAC-424C-4779-B7E6-70AF1813B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9845" y="4918084"/>
            <a:ext cx="2229167" cy="900878"/>
          </a:xfrm>
          <a:prstGeom prst="rect">
            <a:avLst/>
          </a:prstGeom>
        </p:spPr>
      </p:pic>
      <p:sp>
        <p:nvSpPr>
          <p:cNvPr id="16" name="TextBox 15">
            <a:extLst>
              <a:ext uri="{FF2B5EF4-FFF2-40B4-BE49-F238E27FC236}">
                <a16:creationId xmlns:a16="http://schemas.microsoft.com/office/drawing/2014/main" id="{72A616B1-5EAF-4C79-B596-AF11893AC9A7}"/>
              </a:ext>
            </a:extLst>
          </p:cNvPr>
          <p:cNvSpPr txBox="1"/>
          <p:nvPr userDrawn="1"/>
        </p:nvSpPr>
        <p:spPr>
          <a:xfrm>
            <a:off x="0" y="2503652"/>
            <a:ext cx="12192000" cy="328292"/>
          </a:xfrm>
          <a:prstGeom prst="rect">
            <a:avLst/>
          </a:prstGeom>
          <a:noFill/>
        </p:spPr>
        <p:txBody>
          <a:bodyPr wrap="square" lIns="18288" rIns="0" rtlCol="0" anchor="ctr">
            <a:noAutofit/>
          </a:bodyPr>
          <a:lstStyle/>
          <a:p>
            <a:pPr marL="1028700" indent="0" algn="l"/>
            <a:r>
              <a:rPr lang="en-US" sz="2800" dirty="0">
                <a:solidFill>
                  <a:srgbClr val="F37116"/>
                </a:solidFill>
              </a:rPr>
              <a:t>THE BEST OF THE LIVER MEETING® 2019</a:t>
            </a:r>
          </a:p>
        </p:txBody>
      </p:sp>
      <p:cxnSp>
        <p:nvCxnSpPr>
          <p:cNvPr id="39" name="Straight Connector 38">
            <a:extLst>
              <a:ext uri="{FF2B5EF4-FFF2-40B4-BE49-F238E27FC236}">
                <a16:creationId xmlns:a16="http://schemas.microsoft.com/office/drawing/2014/main" id="{E63CD991-CB2B-4F99-AE29-5368153C873F}"/>
              </a:ext>
            </a:extLst>
          </p:cNvPr>
          <p:cNvCxnSpPr>
            <a:cxnSpLocks/>
          </p:cNvCxnSpPr>
          <p:nvPr userDrawn="1"/>
        </p:nvCxnSpPr>
        <p:spPr>
          <a:xfrm>
            <a:off x="915924" y="2984965"/>
            <a:ext cx="10360152" cy="0"/>
          </a:xfrm>
          <a:prstGeom prst="line">
            <a:avLst/>
          </a:prstGeom>
          <a:ln w="12700">
            <a:solidFill>
              <a:srgbClr val="006847"/>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2BC675B-6E2A-4D04-9259-6E5A954F1AA5}"/>
              </a:ext>
            </a:extLst>
          </p:cNvPr>
          <p:cNvSpPr txBox="1"/>
          <p:nvPr userDrawn="1"/>
        </p:nvSpPr>
        <p:spPr>
          <a:xfrm>
            <a:off x="7156450" y="6211873"/>
            <a:ext cx="5035550" cy="461665"/>
          </a:xfrm>
          <a:prstGeom prst="rect">
            <a:avLst/>
          </a:prstGeom>
          <a:noFill/>
        </p:spPr>
        <p:txBody>
          <a:bodyPr wrap="square" rIns="82296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solidFill>
                  <a:srgbClr val="006847"/>
                </a:solidFill>
                <a:latin typeface="+mn-lt"/>
                <a:cs typeface="Arial" panose="020B0604020202020204" pitchFamily="34" charset="0"/>
              </a:rPr>
              <a:t>© 2019 American Association for the Study of Liver Diseases.</a:t>
            </a:r>
            <a:br>
              <a:rPr lang="en-US" sz="1200" dirty="0">
                <a:solidFill>
                  <a:srgbClr val="006847"/>
                </a:solidFill>
                <a:latin typeface="+mn-lt"/>
                <a:cs typeface="Arial" panose="020B0604020202020204" pitchFamily="34" charset="0"/>
              </a:rPr>
            </a:br>
            <a:r>
              <a:rPr lang="en-US" sz="1200" dirty="0">
                <a:solidFill>
                  <a:srgbClr val="006847"/>
                </a:solidFill>
                <a:latin typeface="+mn-lt"/>
                <a:cs typeface="Arial" panose="020B0604020202020204" pitchFamily="34" charset="0"/>
              </a:rPr>
              <a:t>Not for Commercial Use</a:t>
            </a:r>
          </a:p>
        </p:txBody>
      </p:sp>
      <p:sp>
        <p:nvSpPr>
          <p:cNvPr id="3" name="Text Placeholder 2">
            <a:extLst>
              <a:ext uri="{FF2B5EF4-FFF2-40B4-BE49-F238E27FC236}">
                <a16:creationId xmlns:a16="http://schemas.microsoft.com/office/drawing/2014/main" id="{BE753065-D305-4291-B58C-2D24DB4D1ABC}"/>
              </a:ext>
            </a:extLst>
          </p:cNvPr>
          <p:cNvSpPr>
            <a:spLocks noGrp="1"/>
          </p:cNvSpPr>
          <p:nvPr>
            <p:ph type="body" sz="quarter" idx="10"/>
          </p:nvPr>
        </p:nvSpPr>
        <p:spPr>
          <a:xfrm>
            <a:off x="0" y="3031159"/>
            <a:ext cx="12192000" cy="1771999"/>
          </a:xfrm>
          <a:prstGeom prst="rect">
            <a:avLst/>
          </a:prstGeom>
        </p:spPr>
        <p:txBody>
          <a:bodyPr lIns="0" tIns="0" rIns="0" bIns="0"/>
          <a:lstStyle>
            <a:lvl1pPr marL="1033463" indent="0">
              <a:buNone/>
              <a:defRPr sz="6000" b="1" spc="-10"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Edit Master text styles</a:t>
            </a:r>
          </a:p>
        </p:txBody>
      </p:sp>
      <p:pic>
        <p:nvPicPr>
          <p:cNvPr id="12" name="Picture 11">
            <a:extLst>
              <a:ext uri="{FF2B5EF4-FFF2-40B4-BE49-F238E27FC236}">
                <a16:creationId xmlns:a16="http://schemas.microsoft.com/office/drawing/2014/main" id="{78FB5254-133E-4972-8BC9-3AA47C8514DD}"/>
              </a:ext>
            </a:extLst>
          </p:cNvPr>
          <p:cNvPicPr>
            <a:picLocks noChangeAspect="1"/>
          </p:cNvPicPr>
          <p:nvPr userDrawn="1"/>
        </p:nvPicPr>
        <p:blipFill>
          <a:blip r:embed="rId3"/>
          <a:stretch>
            <a:fillRect/>
          </a:stretch>
        </p:blipFill>
        <p:spPr>
          <a:xfrm>
            <a:off x="1047697" y="602237"/>
            <a:ext cx="4096736" cy="1028736"/>
          </a:xfrm>
          <a:prstGeom prst="rect">
            <a:avLst/>
          </a:prstGeom>
        </p:spPr>
      </p:pic>
    </p:spTree>
    <p:extLst>
      <p:ext uri="{BB962C8B-B14F-4D97-AF65-F5344CB8AC3E}">
        <p14:creationId xmlns:p14="http://schemas.microsoft.com/office/powerpoint/2010/main" val="178003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05C5A3-A46A-4571-9C5D-B60DD9F6DA1C}"/>
              </a:ext>
            </a:extLst>
          </p:cNvPr>
          <p:cNvGrpSpPr/>
          <p:nvPr userDrawn="1"/>
        </p:nvGrpSpPr>
        <p:grpSpPr>
          <a:xfrm>
            <a:off x="-695325" y="-247650"/>
            <a:ext cx="13049250" cy="7410450"/>
            <a:chOff x="-695325" y="-247650"/>
            <a:chExt cx="13049250" cy="7410450"/>
          </a:xfrm>
        </p:grpSpPr>
        <p:cxnSp>
          <p:nvCxnSpPr>
            <p:cNvPr id="3" name="Straight Connector 2">
              <a:extLst>
                <a:ext uri="{FF2B5EF4-FFF2-40B4-BE49-F238E27FC236}">
                  <a16:creationId xmlns:a16="http://schemas.microsoft.com/office/drawing/2014/main" id="{E4CD8113-34F8-42A5-86B1-B14BDB4CC393}"/>
                </a:ext>
              </a:extLst>
            </p:cNvPr>
            <p:cNvCxnSpPr>
              <a:cxnSpLocks/>
            </p:cNvCxnSpPr>
            <p:nvPr userDrawn="1"/>
          </p:nvCxnSpPr>
          <p:spPr>
            <a:xfrm>
              <a:off x="-161925" y="5920423"/>
              <a:ext cx="12430125" cy="0"/>
            </a:xfrm>
            <a:prstGeom prst="line">
              <a:avLst/>
            </a:prstGeom>
            <a:ln>
              <a:solidFill>
                <a:srgbClr val="FF99FF"/>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ABFCDF5-8A96-4F8B-AF6F-A68154C00700}"/>
                </a:ext>
              </a:extLst>
            </p:cNvPr>
            <p:cNvGrpSpPr/>
            <p:nvPr userDrawn="1"/>
          </p:nvGrpSpPr>
          <p:grpSpPr>
            <a:xfrm>
              <a:off x="-695325" y="-247650"/>
              <a:ext cx="13049250" cy="7410450"/>
              <a:chOff x="-695325" y="-247650"/>
              <a:chExt cx="13049250" cy="7410450"/>
            </a:xfrm>
          </p:grpSpPr>
          <p:grpSp>
            <p:nvGrpSpPr>
              <p:cNvPr id="5" name="Group 4">
                <a:extLst>
                  <a:ext uri="{FF2B5EF4-FFF2-40B4-BE49-F238E27FC236}">
                    <a16:creationId xmlns:a16="http://schemas.microsoft.com/office/drawing/2014/main" id="{96F4EDB0-1A0B-445F-B0C4-5263AD0D7C84}"/>
                  </a:ext>
                </a:extLst>
              </p:cNvPr>
              <p:cNvGrpSpPr/>
              <p:nvPr userDrawn="1"/>
            </p:nvGrpSpPr>
            <p:grpSpPr>
              <a:xfrm>
                <a:off x="-123825" y="-247650"/>
                <a:ext cx="12439650" cy="7410450"/>
                <a:chOff x="-123825" y="-247650"/>
                <a:chExt cx="12439650" cy="7410450"/>
              </a:xfrm>
            </p:grpSpPr>
            <p:cxnSp>
              <p:nvCxnSpPr>
                <p:cNvPr id="8" name="Straight Connector 7">
                  <a:extLst>
                    <a:ext uri="{FF2B5EF4-FFF2-40B4-BE49-F238E27FC236}">
                      <a16:creationId xmlns:a16="http://schemas.microsoft.com/office/drawing/2014/main" id="{C1909387-456B-4507-B1E2-C33427F80894}"/>
                    </a:ext>
                  </a:extLst>
                </p:cNvPr>
                <p:cNvCxnSpPr/>
                <p:nvPr userDrawn="1"/>
              </p:nvCxnSpPr>
              <p:spPr>
                <a:xfrm>
                  <a:off x="-123825" y="274320"/>
                  <a:ext cx="12439650" cy="0"/>
                </a:xfrm>
                <a:prstGeom prst="line">
                  <a:avLst/>
                </a:prstGeom>
                <a:ln>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FA8C22D-25A8-4B58-AEA8-1C8820BE6446}"/>
                    </a:ext>
                  </a:extLst>
                </p:cNvPr>
                <p:cNvCxnSpPr/>
                <p:nvPr userDrawn="1"/>
              </p:nvCxnSpPr>
              <p:spPr>
                <a:xfrm>
                  <a:off x="-123825" y="6583680"/>
                  <a:ext cx="12439650" cy="0"/>
                </a:xfrm>
                <a:prstGeom prst="line">
                  <a:avLst/>
                </a:prstGeom>
                <a:ln>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BFF59E-7B8B-4F8E-8FF2-433004E43C35}"/>
                    </a:ext>
                  </a:extLst>
                </p:cNvPr>
                <p:cNvCxnSpPr/>
                <p:nvPr userDrawn="1"/>
              </p:nvCxnSpPr>
              <p:spPr>
                <a:xfrm>
                  <a:off x="11780520" y="-247650"/>
                  <a:ext cx="0" cy="7410450"/>
                </a:xfrm>
                <a:prstGeom prst="line">
                  <a:avLst/>
                </a:prstGeom>
                <a:ln>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9DBF000-42E1-4360-816B-0206879AB92B}"/>
                    </a:ext>
                  </a:extLst>
                </p:cNvPr>
                <p:cNvCxnSpPr/>
                <p:nvPr userDrawn="1"/>
              </p:nvCxnSpPr>
              <p:spPr>
                <a:xfrm>
                  <a:off x="411480" y="-247650"/>
                  <a:ext cx="0" cy="7410450"/>
                </a:xfrm>
                <a:prstGeom prst="line">
                  <a:avLst/>
                </a:prstGeom>
                <a:ln>
                  <a:solidFill>
                    <a:srgbClr val="FF99FF"/>
                  </a:solidFill>
                </a:ln>
              </p:spPr>
              <p:style>
                <a:lnRef idx="1">
                  <a:schemeClr val="accent1"/>
                </a:lnRef>
                <a:fillRef idx="0">
                  <a:schemeClr val="accent1"/>
                </a:fillRef>
                <a:effectRef idx="0">
                  <a:schemeClr val="accent1"/>
                </a:effectRef>
                <a:fontRef idx="minor">
                  <a:schemeClr val="tx1"/>
                </a:fontRef>
              </p:style>
            </p:cxnSp>
          </p:grpSp>
          <p:cxnSp>
            <p:nvCxnSpPr>
              <p:cNvPr id="6" name="Straight Connector 5">
                <a:extLst>
                  <a:ext uri="{FF2B5EF4-FFF2-40B4-BE49-F238E27FC236}">
                    <a16:creationId xmlns:a16="http://schemas.microsoft.com/office/drawing/2014/main" id="{A1E817FB-EA73-43E0-88EB-41CEF9DF3D08}"/>
                  </a:ext>
                </a:extLst>
              </p:cNvPr>
              <p:cNvCxnSpPr/>
              <p:nvPr userDrawn="1"/>
            </p:nvCxnSpPr>
            <p:spPr>
              <a:xfrm>
                <a:off x="-695325" y="1666875"/>
                <a:ext cx="13049250" cy="0"/>
              </a:xfrm>
              <a:prstGeom prst="line">
                <a:avLst/>
              </a:prstGeom>
              <a:ln>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A4DC4CE-FE82-4C3F-92C4-9EEF61D71CAE}"/>
                  </a:ext>
                </a:extLst>
              </p:cNvPr>
              <p:cNvCxnSpPr>
                <a:cxnSpLocks/>
              </p:cNvCxnSpPr>
              <p:nvPr userDrawn="1"/>
            </p:nvCxnSpPr>
            <p:spPr>
              <a:xfrm>
                <a:off x="-390525" y="1366511"/>
                <a:ext cx="12715875" cy="0"/>
              </a:xfrm>
              <a:prstGeom prst="line">
                <a:avLst/>
              </a:prstGeom>
              <a:ln>
                <a:solidFill>
                  <a:srgbClr val="FF99FF"/>
                </a:solidFill>
                <a:prstDash val="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08806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956F558-EB65-4A27-B832-07013BD5FB8C}"/>
              </a:ext>
            </a:extLst>
          </p:cNvPr>
          <p:cNvSpPr txBox="1"/>
          <p:nvPr userDrawn="1"/>
        </p:nvSpPr>
        <p:spPr>
          <a:xfrm>
            <a:off x="0" y="6203358"/>
            <a:ext cx="12192000" cy="307777"/>
          </a:xfrm>
          <a:prstGeom prst="rect">
            <a:avLst/>
          </a:prstGeom>
          <a:noFill/>
        </p:spPr>
        <p:txBody>
          <a:bodyPr wrap="square" rtlCol="0">
            <a:spAutoFit/>
          </a:bodyPr>
          <a:lstStyle/>
          <a:p>
            <a:pPr algn="ctr"/>
            <a:r>
              <a:rPr lang="en-US" sz="1400" dirty="0"/>
              <a:t>THE BEST OF THE LIVER MEETING® 2019  </a:t>
            </a:r>
            <a:r>
              <a:rPr lang="en-US" sz="1400" dirty="0">
                <a:solidFill>
                  <a:schemeClr val="bg1">
                    <a:lumMod val="75000"/>
                  </a:schemeClr>
                </a:solidFill>
              </a:rPr>
              <a:t>|</a:t>
            </a:r>
            <a:r>
              <a:rPr lang="en-US" sz="1400" dirty="0"/>
              <a:t>  </a:t>
            </a:r>
            <a:r>
              <a:rPr lang="en-US" sz="1400" b="1" dirty="0"/>
              <a:t>PORTAL HYPERTENSION / CIRRHOSIS  </a:t>
            </a:r>
            <a:r>
              <a:rPr lang="en-US" sz="1400" dirty="0">
                <a:solidFill>
                  <a:schemeClr val="bg1">
                    <a:lumMod val="75000"/>
                  </a:schemeClr>
                </a:solidFill>
              </a:rPr>
              <a:t>|</a:t>
            </a:r>
            <a:r>
              <a:rPr lang="en-US" sz="1400" dirty="0"/>
              <a:t>  </a:t>
            </a:r>
            <a:fld id="{0DFAD30F-64CC-457A-888E-FD2A04300CFD}" type="slidenum">
              <a:rPr lang="en-US" sz="1400" smtClean="0"/>
              <a:t>‹#›</a:t>
            </a:fld>
            <a:endParaRPr lang="en-US" sz="1400" dirty="0"/>
          </a:p>
        </p:txBody>
      </p:sp>
      <p:pic>
        <p:nvPicPr>
          <p:cNvPr id="8" name="Picture 7"/>
          <p:cNvPicPr>
            <a:picLocks noChangeAspect="1"/>
          </p:cNvPicPr>
          <p:nvPr userDrawn="1"/>
        </p:nvPicPr>
        <p:blipFill rotWithShape="1">
          <a:blip r:embed="rId6">
            <a:extLst>
              <a:ext uri="{28A0092B-C50C-407E-A947-70E740481C1C}">
                <a14:useLocalDpi xmlns:a14="http://schemas.microsoft.com/office/drawing/2010/main" val="0"/>
              </a:ext>
            </a:extLst>
          </a:blip>
          <a:srcRect t="6253" b="3202"/>
          <a:stretch/>
        </p:blipFill>
        <p:spPr>
          <a:xfrm>
            <a:off x="10525486" y="6218508"/>
            <a:ext cx="1262056" cy="457200"/>
          </a:xfrm>
          <a:prstGeom prst="rect">
            <a:avLst/>
          </a:prstGeom>
        </p:spPr>
      </p:pic>
      <p:cxnSp>
        <p:nvCxnSpPr>
          <p:cNvPr id="13" name="Straight Connector 12">
            <a:extLst>
              <a:ext uri="{FF2B5EF4-FFF2-40B4-BE49-F238E27FC236}">
                <a16:creationId xmlns:a16="http://schemas.microsoft.com/office/drawing/2014/main" id="{D095510A-0528-714F-8A87-B34AFA402FF0}"/>
              </a:ext>
            </a:extLst>
          </p:cNvPr>
          <p:cNvCxnSpPr>
            <a:cxnSpLocks/>
          </p:cNvCxnSpPr>
          <p:nvPr userDrawn="1"/>
        </p:nvCxnSpPr>
        <p:spPr>
          <a:xfrm>
            <a:off x="413004" y="6039629"/>
            <a:ext cx="11365992" cy="0"/>
          </a:xfrm>
          <a:prstGeom prst="line">
            <a:avLst/>
          </a:prstGeom>
          <a:ln w="12700">
            <a:solidFill>
              <a:srgbClr val="00684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858D90-38FE-9A4B-A906-D3ED9C9BE3ED}"/>
              </a:ext>
            </a:extLst>
          </p:cNvPr>
          <p:cNvSpPr txBox="1"/>
          <p:nvPr userDrawn="1"/>
        </p:nvSpPr>
        <p:spPr>
          <a:xfrm>
            <a:off x="0" y="6456954"/>
            <a:ext cx="12191999"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rgbClr val="006847"/>
                </a:solidFill>
                <a:latin typeface="+mn-lt"/>
                <a:cs typeface="Arial" panose="020B0604020202020204" pitchFamily="34" charset="0"/>
              </a:rPr>
              <a:t>© 2019 American Association for the Study of Liver Diseases. Not for Commercial Use</a:t>
            </a:r>
          </a:p>
        </p:txBody>
      </p:sp>
      <p:pic>
        <p:nvPicPr>
          <p:cNvPr id="14" name="Picture 13">
            <a:extLst>
              <a:ext uri="{FF2B5EF4-FFF2-40B4-BE49-F238E27FC236}">
                <a16:creationId xmlns:a16="http://schemas.microsoft.com/office/drawing/2014/main" id="{3FE5F2D0-E1EB-43AF-A514-95C351BB6FF1}"/>
              </a:ext>
            </a:extLst>
          </p:cNvPr>
          <p:cNvPicPr>
            <a:picLocks noChangeAspect="1"/>
          </p:cNvPicPr>
          <p:nvPr userDrawn="1"/>
        </p:nvPicPr>
        <p:blipFill>
          <a:blip r:embed="rId7"/>
          <a:stretch>
            <a:fillRect/>
          </a:stretch>
        </p:blipFill>
        <p:spPr>
          <a:xfrm>
            <a:off x="418129" y="6233945"/>
            <a:ext cx="1714980" cy="430651"/>
          </a:xfrm>
          <a:prstGeom prst="rect">
            <a:avLst/>
          </a:prstGeom>
        </p:spPr>
      </p:pic>
      <p:sp>
        <p:nvSpPr>
          <p:cNvPr id="2" name="Title Placeholder 1">
            <a:extLst>
              <a:ext uri="{FF2B5EF4-FFF2-40B4-BE49-F238E27FC236}">
                <a16:creationId xmlns:a16="http://schemas.microsoft.com/office/drawing/2014/main" id="{335026A4-7123-4684-83CB-8D3347DFCB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46929134"/>
      </p:ext>
    </p:extLst>
  </p:cSld>
  <p:clrMap bg1="lt1" tx1="dk1" bg2="lt2" tx2="dk2" accent1="accent1" accent2="accent2" accent3="accent3" accent4="accent4" accent5="accent5" accent6="accent6" hlink="hlink" folHlink="folHlink"/>
  <p:sldLayoutIdLst>
    <p:sldLayoutId id="2147483700" r:id="rId1"/>
    <p:sldLayoutId id="2147483721" r:id="rId2"/>
    <p:sldLayoutId id="2147483722" r:id="rId3"/>
    <p:sldLayoutId id="2147483723" r:id="rId4"/>
  </p:sldLayoutIdLst>
  <p:hf sldNum="0"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hepatologia.org.mx/"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emf"/><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24A2329-22E7-4C74-A58C-4D555FF83B59}"/>
              </a:ext>
            </a:extLst>
          </p:cNvPr>
          <p:cNvSpPr>
            <a:spLocks noGrp="1"/>
          </p:cNvSpPr>
          <p:nvPr>
            <p:ph type="body" sz="quarter" idx="10"/>
          </p:nvPr>
        </p:nvSpPr>
        <p:spPr/>
        <p:txBody>
          <a:bodyPr/>
          <a:lstStyle/>
          <a:p>
            <a:r>
              <a:rPr lang="es-MX" dirty="0"/>
              <a:t>Hipertensión Portal / Cirrosis</a:t>
            </a:r>
          </a:p>
        </p:txBody>
      </p:sp>
    </p:spTree>
    <p:extLst>
      <p:ext uri="{BB962C8B-B14F-4D97-AF65-F5344CB8AC3E}">
        <p14:creationId xmlns:p14="http://schemas.microsoft.com/office/powerpoint/2010/main" val="309361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02D1FAB-4893-46F1-A13F-0CAB1DB38142}"/>
              </a:ext>
            </a:extLst>
          </p:cNvPr>
          <p:cNvSpPr>
            <a:spLocks noGrp="1"/>
          </p:cNvSpPr>
          <p:nvPr>
            <p:ph type="body" sz="quarter" idx="10"/>
          </p:nvPr>
        </p:nvSpPr>
        <p:spPr>
          <a:xfrm>
            <a:off x="0" y="5529054"/>
            <a:ext cx="2641600" cy="604661"/>
          </a:xfrm>
        </p:spPr>
        <p:txBody>
          <a:bodyPr/>
          <a:lstStyle/>
          <a:p>
            <a:r>
              <a:rPr lang="en-US" dirty="0"/>
              <a:t>Mishra M, et al., Abstract 97</a:t>
            </a:r>
          </a:p>
        </p:txBody>
      </p:sp>
      <p:sp>
        <p:nvSpPr>
          <p:cNvPr id="3" name="Content Placeholder 2">
            <a:extLst>
              <a:ext uri="{FF2B5EF4-FFF2-40B4-BE49-F238E27FC236}">
                <a16:creationId xmlns:a16="http://schemas.microsoft.com/office/drawing/2014/main" id="{5B79DF60-2928-4C25-B0F0-9571DBEF4B69}"/>
              </a:ext>
            </a:extLst>
          </p:cNvPr>
          <p:cNvSpPr>
            <a:spLocks noGrp="1"/>
          </p:cNvSpPr>
          <p:nvPr>
            <p:ph idx="1"/>
          </p:nvPr>
        </p:nvSpPr>
        <p:spPr>
          <a:xfrm>
            <a:off x="-2" y="1593731"/>
            <a:ext cx="6096002" cy="3959344"/>
          </a:xfrm>
        </p:spPr>
        <p:txBody>
          <a:bodyPr/>
          <a:lstStyle/>
          <a:p>
            <a:pPr marL="0" indent="0">
              <a:buNone/>
            </a:pPr>
            <a:r>
              <a:rPr lang="es-MX" sz="1800" b="1" dirty="0">
                <a:solidFill>
                  <a:srgbClr val="F37116"/>
                </a:solidFill>
              </a:rPr>
              <a:t>Objetivo:</a:t>
            </a:r>
            <a:endParaRPr lang="es-MX" sz="1800" dirty="0"/>
          </a:p>
          <a:p>
            <a:pPr marL="0" indent="0">
              <a:buNone/>
            </a:pPr>
            <a:r>
              <a:rPr lang="es-MX" dirty="0"/>
              <a:t>Comparar la terapia inmunoestimulatoria usando GM-CSF con norfloxacino para profilaxis secundaria de PBE.</a:t>
            </a:r>
          </a:p>
          <a:p>
            <a:pPr marL="0" indent="0">
              <a:buNone/>
            </a:pPr>
            <a:r>
              <a:rPr lang="es-MX" sz="1800" b="1" dirty="0">
                <a:solidFill>
                  <a:srgbClr val="F37116"/>
                </a:solidFill>
              </a:rPr>
              <a:t>Métodos:</a:t>
            </a:r>
            <a:r>
              <a:rPr lang="es-MX" sz="1800" dirty="0"/>
              <a:t> </a:t>
            </a:r>
          </a:p>
          <a:p>
            <a:r>
              <a:rPr lang="es-MX" dirty="0"/>
              <a:t>Estudio abierto, aleatorizado con pacientes cirróticos descompensados (n=120) con resolución completa de PBE bajo terapia antibiótica estándar, recibieron norfloxacino 400 mg/día [Grupo A, n=60) o en adición GM-CSF 1.5 mcg/kg en infusión durante 4 horas cada 15 días [Grupo B, n=60).</a:t>
            </a:r>
          </a:p>
          <a:p>
            <a:r>
              <a:rPr lang="es-MX" dirty="0"/>
              <a:t>Se analizaron la recurrencia de PBE a 6 meses, complicaciones nuevas, sobrevida general y efectos adversos.</a:t>
            </a:r>
          </a:p>
          <a:p>
            <a:pPr marL="0" indent="0">
              <a:buNone/>
            </a:pPr>
            <a:r>
              <a:rPr lang="es-MX" sz="1800" b="1" dirty="0">
                <a:solidFill>
                  <a:srgbClr val="F37116"/>
                </a:solidFill>
              </a:rPr>
              <a:t>Conclusiones:</a:t>
            </a:r>
            <a:r>
              <a:rPr lang="es-MX" sz="1800" b="1" dirty="0"/>
              <a:t> </a:t>
            </a:r>
            <a:endParaRPr lang="es-MX" sz="1800" dirty="0"/>
          </a:p>
          <a:p>
            <a:pPr marL="0" indent="0">
              <a:buNone/>
            </a:pPr>
            <a:r>
              <a:rPr lang="es-MX" dirty="0"/>
              <a:t>La administración quincenal de GM-CSF fue segura y más efectiva para prevenir recurrencia que la terapia diaria con norfloxacino (</a:t>
            </a:r>
            <a:r>
              <a:rPr lang="es-MX" i="1" dirty="0"/>
              <a:t>p</a:t>
            </a:r>
            <a:r>
              <a:rPr lang="es-MX" dirty="0"/>
              <a:t>=0.06)</a:t>
            </a:r>
          </a:p>
        </p:txBody>
      </p:sp>
      <p:sp>
        <p:nvSpPr>
          <p:cNvPr id="7" name="Title 6">
            <a:extLst>
              <a:ext uri="{FF2B5EF4-FFF2-40B4-BE49-F238E27FC236}">
                <a16:creationId xmlns:a16="http://schemas.microsoft.com/office/drawing/2014/main" id="{E8049591-2852-4482-8976-9406A2F6AA67}"/>
              </a:ext>
            </a:extLst>
          </p:cNvPr>
          <p:cNvSpPr>
            <a:spLocks noGrp="1"/>
          </p:cNvSpPr>
          <p:nvPr>
            <p:ph type="title"/>
          </p:nvPr>
        </p:nvSpPr>
        <p:spPr>
          <a:xfrm>
            <a:off x="0" y="0"/>
            <a:ext cx="12192000" cy="1629833"/>
          </a:xfrm>
        </p:spPr>
        <p:txBody>
          <a:bodyPr>
            <a:normAutofit/>
          </a:bodyPr>
          <a:lstStyle/>
          <a:p>
            <a:r>
              <a:rPr lang="es-MX" sz="2700" dirty="0"/>
              <a:t>Comparación de la eficacia del factor estimulante de colonias de granulocitos y macrófagos (GM-CSF) y norfloxacino para profilaxis secundaria de peritonitis bacteriana espontánea – Estudio controlado aleatorizado</a:t>
            </a:r>
          </a:p>
        </p:txBody>
      </p:sp>
      <p:pic>
        <p:nvPicPr>
          <p:cNvPr id="9" name="Picture 8">
            <a:extLst>
              <a:ext uri="{FF2B5EF4-FFF2-40B4-BE49-F238E27FC236}">
                <a16:creationId xmlns:a16="http://schemas.microsoft.com/office/drawing/2014/main" id="{307B4179-38FC-47C1-B1CC-D2F1330A6051}"/>
              </a:ext>
            </a:extLst>
          </p:cNvPr>
          <p:cNvPicPr>
            <a:picLocks noChangeAspect="1"/>
          </p:cNvPicPr>
          <p:nvPr/>
        </p:nvPicPr>
        <p:blipFill rotWithShape="1">
          <a:blip r:embed="rId3"/>
          <a:srcRect l="33444" t="32355" r="31370" b="19940"/>
          <a:stretch/>
        </p:blipFill>
        <p:spPr>
          <a:xfrm>
            <a:off x="6557963" y="2181224"/>
            <a:ext cx="5033962" cy="3524251"/>
          </a:xfrm>
          <a:prstGeom prst="rect">
            <a:avLst/>
          </a:prstGeom>
        </p:spPr>
      </p:pic>
      <p:sp>
        <p:nvSpPr>
          <p:cNvPr id="2" name="TextBox 1">
            <a:extLst>
              <a:ext uri="{FF2B5EF4-FFF2-40B4-BE49-F238E27FC236}">
                <a16:creationId xmlns:a16="http://schemas.microsoft.com/office/drawing/2014/main" id="{BFEF263D-1A71-44A0-BD15-E4F62CA9576A}"/>
              </a:ext>
            </a:extLst>
          </p:cNvPr>
          <p:cNvSpPr txBox="1"/>
          <p:nvPr/>
        </p:nvSpPr>
        <p:spPr>
          <a:xfrm>
            <a:off x="6525386" y="1568603"/>
            <a:ext cx="5403916" cy="307777"/>
          </a:xfrm>
          <a:prstGeom prst="rect">
            <a:avLst/>
          </a:prstGeom>
          <a:noFill/>
        </p:spPr>
        <p:txBody>
          <a:bodyPr wrap="none" rtlCol="0">
            <a:spAutoFit/>
          </a:bodyPr>
          <a:lstStyle/>
          <a:p>
            <a:pPr algn="ctr"/>
            <a:r>
              <a:rPr lang="en-US" sz="1400" b="1" dirty="0"/>
              <a:t>Recurrence of </a:t>
            </a:r>
            <a:r>
              <a:rPr lang="en-US" sz="1400" b="1" dirty="0" err="1"/>
              <a:t>SBP</a:t>
            </a:r>
            <a:r>
              <a:rPr lang="en-US" sz="1400" b="1" dirty="0"/>
              <a:t> in Both Groups Based on Intention to Treat Analysis</a:t>
            </a:r>
          </a:p>
        </p:txBody>
      </p:sp>
      <p:sp>
        <p:nvSpPr>
          <p:cNvPr id="8" name="TextBox 7">
            <a:extLst>
              <a:ext uri="{FF2B5EF4-FFF2-40B4-BE49-F238E27FC236}">
                <a16:creationId xmlns:a16="http://schemas.microsoft.com/office/drawing/2014/main" id="{49DED249-E52B-4F51-BFAA-4475A5C3C070}"/>
              </a:ext>
            </a:extLst>
          </p:cNvPr>
          <p:cNvSpPr txBox="1"/>
          <p:nvPr/>
        </p:nvSpPr>
        <p:spPr>
          <a:xfrm>
            <a:off x="6900863" y="1920388"/>
            <a:ext cx="4652962" cy="307777"/>
          </a:xfrm>
          <a:prstGeom prst="rect">
            <a:avLst/>
          </a:prstGeom>
          <a:noFill/>
        </p:spPr>
        <p:txBody>
          <a:bodyPr wrap="square" rtlCol="0">
            <a:spAutoFit/>
          </a:bodyPr>
          <a:lstStyle/>
          <a:p>
            <a:pPr algn="ctr"/>
            <a:r>
              <a:rPr lang="en-US" sz="1400" b="1" dirty="0"/>
              <a:t>Hazard Function</a:t>
            </a:r>
          </a:p>
        </p:txBody>
      </p:sp>
      <p:sp>
        <p:nvSpPr>
          <p:cNvPr id="10" name="TextBox 9">
            <a:extLst>
              <a:ext uri="{FF2B5EF4-FFF2-40B4-BE49-F238E27FC236}">
                <a16:creationId xmlns:a16="http://schemas.microsoft.com/office/drawing/2014/main" id="{44AA6EC5-1A19-4652-A667-748A4451314C}"/>
              </a:ext>
            </a:extLst>
          </p:cNvPr>
          <p:cNvSpPr txBox="1"/>
          <p:nvPr/>
        </p:nvSpPr>
        <p:spPr>
          <a:xfrm rot="16200000">
            <a:off x="4652757" y="3724721"/>
            <a:ext cx="3300889" cy="307777"/>
          </a:xfrm>
          <a:prstGeom prst="rect">
            <a:avLst/>
          </a:prstGeom>
          <a:noFill/>
        </p:spPr>
        <p:txBody>
          <a:bodyPr wrap="square" rtlCol="0">
            <a:spAutoFit/>
          </a:bodyPr>
          <a:lstStyle/>
          <a:p>
            <a:pPr algn="ctr"/>
            <a:r>
              <a:rPr lang="en-US" sz="1400" b="1" dirty="0"/>
              <a:t>Cumulative Hazard of </a:t>
            </a:r>
            <a:r>
              <a:rPr lang="en-US" sz="1400" b="1" dirty="0" err="1"/>
              <a:t>SBP</a:t>
            </a:r>
            <a:r>
              <a:rPr lang="en-US" sz="1400" b="1" dirty="0"/>
              <a:t> Recurrence</a:t>
            </a:r>
          </a:p>
        </p:txBody>
      </p:sp>
      <p:sp>
        <p:nvSpPr>
          <p:cNvPr id="11" name="TextBox 10">
            <a:extLst>
              <a:ext uri="{FF2B5EF4-FFF2-40B4-BE49-F238E27FC236}">
                <a16:creationId xmlns:a16="http://schemas.microsoft.com/office/drawing/2014/main" id="{99DB1D82-E9AA-4B0E-95C2-39B6DB42CA10}"/>
              </a:ext>
            </a:extLst>
          </p:cNvPr>
          <p:cNvSpPr txBox="1"/>
          <p:nvPr/>
        </p:nvSpPr>
        <p:spPr>
          <a:xfrm>
            <a:off x="6900863" y="5709539"/>
            <a:ext cx="4652962" cy="307777"/>
          </a:xfrm>
          <a:prstGeom prst="rect">
            <a:avLst/>
          </a:prstGeom>
          <a:noFill/>
        </p:spPr>
        <p:txBody>
          <a:bodyPr wrap="square" rtlCol="0">
            <a:spAutoFit/>
          </a:bodyPr>
          <a:lstStyle/>
          <a:p>
            <a:pPr algn="ctr"/>
            <a:r>
              <a:rPr lang="en-US" sz="1400" b="1" dirty="0"/>
              <a:t>Time (Days)</a:t>
            </a:r>
          </a:p>
        </p:txBody>
      </p:sp>
    </p:spTree>
    <p:extLst>
      <p:ext uri="{BB962C8B-B14F-4D97-AF65-F5344CB8AC3E}">
        <p14:creationId xmlns:p14="http://schemas.microsoft.com/office/powerpoint/2010/main" val="1324528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bwMode="auto">
          <a:xfrm>
            <a:off x="0" y="0"/>
            <a:ext cx="12192000" cy="1737360"/>
          </a:xfrm>
          <a:noFill/>
          <a:ln>
            <a:miter lim="800000"/>
            <a:headEnd/>
            <a:tailEnd/>
          </a:ln>
        </p:spPr>
        <p:txBody>
          <a:bodyPr vert="horz" wrap="square" rIns="0" numCol="1" compatLnSpc="1">
            <a:prstTxWarp prst="textNoShape">
              <a:avLst/>
            </a:prstTxWarp>
            <a:normAutofit/>
          </a:bodyPr>
          <a:lstStyle/>
          <a:p>
            <a:pPr eaLnBrk="1" hangingPunct="1"/>
            <a:r>
              <a:rPr lang="es-MX" sz="3200" dirty="0"/>
              <a:t>Propiedades antitrombóticas de simvastatina en el endotelio y prevención de </a:t>
            </a:r>
            <a:r>
              <a:rPr lang="es-MX" sz="3200" dirty="0" err="1"/>
              <a:t>microtrombosis</a:t>
            </a:r>
            <a:r>
              <a:rPr lang="es-MX" sz="3200" dirty="0"/>
              <a:t> hepática </a:t>
            </a:r>
            <a:r>
              <a:rPr lang="es-MX" sz="3200" dirty="0" err="1"/>
              <a:t>post-exposición</a:t>
            </a:r>
            <a:r>
              <a:rPr lang="es-MX" sz="3200" dirty="0"/>
              <a:t> a lipopolisacáridos.</a:t>
            </a:r>
          </a:p>
        </p:txBody>
      </p:sp>
      <p:sp>
        <p:nvSpPr>
          <p:cNvPr id="12290" name="Text Placeholder 5"/>
          <p:cNvSpPr>
            <a:spLocks noGrp="1"/>
          </p:cNvSpPr>
          <p:nvPr>
            <p:ph type="body" sz="quarter" idx="10"/>
          </p:nvPr>
        </p:nvSpPr>
        <p:spPr bwMode="auto">
          <a:xfrm>
            <a:off x="-22226" y="5532755"/>
            <a:ext cx="7977505" cy="514350"/>
          </a:xfrm>
          <a:noFill/>
          <a:ln>
            <a:miter lim="800000"/>
            <a:headEnd/>
            <a:tailEnd/>
          </a:ln>
        </p:spPr>
        <p:txBody>
          <a:bodyPr vert="horz" wrap="square" numCol="1" anchor="t" anchorCtr="0" compatLnSpc="1">
            <a:prstTxWarp prst="textNoShape">
              <a:avLst/>
            </a:prstTxWarp>
          </a:bodyPr>
          <a:lstStyle/>
          <a:p>
            <a:r>
              <a:rPr lang="en-US" spc="-10" dirty="0"/>
              <a:t>La Mura V, et al., Abstract 102. </a:t>
            </a:r>
            <a:r>
              <a:rPr lang="en-GB" spc="-10" dirty="0"/>
              <a:t>This study was granted by Gilead Sciences Research Scholar Program.</a:t>
            </a:r>
          </a:p>
          <a:p>
            <a:pPr eaLnBrk="1" hangingPunct="1"/>
            <a:endParaRPr lang="en-US" dirty="0"/>
          </a:p>
        </p:txBody>
      </p:sp>
      <p:sp>
        <p:nvSpPr>
          <p:cNvPr id="12291" name="Content Placeholder 2"/>
          <p:cNvSpPr>
            <a:spLocks noGrp="1"/>
          </p:cNvSpPr>
          <p:nvPr>
            <p:ph idx="1"/>
          </p:nvPr>
        </p:nvSpPr>
        <p:spPr bwMode="auto">
          <a:xfrm>
            <a:off x="0" y="1578293"/>
            <a:ext cx="6714488" cy="4353851"/>
          </a:xfrm>
          <a:noFill/>
          <a:ln>
            <a:miter lim="800000"/>
            <a:headEnd/>
            <a:tailEnd/>
          </a:ln>
        </p:spPr>
        <p:txBody>
          <a:bodyPr vert="horz" wrap="square" tIns="45720" rIns="91440" bIns="45720" numCol="1" anchor="t" anchorCtr="0" compatLnSpc="1">
            <a:prstTxWarp prst="textNoShape">
              <a:avLst/>
            </a:prstTxWarp>
          </a:bodyPr>
          <a:lstStyle/>
          <a:p>
            <a:pPr marL="0" indent="0" eaLnBrk="1" hangingPunct="1">
              <a:spcBef>
                <a:spcPts val="400"/>
              </a:spcBef>
              <a:buFont typeface="Arial" charset="0"/>
              <a:buNone/>
            </a:pPr>
            <a:r>
              <a:rPr lang="es-MX" sz="1800" b="1" dirty="0">
                <a:solidFill>
                  <a:srgbClr val="F37116"/>
                </a:solidFill>
              </a:rPr>
              <a:t>Objetivo: </a:t>
            </a:r>
          </a:p>
          <a:p>
            <a:pPr marL="0" indent="0" eaLnBrk="1" hangingPunct="1">
              <a:spcBef>
                <a:spcPts val="400"/>
              </a:spcBef>
              <a:buNone/>
            </a:pPr>
            <a:r>
              <a:rPr lang="es-MX" dirty="0"/>
              <a:t>Explorar los efectos protectores endoteliales de la simvastatina contra la </a:t>
            </a:r>
            <a:r>
              <a:rPr lang="es-MX" dirty="0" err="1"/>
              <a:t>microtrombosis</a:t>
            </a:r>
            <a:r>
              <a:rPr lang="es-MX" dirty="0"/>
              <a:t> vascular hepática causada por endotoxemia.</a:t>
            </a:r>
          </a:p>
          <a:p>
            <a:pPr marL="0" indent="0" eaLnBrk="1" hangingPunct="1">
              <a:spcBef>
                <a:spcPts val="400"/>
              </a:spcBef>
              <a:buFont typeface="Arial" charset="0"/>
              <a:buNone/>
            </a:pPr>
            <a:r>
              <a:rPr lang="es-MX" sz="1800" b="1" dirty="0">
                <a:solidFill>
                  <a:srgbClr val="F37116"/>
                </a:solidFill>
              </a:rPr>
              <a:t>Métodos:</a:t>
            </a:r>
            <a:r>
              <a:rPr lang="es-MX" sz="1800" dirty="0"/>
              <a:t> </a:t>
            </a:r>
          </a:p>
          <a:p>
            <a:pPr marL="173038" indent="-173038" eaLnBrk="1" hangingPunct="1">
              <a:spcBef>
                <a:spcPts val="400"/>
              </a:spcBef>
            </a:pPr>
            <a:r>
              <a:rPr lang="es-MX" dirty="0"/>
              <a:t>Ratas </a:t>
            </a:r>
            <a:r>
              <a:rPr lang="es-MX" dirty="0" err="1"/>
              <a:t>Wistar</a:t>
            </a:r>
            <a:r>
              <a:rPr lang="es-MX" dirty="0"/>
              <a:t> expuestas a LPS (5 mg/kg una dosis IV) vs salina.</a:t>
            </a:r>
          </a:p>
          <a:p>
            <a:pPr marL="173038" indent="-173038" eaLnBrk="1" hangingPunct="1">
              <a:spcBef>
                <a:spcPts val="400"/>
              </a:spcBef>
            </a:pPr>
            <a:r>
              <a:rPr lang="es-MX" dirty="0"/>
              <a:t>Condiciones experimentales: placebo y simvastatina (25 mg/kg/24 h, oral, 3 días antes de inyección de LPS/salina)</a:t>
            </a:r>
          </a:p>
          <a:p>
            <a:pPr marL="0" indent="0" eaLnBrk="1" hangingPunct="1">
              <a:spcBef>
                <a:spcPts val="400"/>
              </a:spcBef>
              <a:buFont typeface="Arial" charset="0"/>
              <a:buNone/>
            </a:pPr>
            <a:r>
              <a:rPr lang="es-MX" sz="1800" b="1" dirty="0">
                <a:solidFill>
                  <a:srgbClr val="F37116"/>
                </a:solidFill>
              </a:rPr>
              <a:t>Hallazgos principales:</a:t>
            </a:r>
          </a:p>
          <a:p>
            <a:pPr marL="173038" indent="-173038" eaLnBrk="1" hangingPunct="1">
              <a:spcBef>
                <a:spcPts val="400"/>
              </a:spcBef>
            </a:pPr>
            <a:r>
              <a:rPr lang="es-MX" dirty="0"/>
              <a:t>La simvastatina previno el depósito de fibrina inducido por LPS (ver figura). Esto ocurrió ya que esta preserva la expresión de trombomodulina en las células sinusoidales (inmunohistoquímica).</a:t>
            </a:r>
          </a:p>
          <a:p>
            <a:pPr marL="173038" indent="-173038" eaLnBrk="1" hangingPunct="1">
              <a:spcBef>
                <a:spcPts val="400"/>
              </a:spcBef>
            </a:pPr>
            <a:r>
              <a:rPr lang="es-MX" dirty="0"/>
              <a:t>Los LPS indujeron un perfil hemorrágico periférico (análisis ROTEM) que correlaciona con el grado de depósito de fibrina intrahepático (R=0.887, p=0.001) pero fue revertido por simvastatina. </a:t>
            </a:r>
          </a:p>
          <a:p>
            <a:pPr marL="0" indent="0" eaLnBrk="1" hangingPunct="1">
              <a:spcBef>
                <a:spcPts val="400"/>
              </a:spcBef>
              <a:buFont typeface="Arial" charset="0"/>
              <a:buNone/>
            </a:pPr>
            <a:r>
              <a:rPr lang="es-MX" sz="1800" b="1" dirty="0">
                <a:solidFill>
                  <a:srgbClr val="F37116"/>
                </a:solidFill>
              </a:rPr>
              <a:t>Conclusiones: </a:t>
            </a:r>
          </a:p>
          <a:p>
            <a:pPr marL="0" indent="0" eaLnBrk="1" hangingPunct="1">
              <a:spcBef>
                <a:spcPts val="400"/>
              </a:spcBef>
              <a:buFont typeface="Arial" charset="0"/>
              <a:buNone/>
            </a:pPr>
            <a:r>
              <a:rPr lang="es-MX" dirty="0"/>
              <a:t>La simvastatina puede prevenir la coagulopatía causada por endotoxemia.</a:t>
            </a:r>
          </a:p>
        </p:txBody>
      </p:sp>
      <p:pic>
        <p:nvPicPr>
          <p:cNvPr id="12292" name="Picture 18"/>
          <p:cNvPicPr>
            <a:picLocks noChangeAspect="1"/>
          </p:cNvPicPr>
          <p:nvPr/>
        </p:nvPicPr>
        <p:blipFill rotWithShape="1">
          <a:blip r:embed="rId3"/>
          <a:srcRect t="8174"/>
          <a:stretch/>
        </p:blipFill>
        <p:spPr bwMode="auto">
          <a:xfrm>
            <a:off x="6714487" y="1783080"/>
            <a:ext cx="5137154" cy="3997960"/>
          </a:xfrm>
          <a:prstGeom prst="rect">
            <a:avLst/>
          </a:prstGeom>
          <a:noFill/>
          <a:ln w="9525">
            <a:noFill/>
            <a:miter lim="800000"/>
            <a:headEnd/>
            <a:tailEnd/>
          </a:ln>
        </p:spPr>
      </p:pic>
      <p:sp>
        <p:nvSpPr>
          <p:cNvPr id="2" name="TextBox 1">
            <a:extLst>
              <a:ext uri="{FF2B5EF4-FFF2-40B4-BE49-F238E27FC236}">
                <a16:creationId xmlns:a16="http://schemas.microsoft.com/office/drawing/2014/main" id="{A70427B8-3BF1-4115-AFBA-4842F4956FA6}"/>
              </a:ext>
            </a:extLst>
          </p:cNvPr>
          <p:cNvSpPr txBox="1"/>
          <p:nvPr/>
        </p:nvSpPr>
        <p:spPr>
          <a:xfrm>
            <a:off x="6791960" y="1411208"/>
            <a:ext cx="4983480" cy="369332"/>
          </a:xfrm>
          <a:prstGeom prst="rect">
            <a:avLst/>
          </a:prstGeom>
          <a:noFill/>
        </p:spPr>
        <p:txBody>
          <a:bodyPr wrap="square" rtlCol="0">
            <a:spAutoFit/>
          </a:bodyPr>
          <a:lstStyle/>
          <a:p>
            <a:pPr algn="ctr"/>
            <a:r>
              <a:rPr lang="en-US" b="1" dirty="0"/>
              <a:t>Fibrin Deposition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76F5-9FA5-46E9-92E0-3015321D5CAF}"/>
              </a:ext>
            </a:extLst>
          </p:cNvPr>
          <p:cNvSpPr>
            <a:spLocks noGrp="1"/>
          </p:cNvSpPr>
          <p:nvPr>
            <p:ph type="title"/>
          </p:nvPr>
        </p:nvSpPr>
        <p:spPr>
          <a:xfrm>
            <a:off x="-119921" y="0"/>
            <a:ext cx="12311921" cy="1905000"/>
          </a:xfrm>
        </p:spPr>
        <p:txBody>
          <a:bodyPr tIns="0" anchor="ctr">
            <a:normAutofit/>
          </a:bodyPr>
          <a:lstStyle/>
          <a:p>
            <a:r>
              <a:rPr lang="es-MX" sz="2700" dirty="0"/>
              <a:t>Eficacia de carvedilol, ligadura variceal endoscópica (LVE), o una combinación para prevención de primera hemorragia variceal en cirrosis Child B y C con riesgo alto de várices: Estudio controlado aleatorizado (NCT03069339).</a:t>
            </a:r>
          </a:p>
        </p:txBody>
      </p:sp>
      <p:sp>
        <p:nvSpPr>
          <p:cNvPr id="6" name="Text Placeholder 5">
            <a:extLst>
              <a:ext uri="{FF2B5EF4-FFF2-40B4-BE49-F238E27FC236}">
                <a16:creationId xmlns:a16="http://schemas.microsoft.com/office/drawing/2014/main" id="{502D1FAB-4893-46F1-A13F-0CAB1DB38142}"/>
              </a:ext>
            </a:extLst>
          </p:cNvPr>
          <p:cNvSpPr>
            <a:spLocks noGrp="1"/>
          </p:cNvSpPr>
          <p:nvPr>
            <p:ph type="body" sz="quarter" idx="10"/>
          </p:nvPr>
        </p:nvSpPr>
        <p:spPr>
          <a:xfrm>
            <a:off x="0" y="5528712"/>
            <a:ext cx="2270760" cy="514350"/>
          </a:xfrm>
        </p:spPr>
        <p:txBody>
          <a:bodyPr/>
          <a:lstStyle/>
          <a:p>
            <a:r>
              <a:rPr lang="en-US" dirty="0" err="1"/>
              <a:t>Pande</a:t>
            </a:r>
            <a:r>
              <a:rPr lang="en-US" dirty="0"/>
              <a:t> A, et al., Abstract 145</a:t>
            </a:r>
          </a:p>
        </p:txBody>
      </p:sp>
      <p:sp>
        <p:nvSpPr>
          <p:cNvPr id="3" name="Content Placeholder 2">
            <a:extLst>
              <a:ext uri="{FF2B5EF4-FFF2-40B4-BE49-F238E27FC236}">
                <a16:creationId xmlns:a16="http://schemas.microsoft.com/office/drawing/2014/main" id="{5B79DF60-2928-4C25-B0F0-9571DBEF4B69}"/>
              </a:ext>
            </a:extLst>
          </p:cNvPr>
          <p:cNvSpPr>
            <a:spLocks noGrp="1"/>
          </p:cNvSpPr>
          <p:nvPr>
            <p:ph idx="1"/>
          </p:nvPr>
        </p:nvSpPr>
        <p:spPr>
          <a:xfrm>
            <a:off x="-119921" y="1467884"/>
            <a:ext cx="7125779" cy="5124893"/>
          </a:xfrm>
        </p:spPr>
        <p:txBody>
          <a:bodyPr rIns="274320"/>
          <a:lstStyle/>
          <a:p>
            <a:pPr marL="0" indent="0">
              <a:spcBef>
                <a:spcPts val="400"/>
              </a:spcBef>
              <a:buNone/>
            </a:pPr>
            <a:r>
              <a:rPr lang="es-MX" b="1" dirty="0">
                <a:solidFill>
                  <a:srgbClr val="F37116"/>
                </a:solidFill>
              </a:rPr>
              <a:t>Objetivo:</a:t>
            </a:r>
            <a:endParaRPr lang="es-MX" dirty="0"/>
          </a:p>
          <a:p>
            <a:pPr marL="0" indent="0">
              <a:spcBef>
                <a:spcPts val="400"/>
              </a:spcBef>
              <a:buNone/>
            </a:pPr>
            <a:r>
              <a:rPr lang="es-MX" sz="1400" dirty="0"/>
              <a:t>Evaluar la eficacia y seguridad de carvedilol o LVE sola o en combinación para prevenir primer episodio de hemorragia variceal en cirróticos avanzados con várices de alto riesgo.</a:t>
            </a:r>
          </a:p>
          <a:p>
            <a:pPr marL="0" indent="0">
              <a:spcBef>
                <a:spcPts val="400"/>
              </a:spcBef>
              <a:buNone/>
            </a:pPr>
            <a:r>
              <a:rPr lang="es-MX" b="1" dirty="0">
                <a:solidFill>
                  <a:srgbClr val="F37116"/>
                </a:solidFill>
              </a:rPr>
              <a:t>Métodos:</a:t>
            </a:r>
            <a:r>
              <a:rPr lang="es-MX" dirty="0"/>
              <a:t> </a:t>
            </a:r>
          </a:p>
          <a:p>
            <a:pPr marL="114300" indent="-114300">
              <a:spcBef>
                <a:spcPts val="400"/>
              </a:spcBef>
            </a:pPr>
            <a:r>
              <a:rPr lang="es-MX" sz="1400" dirty="0"/>
              <a:t>Estudio prospectivo controlado aleatorizado. </a:t>
            </a:r>
          </a:p>
          <a:p>
            <a:pPr marL="114300" indent="-114300">
              <a:spcBef>
                <a:spcPts val="400"/>
              </a:spcBef>
            </a:pPr>
            <a:r>
              <a:rPr lang="es-MX" sz="1400" dirty="0"/>
              <a:t>270 cirróticos Child B y C con várices de alto riesgo [grandes(&gt;5mm) (n=132; 48.9%) o pequeñas (&lt;5mm, con signos significativos color rojo) (n=138;51.1%)] fueron aleatorizados prospectivamente (90 por grupo) para recibir carvedilol (Gr I) o LVE (Gr II) o combinación (Gr III). La edad media y score CTP en los tres grupos fue 50.98 ± 11.5; 50.93 ± 10.7; y 51.7 ±9.95 años (</a:t>
            </a:r>
            <a:r>
              <a:rPr lang="es-MX" sz="1400" i="1" dirty="0"/>
              <a:t>p</a:t>
            </a:r>
            <a:r>
              <a:rPr lang="es-MX" sz="1400" dirty="0"/>
              <a:t>=0.84);  8.9 ± 1.1; 9.18 ± 1.18; y 9.1 ± 1.19 (</a:t>
            </a:r>
            <a:r>
              <a:rPr lang="es-MX" sz="1400" i="1" dirty="0"/>
              <a:t>p</a:t>
            </a:r>
            <a:r>
              <a:rPr lang="es-MX" sz="1400" dirty="0"/>
              <a:t>=0.51).</a:t>
            </a:r>
          </a:p>
          <a:p>
            <a:pPr marL="0" indent="0">
              <a:spcBef>
                <a:spcPts val="400"/>
              </a:spcBef>
              <a:buNone/>
            </a:pPr>
            <a:r>
              <a:rPr lang="es-MX" b="1" dirty="0">
                <a:solidFill>
                  <a:srgbClr val="F37116"/>
                </a:solidFill>
              </a:rPr>
              <a:t>Principales Hallazgos:</a:t>
            </a:r>
          </a:p>
          <a:p>
            <a:pPr marL="0" indent="0">
              <a:spcBef>
                <a:spcPts val="400"/>
              </a:spcBef>
              <a:buNone/>
            </a:pPr>
            <a:r>
              <a:rPr lang="es-MX" sz="1400" dirty="0"/>
              <a:t>La probabilidad actuaria de una primera hemorragia durante una media de seguimiento de 10.42 (10-10.8) meses fue 37.8%; 22.2%; y 8.9% en los grupos I, II, y III respectivamente.</a:t>
            </a:r>
            <a:endParaRPr lang="es-MX" sz="1400" b="1" dirty="0">
              <a:solidFill>
                <a:srgbClr val="F37116"/>
              </a:solidFill>
            </a:endParaRPr>
          </a:p>
          <a:p>
            <a:pPr marL="0" indent="0">
              <a:spcBef>
                <a:spcPts val="400"/>
              </a:spcBef>
              <a:buNone/>
            </a:pPr>
            <a:r>
              <a:rPr lang="es-MX" b="1" dirty="0">
                <a:solidFill>
                  <a:srgbClr val="F37116"/>
                </a:solidFill>
              </a:rPr>
              <a:t>Conclusiones:</a:t>
            </a:r>
          </a:p>
          <a:p>
            <a:pPr marL="0" indent="0">
              <a:spcBef>
                <a:spcPts val="400"/>
              </a:spcBef>
              <a:buNone/>
            </a:pPr>
            <a:r>
              <a:rPr lang="es-ES" sz="1400" dirty="0"/>
              <a:t>La combinación de carvedilol y LVE es más efectiva que cualquier terapia sola para prevención primaria de primer hemorragia variceal en várices de alto riesgo en cirrosis avanzada. </a:t>
            </a:r>
            <a:endParaRPr lang="en-US" sz="1400" dirty="0"/>
          </a:p>
        </p:txBody>
      </p:sp>
      <p:grpSp>
        <p:nvGrpSpPr>
          <p:cNvPr id="5" name="Group 4">
            <a:extLst>
              <a:ext uri="{FF2B5EF4-FFF2-40B4-BE49-F238E27FC236}">
                <a16:creationId xmlns:a16="http://schemas.microsoft.com/office/drawing/2014/main" id="{29F9370C-E337-4993-902E-13A490C43B3A}"/>
              </a:ext>
            </a:extLst>
          </p:cNvPr>
          <p:cNvGrpSpPr/>
          <p:nvPr/>
        </p:nvGrpSpPr>
        <p:grpSpPr>
          <a:xfrm>
            <a:off x="6959600" y="1497013"/>
            <a:ext cx="4825436" cy="4535889"/>
            <a:chOff x="6959600" y="1497013"/>
            <a:chExt cx="4825436" cy="4535889"/>
          </a:xfrm>
        </p:grpSpPr>
        <p:pic>
          <p:nvPicPr>
            <p:cNvPr id="1026" name="Picture 2"/>
            <p:cNvPicPr>
              <a:picLocks noChangeAspect="1" noChangeArrowheads="1"/>
            </p:cNvPicPr>
            <p:nvPr/>
          </p:nvPicPr>
          <p:blipFill rotWithShape="1">
            <a:blip r:embed="rId3">
              <a:clrChange>
                <a:clrFrom>
                  <a:srgbClr val="FFFFFF"/>
                </a:clrFrom>
                <a:clrTo>
                  <a:srgbClr val="FFFFFF">
                    <a:alpha val="0"/>
                  </a:srgbClr>
                </a:clrTo>
              </a:clrChange>
            </a:blip>
            <a:srcRect l="6373" t="2559" r="1831"/>
            <a:stretch/>
          </p:blipFill>
          <p:spPr bwMode="auto">
            <a:xfrm>
              <a:off x="6959600" y="1554480"/>
              <a:ext cx="4825436" cy="4478422"/>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4663A6A4-DB4B-405D-818E-384EABBF9BE5}"/>
                </a:ext>
              </a:extLst>
            </p:cNvPr>
            <p:cNvSpPr txBox="1"/>
            <p:nvPr/>
          </p:nvSpPr>
          <p:spPr>
            <a:xfrm>
              <a:off x="7531100" y="1497013"/>
              <a:ext cx="3038476" cy="307777"/>
            </a:xfrm>
            <a:prstGeom prst="rect">
              <a:avLst/>
            </a:prstGeom>
            <a:solidFill>
              <a:schemeClr val="bg1"/>
            </a:solidFill>
          </p:spPr>
          <p:txBody>
            <a:bodyPr wrap="square" rtlCol="0" anchor="ctr">
              <a:spAutoFit/>
            </a:bodyPr>
            <a:lstStyle/>
            <a:p>
              <a:pPr algn="ctr"/>
              <a:r>
                <a:rPr lang="en-US" sz="1400" b="1" dirty="0"/>
                <a:t>Incidence of Bleeding</a:t>
              </a:r>
            </a:p>
          </p:txBody>
        </p:sp>
        <p:sp>
          <p:nvSpPr>
            <p:cNvPr id="7" name="TextBox 6">
              <a:extLst>
                <a:ext uri="{FF2B5EF4-FFF2-40B4-BE49-F238E27FC236}">
                  <a16:creationId xmlns:a16="http://schemas.microsoft.com/office/drawing/2014/main" id="{1D831DC7-CD77-484D-8BDB-729A54C4508C}"/>
                </a:ext>
              </a:extLst>
            </p:cNvPr>
            <p:cNvSpPr txBox="1"/>
            <p:nvPr/>
          </p:nvSpPr>
          <p:spPr>
            <a:xfrm>
              <a:off x="7531100" y="4586288"/>
              <a:ext cx="3038475" cy="307777"/>
            </a:xfrm>
            <a:prstGeom prst="rect">
              <a:avLst/>
            </a:prstGeom>
            <a:solidFill>
              <a:schemeClr val="bg1"/>
            </a:solidFill>
          </p:spPr>
          <p:txBody>
            <a:bodyPr wrap="square" rtlCol="0" anchor="ctr">
              <a:spAutoFit/>
            </a:bodyPr>
            <a:lstStyle/>
            <a:p>
              <a:pPr algn="ctr"/>
              <a:r>
                <a:rPr lang="en-US" sz="1400" b="1" dirty="0"/>
                <a:t>Time of Bleed (Months)</a:t>
              </a:r>
            </a:p>
          </p:txBody>
        </p:sp>
        <p:sp>
          <p:nvSpPr>
            <p:cNvPr id="8" name="TextBox 7">
              <a:extLst>
                <a:ext uri="{FF2B5EF4-FFF2-40B4-BE49-F238E27FC236}">
                  <a16:creationId xmlns:a16="http://schemas.microsoft.com/office/drawing/2014/main" id="{08DEDD83-8A88-4BD6-A971-B238CCD56233}"/>
                </a:ext>
              </a:extLst>
            </p:cNvPr>
            <p:cNvSpPr txBox="1"/>
            <p:nvPr/>
          </p:nvSpPr>
          <p:spPr>
            <a:xfrm rot="16200000">
              <a:off x="5869109" y="2965548"/>
              <a:ext cx="2581276" cy="307777"/>
            </a:xfrm>
            <a:prstGeom prst="rect">
              <a:avLst/>
            </a:prstGeom>
            <a:solidFill>
              <a:schemeClr val="bg1"/>
            </a:solidFill>
          </p:spPr>
          <p:txBody>
            <a:bodyPr wrap="square" rtlCol="0" anchor="ctr">
              <a:spAutoFit/>
            </a:bodyPr>
            <a:lstStyle/>
            <a:p>
              <a:pPr algn="ctr"/>
              <a:r>
                <a:rPr lang="en-US" sz="1400" b="1" dirty="0"/>
                <a:t>Cumulative Hazard</a:t>
              </a:r>
            </a:p>
          </p:txBody>
        </p:sp>
      </p:grpSp>
    </p:spTree>
    <p:extLst>
      <p:ext uri="{BB962C8B-B14F-4D97-AF65-F5344CB8AC3E}">
        <p14:creationId xmlns:p14="http://schemas.microsoft.com/office/powerpoint/2010/main" val="281477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76F5-9FA5-46E9-92E0-3015321D5CAF}"/>
              </a:ext>
            </a:extLst>
          </p:cNvPr>
          <p:cNvSpPr>
            <a:spLocks noGrp="1"/>
          </p:cNvSpPr>
          <p:nvPr>
            <p:ph type="title"/>
          </p:nvPr>
        </p:nvSpPr>
        <p:spPr>
          <a:xfrm>
            <a:off x="0" y="9266"/>
            <a:ext cx="12192000" cy="1291213"/>
          </a:xfrm>
        </p:spPr>
        <p:txBody>
          <a:bodyPr tIns="0" anchor="ctr">
            <a:noAutofit/>
          </a:bodyPr>
          <a:lstStyle/>
          <a:p>
            <a:r>
              <a:rPr lang="es-MX" sz="3200" dirty="0"/>
              <a:t>Deleción de P300 en las células endoteliales atenúa la hipertensión portal vía inhibición de señalización angiócrina mediante CCL-2</a:t>
            </a:r>
          </a:p>
        </p:txBody>
      </p:sp>
      <p:sp>
        <p:nvSpPr>
          <p:cNvPr id="6" name="Text Placeholder 5">
            <a:extLst>
              <a:ext uri="{FF2B5EF4-FFF2-40B4-BE49-F238E27FC236}">
                <a16:creationId xmlns:a16="http://schemas.microsoft.com/office/drawing/2014/main" id="{502D1FAB-4893-46F1-A13F-0CAB1DB38142}"/>
              </a:ext>
            </a:extLst>
          </p:cNvPr>
          <p:cNvSpPr>
            <a:spLocks noGrp="1"/>
          </p:cNvSpPr>
          <p:nvPr>
            <p:ph type="body" sz="quarter" idx="10"/>
          </p:nvPr>
        </p:nvSpPr>
        <p:spPr>
          <a:xfrm>
            <a:off x="0" y="5533470"/>
            <a:ext cx="2903494" cy="566339"/>
          </a:xfrm>
        </p:spPr>
        <p:txBody>
          <a:bodyPr/>
          <a:lstStyle/>
          <a:p>
            <a:r>
              <a:rPr lang="en-US" dirty="0"/>
              <a:t>Gao JH, et al., Abstract 242</a:t>
            </a:r>
          </a:p>
        </p:txBody>
      </p:sp>
      <p:sp>
        <p:nvSpPr>
          <p:cNvPr id="3" name="Content Placeholder 2">
            <a:extLst>
              <a:ext uri="{FF2B5EF4-FFF2-40B4-BE49-F238E27FC236}">
                <a16:creationId xmlns:a16="http://schemas.microsoft.com/office/drawing/2014/main" id="{5B79DF60-2928-4C25-B0F0-9571DBEF4B69}"/>
              </a:ext>
            </a:extLst>
          </p:cNvPr>
          <p:cNvSpPr>
            <a:spLocks noGrp="1"/>
          </p:cNvSpPr>
          <p:nvPr>
            <p:ph idx="1"/>
          </p:nvPr>
        </p:nvSpPr>
        <p:spPr>
          <a:xfrm>
            <a:off x="-172720" y="1433913"/>
            <a:ext cx="7697469" cy="4721344"/>
          </a:xfrm>
        </p:spPr>
        <p:txBody>
          <a:bodyPr/>
          <a:lstStyle/>
          <a:p>
            <a:pPr marL="0" indent="0">
              <a:buNone/>
            </a:pPr>
            <a:r>
              <a:rPr lang="es-MX" sz="1800" b="1" dirty="0">
                <a:solidFill>
                  <a:srgbClr val="F37116"/>
                </a:solidFill>
              </a:rPr>
              <a:t>Objetivo:</a:t>
            </a:r>
            <a:endParaRPr lang="es-MX" sz="1800" dirty="0"/>
          </a:p>
          <a:p>
            <a:pPr marL="0" indent="0">
              <a:buNone/>
            </a:pPr>
            <a:r>
              <a:rPr lang="es-MX" dirty="0"/>
              <a:t>Investigar el efecto de p300 específico para células endoteliales sinusoidales hepáticas  (</a:t>
            </a:r>
            <a:r>
              <a:rPr lang="es-MX" dirty="0" err="1"/>
              <a:t>LSECs</a:t>
            </a:r>
            <a:r>
              <a:rPr lang="es-MX" dirty="0"/>
              <a:t>) en la regulación de señalización angiócrina e hipertensión portal. </a:t>
            </a:r>
          </a:p>
          <a:p>
            <a:pPr marL="0" indent="0">
              <a:buNone/>
            </a:pPr>
            <a:r>
              <a:rPr lang="es-MX" sz="1800" b="1" dirty="0">
                <a:solidFill>
                  <a:srgbClr val="F37116"/>
                </a:solidFill>
              </a:rPr>
              <a:t>Métodos:</a:t>
            </a:r>
            <a:endParaRPr lang="es-MX" sz="1800" dirty="0"/>
          </a:p>
          <a:p>
            <a:r>
              <a:rPr lang="es-MX" i="1" dirty="0"/>
              <a:t>In vivo, </a:t>
            </a:r>
            <a:r>
              <a:rPr lang="es-MX" dirty="0"/>
              <a:t>se indujo hipertensión portal por ligadura parcial de vena cava inferior (</a:t>
            </a:r>
            <a:r>
              <a:rPr lang="es-MX" dirty="0" err="1"/>
              <a:t>pIVCL</a:t>
            </a:r>
            <a:r>
              <a:rPr lang="es-MX" dirty="0"/>
              <a:t>) y fibrosis hepática por inyección de tetracloruro de carbono (CC</a:t>
            </a:r>
            <a:r>
              <a:rPr lang="es-MX" sz="1200" dirty="0"/>
              <a:t>4</a:t>
            </a:r>
            <a:r>
              <a:rPr lang="es-MX" dirty="0"/>
              <a:t>).</a:t>
            </a:r>
          </a:p>
          <a:p>
            <a:r>
              <a:rPr lang="es-MX" i="1" dirty="0"/>
              <a:t>In vitro</a:t>
            </a:r>
            <a:r>
              <a:rPr lang="es-MX" dirty="0"/>
              <a:t>, </a:t>
            </a:r>
            <a:r>
              <a:rPr lang="es-MX" dirty="0" err="1"/>
              <a:t>LSECs</a:t>
            </a:r>
            <a:r>
              <a:rPr lang="es-MX" dirty="0"/>
              <a:t> humanas y </a:t>
            </a:r>
            <a:r>
              <a:rPr lang="es-MX" dirty="0" err="1"/>
              <a:t>LSECs</a:t>
            </a:r>
            <a:r>
              <a:rPr lang="es-MX" dirty="0"/>
              <a:t> primarias de ratón fueron aplicadas.</a:t>
            </a:r>
          </a:p>
          <a:p>
            <a:pPr marL="0" indent="0">
              <a:buNone/>
            </a:pPr>
            <a:r>
              <a:rPr lang="es-MX" sz="1800" b="1" dirty="0">
                <a:solidFill>
                  <a:srgbClr val="F37116"/>
                </a:solidFill>
              </a:rPr>
              <a:t>Principales Hallazgos:</a:t>
            </a:r>
          </a:p>
          <a:p>
            <a:r>
              <a:rPr lang="es-MX" dirty="0"/>
              <a:t>La deleción de p300 de </a:t>
            </a:r>
            <a:r>
              <a:rPr lang="es-MX" dirty="0" err="1"/>
              <a:t>LSECs</a:t>
            </a:r>
            <a:r>
              <a:rPr lang="es-MX" dirty="0"/>
              <a:t> disminuye la fibrosis e hipertensión portal. </a:t>
            </a:r>
          </a:p>
          <a:p>
            <a:r>
              <a:rPr lang="es-MX" dirty="0"/>
              <a:t>La deleción de p300 de </a:t>
            </a:r>
            <a:r>
              <a:rPr lang="es-MX" dirty="0" err="1"/>
              <a:t>LSECs</a:t>
            </a:r>
            <a:r>
              <a:rPr lang="es-MX" dirty="0"/>
              <a:t> inhibe la infiltración por macrófagos y activación de células estrelladas hepáticas (</a:t>
            </a:r>
            <a:r>
              <a:rPr lang="es-MX" dirty="0" err="1"/>
              <a:t>HSCs</a:t>
            </a:r>
            <a:r>
              <a:rPr lang="es-MX" dirty="0"/>
              <a:t>).</a:t>
            </a:r>
          </a:p>
          <a:p>
            <a:r>
              <a:rPr lang="es-MX" dirty="0"/>
              <a:t>La inhibición de p300 regula a la baja el ligando de quimiocina 2 </a:t>
            </a:r>
            <a:r>
              <a:rPr lang="es-MX" dirty="0" err="1"/>
              <a:t>motif</a:t>
            </a:r>
            <a:r>
              <a:rPr lang="es-MX" dirty="0"/>
              <a:t> C-C (CCL2).</a:t>
            </a:r>
          </a:p>
          <a:p>
            <a:pPr marL="0" indent="0">
              <a:buNone/>
            </a:pPr>
            <a:r>
              <a:rPr lang="es-MX" sz="1800" b="1" dirty="0">
                <a:solidFill>
                  <a:srgbClr val="F37116"/>
                </a:solidFill>
              </a:rPr>
              <a:t>Conclusiones:</a:t>
            </a:r>
          </a:p>
          <a:p>
            <a:pPr marL="0" indent="0">
              <a:buNone/>
            </a:pPr>
            <a:r>
              <a:rPr lang="es-MX" dirty="0"/>
              <a:t>La deleción de p300 en las </a:t>
            </a:r>
            <a:r>
              <a:rPr lang="es-MX" dirty="0" err="1"/>
              <a:t>LSECs</a:t>
            </a:r>
            <a:r>
              <a:rPr lang="es-MX" dirty="0"/>
              <a:t> atenúa la activación de </a:t>
            </a:r>
            <a:r>
              <a:rPr lang="es-MX" dirty="0" err="1"/>
              <a:t>HSCs</a:t>
            </a:r>
            <a:r>
              <a:rPr lang="es-MX" dirty="0"/>
              <a:t> e infiltración por macrófagos vía señalización angiócrina dependiente de CCL2, fibrosis hepática e hipertensión portal.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986" y="1300479"/>
            <a:ext cx="4941844" cy="4628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436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76F5-9FA5-46E9-92E0-3015321D5CAF}"/>
              </a:ext>
            </a:extLst>
          </p:cNvPr>
          <p:cNvSpPr>
            <a:spLocks noGrp="1"/>
          </p:cNvSpPr>
          <p:nvPr>
            <p:ph type="title"/>
          </p:nvPr>
        </p:nvSpPr>
        <p:spPr>
          <a:xfrm>
            <a:off x="0" y="0"/>
            <a:ext cx="12192000" cy="1469143"/>
          </a:xfrm>
        </p:spPr>
        <p:txBody>
          <a:bodyPr tIns="0" anchor="ctr"/>
          <a:lstStyle/>
          <a:p>
            <a:r>
              <a:rPr lang="es-MX" dirty="0"/>
              <a:t>Marcadores de espectroscopía de la microcirculación de la mucosa intestinal para diagnóstico de cirrosis</a:t>
            </a:r>
          </a:p>
        </p:txBody>
      </p:sp>
      <p:sp>
        <p:nvSpPr>
          <p:cNvPr id="6" name="Text Placeholder 5">
            <a:extLst>
              <a:ext uri="{FF2B5EF4-FFF2-40B4-BE49-F238E27FC236}">
                <a16:creationId xmlns:a16="http://schemas.microsoft.com/office/drawing/2014/main" id="{502D1FAB-4893-46F1-A13F-0CAB1DB38142}"/>
              </a:ext>
            </a:extLst>
          </p:cNvPr>
          <p:cNvSpPr>
            <a:spLocks noGrp="1"/>
          </p:cNvSpPr>
          <p:nvPr>
            <p:ph type="body" sz="quarter" idx="10"/>
          </p:nvPr>
        </p:nvSpPr>
        <p:spPr>
          <a:xfrm>
            <a:off x="0" y="5533514"/>
            <a:ext cx="2641600" cy="514350"/>
          </a:xfrm>
        </p:spPr>
        <p:txBody>
          <a:bodyPr/>
          <a:lstStyle/>
          <a:p>
            <a:r>
              <a:rPr lang="en-US" dirty="0"/>
              <a:t>Mohanty A, et al., Abstract 243</a:t>
            </a:r>
          </a:p>
        </p:txBody>
      </p:sp>
      <p:sp>
        <p:nvSpPr>
          <p:cNvPr id="3" name="Content Placeholder 2">
            <a:extLst>
              <a:ext uri="{FF2B5EF4-FFF2-40B4-BE49-F238E27FC236}">
                <a16:creationId xmlns:a16="http://schemas.microsoft.com/office/drawing/2014/main" id="{5B79DF60-2928-4C25-B0F0-9571DBEF4B69}"/>
              </a:ext>
            </a:extLst>
          </p:cNvPr>
          <p:cNvSpPr>
            <a:spLocks noGrp="1"/>
          </p:cNvSpPr>
          <p:nvPr>
            <p:ph idx="1"/>
          </p:nvPr>
        </p:nvSpPr>
        <p:spPr>
          <a:xfrm>
            <a:off x="-1" y="1435924"/>
            <a:ext cx="7300913" cy="3959344"/>
          </a:xfrm>
        </p:spPr>
        <p:txBody>
          <a:bodyPr rIns="182880"/>
          <a:lstStyle/>
          <a:p>
            <a:pPr marL="0" indent="0">
              <a:buNone/>
            </a:pPr>
            <a:r>
              <a:rPr lang="es-MX" sz="1500" b="1" dirty="0">
                <a:solidFill>
                  <a:srgbClr val="F37116"/>
                </a:solidFill>
              </a:rPr>
              <a:t>Hipótesis/Objetivo:</a:t>
            </a:r>
          </a:p>
          <a:p>
            <a:pPr marL="0" indent="0">
              <a:buNone/>
            </a:pPr>
            <a:r>
              <a:rPr lang="es-MX" sz="1500" dirty="0"/>
              <a:t>La cuantificación rigurosa del flujo sanguíneo de la mucosa intestinal, el cual esta incrementado en hipertensión portal, puede servir como marcador subrogado de presión portal. </a:t>
            </a:r>
          </a:p>
          <a:p>
            <a:pPr marL="0" indent="0">
              <a:buNone/>
            </a:pPr>
            <a:r>
              <a:rPr lang="es-MX" sz="1500" dirty="0"/>
              <a:t>Determinar la factibilidad y habilidad de una sonda EGD que contiene microscopía polarizada cerrada novel, para cuantificar microcirculación de mucosa intestinal y detectar cirrosis.  </a:t>
            </a:r>
          </a:p>
          <a:p>
            <a:pPr marL="0" indent="0">
              <a:buNone/>
            </a:pPr>
            <a:r>
              <a:rPr lang="es-MX" sz="1500" b="1" dirty="0">
                <a:solidFill>
                  <a:srgbClr val="F37116"/>
                </a:solidFill>
              </a:rPr>
              <a:t>Métodos:</a:t>
            </a:r>
            <a:endParaRPr lang="es-MX" sz="1500" dirty="0"/>
          </a:p>
          <a:p>
            <a:pPr marL="0" indent="0">
              <a:buNone/>
            </a:pPr>
            <a:r>
              <a:rPr lang="es-MX" sz="1500" dirty="0"/>
              <a:t>Se obtuvieron mediciones por espectroscopía microvascular (10 lecturas)-fracción de volumen sanguíneo promedio (v), fracción promedio de </a:t>
            </a:r>
            <a:r>
              <a:rPr lang="es-MX" sz="1500" dirty="0" err="1"/>
              <a:t>deoxy</a:t>
            </a:r>
            <a:r>
              <a:rPr lang="es-MX" sz="1500" dirty="0"/>
              <a:t>-hemoglobina, y radio promedio de vaso sanguíneo (</a:t>
            </a:r>
            <a:r>
              <a:rPr lang="es-MX" sz="1500" dirty="0" err="1"/>
              <a:t>R</a:t>
            </a:r>
            <a:r>
              <a:rPr lang="es-MX" sz="1500" baseline="-25000" dirty="0" err="1"/>
              <a:t>vessel</a:t>
            </a:r>
            <a:r>
              <a:rPr lang="es-MX" sz="1500" dirty="0"/>
              <a:t>) a profundidad superficial (&lt;100 µm), intermedia 100-200 µm), y profunda (200-300 µm) en diferentes localizaciones del intestino superior en 7 pacientes cirróticos y 7 no cirróticos, durante endoscopía de cuidado estandarizado.</a:t>
            </a:r>
          </a:p>
          <a:p>
            <a:pPr marL="0" indent="0">
              <a:buNone/>
            </a:pPr>
            <a:r>
              <a:rPr lang="es-MX" sz="1500" b="1" dirty="0">
                <a:solidFill>
                  <a:srgbClr val="F37116"/>
                </a:solidFill>
              </a:rPr>
              <a:t>Conclusiones:</a:t>
            </a:r>
          </a:p>
          <a:p>
            <a:pPr marL="0" indent="0">
              <a:buNone/>
            </a:pPr>
            <a:r>
              <a:rPr lang="es-MX" sz="1500" dirty="0"/>
              <a:t>La cuantificación por espectroscopía de la mucosa superficial duodenal es un subrogado prometedor de presión portal y puede diferenciar sujetos con cirrosis de aquellos sin cirrosis. </a:t>
            </a:r>
          </a:p>
        </p:txBody>
      </p:sp>
      <p:pic>
        <p:nvPicPr>
          <p:cNvPr id="14" name="Picture 13">
            <a:extLst>
              <a:ext uri="{FF2B5EF4-FFF2-40B4-BE49-F238E27FC236}">
                <a16:creationId xmlns:a16="http://schemas.microsoft.com/office/drawing/2014/main" id="{013BFFFD-B62A-4705-9ED3-708C72617A8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72083" y="1664742"/>
            <a:ext cx="2724500" cy="2330165"/>
          </a:xfrm>
          <a:prstGeom prst="rect">
            <a:avLst/>
          </a:prstGeom>
        </p:spPr>
      </p:pic>
      <p:pic>
        <p:nvPicPr>
          <p:cNvPr id="15" name="Picture 14">
            <a:extLst>
              <a:ext uri="{FF2B5EF4-FFF2-40B4-BE49-F238E27FC236}">
                <a16:creationId xmlns:a16="http://schemas.microsoft.com/office/drawing/2014/main" id="{1BF0941C-2AF5-43BD-BF6B-6C401566BFF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077806" y="1675202"/>
            <a:ext cx="2465200" cy="2456170"/>
          </a:xfrm>
          <a:prstGeom prst="rect">
            <a:avLst/>
          </a:prstGeom>
        </p:spPr>
      </p:pic>
      <p:sp>
        <p:nvSpPr>
          <p:cNvPr id="16" name="TextBox 15">
            <a:extLst>
              <a:ext uri="{FF2B5EF4-FFF2-40B4-BE49-F238E27FC236}">
                <a16:creationId xmlns:a16="http://schemas.microsoft.com/office/drawing/2014/main" id="{92FCF183-43B6-4286-82B5-557ABE2A81A3}"/>
              </a:ext>
            </a:extLst>
          </p:cNvPr>
          <p:cNvSpPr txBox="1"/>
          <p:nvPr/>
        </p:nvSpPr>
        <p:spPr>
          <a:xfrm>
            <a:off x="7234362" y="1664138"/>
            <a:ext cx="694733" cy="307777"/>
          </a:xfrm>
          <a:prstGeom prst="rect">
            <a:avLst/>
          </a:prstGeom>
          <a:noFill/>
        </p:spPr>
        <p:txBody>
          <a:bodyPr wrap="square" rtlCol="0">
            <a:spAutoFit/>
          </a:bodyPr>
          <a:lstStyle/>
          <a:p>
            <a:r>
              <a:rPr lang="en-US" sz="1400" b="1" dirty="0"/>
              <a:t>2 (a)</a:t>
            </a:r>
          </a:p>
        </p:txBody>
      </p:sp>
      <p:sp>
        <p:nvSpPr>
          <p:cNvPr id="17" name="TextBox 16">
            <a:extLst>
              <a:ext uri="{FF2B5EF4-FFF2-40B4-BE49-F238E27FC236}">
                <a16:creationId xmlns:a16="http://schemas.microsoft.com/office/drawing/2014/main" id="{292751A6-1954-46E5-A9E6-056C005C7968}"/>
              </a:ext>
            </a:extLst>
          </p:cNvPr>
          <p:cNvSpPr txBox="1"/>
          <p:nvPr/>
        </p:nvSpPr>
        <p:spPr>
          <a:xfrm>
            <a:off x="10043594" y="1670072"/>
            <a:ext cx="694733" cy="307777"/>
          </a:xfrm>
          <a:prstGeom prst="rect">
            <a:avLst/>
          </a:prstGeom>
          <a:noFill/>
        </p:spPr>
        <p:txBody>
          <a:bodyPr wrap="square" rtlCol="0">
            <a:spAutoFit/>
          </a:bodyPr>
          <a:lstStyle/>
          <a:p>
            <a:r>
              <a:rPr lang="en-US" sz="1400" b="1" dirty="0"/>
              <a:t>2 (b)</a:t>
            </a:r>
          </a:p>
        </p:txBody>
      </p:sp>
      <p:sp>
        <p:nvSpPr>
          <p:cNvPr id="18" name="TextBox 17">
            <a:extLst>
              <a:ext uri="{FF2B5EF4-FFF2-40B4-BE49-F238E27FC236}">
                <a16:creationId xmlns:a16="http://schemas.microsoft.com/office/drawing/2014/main" id="{1E8DD978-C300-460C-937D-849224646232}"/>
              </a:ext>
            </a:extLst>
          </p:cNvPr>
          <p:cNvSpPr txBox="1"/>
          <p:nvPr/>
        </p:nvSpPr>
        <p:spPr>
          <a:xfrm>
            <a:off x="7239003" y="4137306"/>
            <a:ext cx="2465200" cy="1633781"/>
          </a:xfrm>
          <a:prstGeom prst="rect">
            <a:avLst/>
          </a:prstGeom>
          <a:solidFill>
            <a:schemeClr val="bg1"/>
          </a:solidFill>
        </p:spPr>
        <p:txBody>
          <a:bodyPr wrap="square" rtlCol="0">
            <a:spAutoFit/>
          </a:bodyPr>
          <a:lstStyle/>
          <a:p>
            <a:r>
              <a:rPr lang="en-US" sz="1200" b="1" dirty="0"/>
              <a:t>Figure 2(a)</a:t>
            </a:r>
            <a:r>
              <a:rPr lang="en-US" sz="1200" dirty="0"/>
              <a:t> Duodenal blood volume fraction (v) and </a:t>
            </a:r>
            <a:r>
              <a:rPr lang="en-US" sz="1200" b="1" dirty="0"/>
              <a:t>Figure 2(b) </a:t>
            </a:r>
            <a:r>
              <a:rPr lang="en-US" sz="1200" dirty="0"/>
              <a:t>average vessel radius (</a:t>
            </a:r>
            <a:r>
              <a:rPr lang="en-US" sz="1200" dirty="0" err="1"/>
              <a:t>R</a:t>
            </a:r>
            <a:r>
              <a:rPr lang="en-US" sz="1200" baseline="-25000" dirty="0" err="1"/>
              <a:t>vessel</a:t>
            </a:r>
            <a:r>
              <a:rPr lang="en-US" sz="1200" dirty="0"/>
              <a:t>) in superficial mucosal layer is increased in </a:t>
            </a:r>
            <a:r>
              <a:rPr lang="en-US" sz="1200" dirty="0" err="1"/>
              <a:t>cirrhotics</a:t>
            </a:r>
            <a:r>
              <a:rPr lang="en-US" sz="1200" dirty="0"/>
              <a:t> (case) as compared to non-</a:t>
            </a:r>
            <a:r>
              <a:rPr lang="en-US" sz="1200" dirty="0" err="1"/>
              <a:t>cirrhotics</a:t>
            </a:r>
            <a:r>
              <a:rPr lang="en-US" sz="1200" dirty="0"/>
              <a:t> (controls)</a:t>
            </a:r>
          </a:p>
          <a:p>
            <a:pPr>
              <a:spcBef>
                <a:spcPts val="500"/>
              </a:spcBef>
            </a:pPr>
            <a:r>
              <a:rPr lang="en-US" sz="1200" b="1" dirty="0"/>
              <a:t>Figure 3: </a:t>
            </a:r>
            <a:r>
              <a:rPr lang="en-US" sz="1200" dirty="0"/>
              <a:t>Performance of a combined biomarker </a:t>
            </a:r>
          </a:p>
        </p:txBody>
      </p:sp>
      <p:pic>
        <p:nvPicPr>
          <p:cNvPr id="19" name="Picture 18">
            <a:extLst>
              <a:ext uri="{FF2B5EF4-FFF2-40B4-BE49-F238E27FC236}">
                <a16:creationId xmlns:a16="http://schemas.microsoft.com/office/drawing/2014/main" id="{80474D12-8911-4D02-A611-40FE476E602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550402" y="4000841"/>
            <a:ext cx="2612389" cy="2041790"/>
          </a:xfrm>
          <a:prstGeom prst="rect">
            <a:avLst/>
          </a:prstGeom>
        </p:spPr>
      </p:pic>
      <p:sp>
        <p:nvSpPr>
          <p:cNvPr id="21" name="TextBox 20">
            <a:extLst>
              <a:ext uri="{FF2B5EF4-FFF2-40B4-BE49-F238E27FC236}">
                <a16:creationId xmlns:a16="http://schemas.microsoft.com/office/drawing/2014/main" id="{EFB76679-72CF-4915-A620-29F22ECE88A0}"/>
              </a:ext>
            </a:extLst>
          </p:cNvPr>
          <p:cNvSpPr txBox="1"/>
          <p:nvPr/>
        </p:nvSpPr>
        <p:spPr>
          <a:xfrm>
            <a:off x="10553074" y="4764281"/>
            <a:ext cx="1319040" cy="430887"/>
          </a:xfrm>
          <a:prstGeom prst="rect">
            <a:avLst/>
          </a:prstGeom>
          <a:noFill/>
        </p:spPr>
        <p:txBody>
          <a:bodyPr wrap="square" rtlCol="0">
            <a:spAutoFit/>
          </a:bodyPr>
          <a:lstStyle/>
          <a:p>
            <a:r>
              <a:rPr lang="en-US" sz="1100" dirty="0"/>
              <a:t>Sensitivity: 100%</a:t>
            </a:r>
          </a:p>
          <a:p>
            <a:r>
              <a:rPr lang="en-US" sz="1100" dirty="0"/>
              <a:t>Specificity: 66.67%</a:t>
            </a:r>
          </a:p>
        </p:txBody>
      </p:sp>
    </p:spTree>
    <p:extLst>
      <p:ext uri="{BB962C8B-B14F-4D97-AF65-F5344CB8AC3E}">
        <p14:creationId xmlns:p14="http://schemas.microsoft.com/office/powerpoint/2010/main" val="1979913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76F5-9FA5-46E9-92E0-3015321D5CAF}"/>
              </a:ext>
            </a:extLst>
          </p:cNvPr>
          <p:cNvSpPr>
            <a:spLocks noGrp="1"/>
          </p:cNvSpPr>
          <p:nvPr>
            <p:ph type="title"/>
          </p:nvPr>
        </p:nvSpPr>
        <p:spPr>
          <a:xfrm>
            <a:off x="-1" y="-51483"/>
            <a:ext cx="12192001" cy="1981883"/>
          </a:xfrm>
        </p:spPr>
        <p:txBody>
          <a:bodyPr tIns="0" anchor="ctr">
            <a:normAutofit/>
          </a:bodyPr>
          <a:lstStyle/>
          <a:p>
            <a:r>
              <a:rPr lang="es-MX" altLang="zh-CN" sz="3300" dirty="0">
                <a:latin typeface="+mn-lt"/>
              </a:rPr>
              <a:t>Colágena tipo IV como biomarcador no invasivo para predecir falla para controlar sangrado y resangrado temprano en cirrosis (CHESS1902): Estudio prospectivo, multicéntrico. </a:t>
            </a:r>
          </a:p>
        </p:txBody>
      </p:sp>
      <p:sp>
        <p:nvSpPr>
          <p:cNvPr id="6" name="Text Placeholder 5">
            <a:extLst>
              <a:ext uri="{FF2B5EF4-FFF2-40B4-BE49-F238E27FC236}">
                <a16:creationId xmlns:a16="http://schemas.microsoft.com/office/drawing/2014/main" id="{502D1FAB-4893-46F1-A13F-0CAB1DB38142}"/>
              </a:ext>
            </a:extLst>
          </p:cNvPr>
          <p:cNvSpPr>
            <a:spLocks noGrp="1"/>
          </p:cNvSpPr>
          <p:nvPr>
            <p:ph type="body" sz="quarter" idx="10"/>
          </p:nvPr>
        </p:nvSpPr>
        <p:spPr>
          <a:xfrm>
            <a:off x="0" y="5528712"/>
            <a:ext cx="2641600" cy="514350"/>
          </a:xfrm>
        </p:spPr>
        <p:txBody>
          <a:bodyPr/>
          <a:lstStyle/>
          <a:p>
            <a:r>
              <a:rPr lang="en-US" dirty="0"/>
              <a:t>Shao RY, et al., Abstract 246</a:t>
            </a:r>
          </a:p>
        </p:txBody>
      </p:sp>
      <p:sp>
        <p:nvSpPr>
          <p:cNvPr id="3" name="Content Placeholder 2">
            <a:extLst>
              <a:ext uri="{FF2B5EF4-FFF2-40B4-BE49-F238E27FC236}">
                <a16:creationId xmlns:a16="http://schemas.microsoft.com/office/drawing/2014/main" id="{5B79DF60-2928-4C25-B0F0-9571DBEF4B69}"/>
              </a:ext>
            </a:extLst>
          </p:cNvPr>
          <p:cNvSpPr>
            <a:spLocks noGrp="1"/>
          </p:cNvSpPr>
          <p:nvPr>
            <p:ph idx="1"/>
          </p:nvPr>
        </p:nvSpPr>
        <p:spPr>
          <a:xfrm>
            <a:off x="-1" y="1826543"/>
            <a:ext cx="6689024" cy="3959344"/>
          </a:xfrm>
        </p:spPr>
        <p:txBody>
          <a:bodyPr rIns="182880"/>
          <a:lstStyle/>
          <a:p>
            <a:pPr marL="0" indent="0">
              <a:buNone/>
            </a:pPr>
            <a:r>
              <a:rPr lang="en-US" sz="1500" b="1" dirty="0" err="1">
                <a:solidFill>
                  <a:srgbClr val="F37116"/>
                </a:solidFill>
              </a:rPr>
              <a:t>Objetivo</a:t>
            </a:r>
            <a:r>
              <a:rPr lang="en-US" sz="1500" b="1" dirty="0">
                <a:solidFill>
                  <a:srgbClr val="F37116"/>
                </a:solidFill>
              </a:rPr>
              <a:t>:</a:t>
            </a:r>
            <a:endParaRPr lang="en-US" sz="1500" dirty="0"/>
          </a:p>
          <a:p>
            <a:pPr marL="0" indent="0">
              <a:buNone/>
            </a:pPr>
            <a:r>
              <a:rPr lang="es-ES" altLang="zh-CN" sz="1500" dirty="0"/>
              <a:t>Desarrollar un modelo no invasivo para predicción de gradiente de presión venosa hepática (HVPG) mayor a 20 mmHg o no basado en biomarcadores séricos involucrados en el proceso fisiopatológico de enfermedad hepática crónica avanzada. </a:t>
            </a:r>
            <a:endParaRPr lang="zh-CN" altLang="zh-CN" sz="1500" dirty="0"/>
          </a:p>
          <a:p>
            <a:pPr marL="0" indent="0">
              <a:buNone/>
            </a:pPr>
            <a:r>
              <a:rPr lang="en-US" sz="1500" b="1" dirty="0" err="1">
                <a:solidFill>
                  <a:srgbClr val="F37116"/>
                </a:solidFill>
              </a:rPr>
              <a:t>Métodos</a:t>
            </a:r>
            <a:r>
              <a:rPr lang="en-US" sz="1500" b="1" dirty="0">
                <a:solidFill>
                  <a:srgbClr val="F37116"/>
                </a:solidFill>
              </a:rPr>
              <a:t>:</a:t>
            </a:r>
            <a:endParaRPr lang="en-US" sz="1500" dirty="0"/>
          </a:p>
          <a:p>
            <a:pPr marL="0" indent="0">
              <a:buNone/>
            </a:pPr>
            <a:r>
              <a:rPr lang="es-ES" altLang="zh-CN" sz="1500" dirty="0"/>
              <a:t>Setenta y siete participantes con cirrosis fueron prospectivamente reclutados de 4 centros en China. Muestras sanguíneas fueron tomadas y el HVPG fue medido para evaluar la correlación entre biomarcadores séricos y HVPG. El rango de valores para confirmar o descartar HVPG ≥20 mmHg fue calculado usando los mejores biomarcadores correlacionados para la totalidad de la cohorte y la cohorte asociada a VHB.</a:t>
            </a:r>
            <a:endParaRPr lang="en-US" sz="1500" dirty="0"/>
          </a:p>
          <a:p>
            <a:pPr marL="0" indent="0">
              <a:buNone/>
            </a:pPr>
            <a:r>
              <a:rPr lang="en-US" sz="1500" b="1" dirty="0" err="1">
                <a:solidFill>
                  <a:srgbClr val="F37116"/>
                </a:solidFill>
              </a:rPr>
              <a:t>Conclusiones</a:t>
            </a:r>
            <a:r>
              <a:rPr lang="en-US" sz="1500" b="1" dirty="0">
                <a:solidFill>
                  <a:srgbClr val="F37116"/>
                </a:solidFill>
              </a:rPr>
              <a:t>:</a:t>
            </a:r>
            <a:endParaRPr lang="en-US" sz="1500" dirty="0"/>
          </a:p>
          <a:p>
            <a:pPr marL="0" indent="0">
              <a:buNone/>
            </a:pPr>
            <a:r>
              <a:rPr lang="es-ES" altLang="zh-CN" sz="1500" dirty="0"/>
              <a:t>La colágena tipo IV es un potencial biomarcador para descartar pacientes cirróticos con HVPG ≥20 mmHg, mientras que la Colágena tipo IV combinada con factor de </a:t>
            </a:r>
            <a:r>
              <a:rPr lang="es-ES" altLang="zh-CN" sz="1500" dirty="0" err="1"/>
              <a:t>von</a:t>
            </a:r>
            <a:r>
              <a:rPr lang="es-ES" altLang="zh-CN" sz="1500" dirty="0"/>
              <a:t> Willebrand tiene un desempeño satisfactorio en cirrosis relacionada a VHB. </a:t>
            </a:r>
            <a:endParaRPr lang="en-US" sz="1500" dirty="0"/>
          </a:p>
        </p:txBody>
      </p:sp>
      <p:sp>
        <p:nvSpPr>
          <p:cNvPr id="4" name="文本框 3"/>
          <p:cNvSpPr txBox="1"/>
          <p:nvPr/>
        </p:nvSpPr>
        <p:spPr>
          <a:xfrm>
            <a:off x="12534217" y="3876440"/>
            <a:ext cx="184666" cy="369332"/>
          </a:xfrm>
          <a:prstGeom prst="rect">
            <a:avLst/>
          </a:prstGeom>
          <a:noFill/>
        </p:spPr>
        <p:txBody>
          <a:bodyPr wrap="none" rtlCol="0">
            <a:spAutoFit/>
          </a:bodyPr>
          <a:lstStyle/>
          <a:p>
            <a:endParaRPr kumimoji="1" lang="zh-CN" altLang="en-US" dirty="0"/>
          </a:p>
        </p:txBody>
      </p:sp>
      <p:pic>
        <p:nvPicPr>
          <p:cNvPr id="16" name="图片 15" descr="Pilot stud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4" y="2177186"/>
            <a:ext cx="5112682" cy="3494971"/>
          </a:xfrm>
          <a:prstGeom prst="rect">
            <a:avLst/>
          </a:prstGeom>
        </p:spPr>
      </p:pic>
    </p:spTree>
    <p:extLst>
      <p:ext uri="{BB962C8B-B14F-4D97-AF65-F5344CB8AC3E}">
        <p14:creationId xmlns:p14="http://schemas.microsoft.com/office/powerpoint/2010/main" val="3510472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24A2329-22E7-4C74-A58C-4D555FF83B59}"/>
              </a:ext>
            </a:extLst>
          </p:cNvPr>
          <p:cNvSpPr>
            <a:spLocks noGrp="1"/>
          </p:cNvSpPr>
          <p:nvPr>
            <p:ph type="body" sz="quarter" idx="10"/>
          </p:nvPr>
        </p:nvSpPr>
        <p:spPr/>
        <p:txBody>
          <a:bodyPr/>
          <a:lstStyle/>
          <a:p>
            <a:r>
              <a:rPr lang="es-MX" dirty="0"/>
              <a:t>Hipertensión Portal / Cirrosis</a:t>
            </a:r>
          </a:p>
        </p:txBody>
      </p:sp>
    </p:spTree>
    <p:extLst>
      <p:ext uri="{BB962C8B-B14F-4D97-AF65-F5344CB8AC3E}">
        <p14:creationId xmlns:p14="http://schemas.microsoft.com/office/powerpoint/2010/main" val="2241742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494AAB-CB33-4522-9C5C-49E4E0B558D9}"/>
              </a:ext>
            </a:extLst>
          </p:cNvPr>
          <p:cNvSpPr>
            <a:spLocks noGrp="1"/>
          </p:cNvSpPr>
          <p:nvPr>
            <p:ph type="title"/>
          </p:nvPr>
        </p:nvSpPr>
        <p:spPr/>
        <p:txBody>
          <a:bodyPr/>
          <a:lstStyle/>
          <a:p>
            <a:pPr algn="ctr"/>
            <a:r>
              <a:rPr lang="en-US" dirty="0">
                <a:latin typeface="Calibri"/>
                <a:cs typeface="Calibri"/>
              </a:rPr>
              <a:t>Best of The Liver Meeting® 2019 Slides in Spanish</a:t>
            </a:r>
            <a:endParaRPr lang="en-US" dirty="0"/>
          </a:p>
        </p:txBody>
      </p:sp>
      <p:sp>
        <p:nvSpPr>
          <p:cNvPr id="4" name="TextBox 3">
            <a:extLst>
              <a:ext uri="{FF2B5EF4-FFF2-40B4-BE49-F238E27FC236}">
                <a16:creationId xmlns:a16="http://schemas.microsoft.com/office/drawing/2014/main" id="{0B171757-C351-43DD-9429-53AE7511AD40}"/>
              </a:ext>
            </a:extLst>
          </p:cNvPr>
          <p:cNvSpPr txBox="1"/>
          <p:nvPr/>
        </p:nvSpPr>
        <p:spPr>
          <a:xfrm>
            <a:off x="2646218" y="1294154"/>
            <a:ext cx="689956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err="1">
                <a:ea typeface="+mn-lt"/>
                <a:cs typeface="+mn-lt"/>
              </a:rPr>
              <a:t>Contenido</a:t>
            </a:r>
            <a:r>
              <a:rPr lang="en-US" dirty="0">
                <a:ea typeface="+mn-lt"/>
                <a:cs typeface="+mn-lt"/>
              </a:rPr>
              <a:t> original de The Liver Meeting</a:t>
            </a:r>
            <a:r>
              <a:rPr lang="en-US" b="1" dirty="0">
                <a:ea typeface="+mn-lt"/>
                <a:cs typeface="+mn-lt"/>
              </a:rPr>
              <a:t>®</a:t>
            </a:r>
            <a:r>
              <a:rPr lang="en-US" dirty="0">
                <a:ea typeface="+mn-lt"/>
                <a:cs typeface="+mn-lt"/>
              </a:rPr>
              <a:t> 2019 de AASLD. </a:t>
            </a:r>
            <a:r>
              <a:rPr lang="en-US" dirty="0" err="1">
                <a:ea typeface="+mn-lt"/>
                <a:cs typeface="+mn-lt"/>
              </a:rPr>
              <a:t>Traducción</a:t>
            </a:r>
            <a:r>
              <a:rPr lang="en-US" dirty="0">
                <a:ea typeface="+mn-lt"/>
                <a:cs typeface="+mn-lt"/>
              </a:rPr>
              <a:t> </a:t>
            </a:r>
            <a:r>
              <a:rPr lang="en-US" dirty="0" err="1">
                <a:ea typeface="+mn-lt"/>
                <a:cs typeface="+mn-lt"/>
              </a:rPr>
              <a:t>proporcionada</a:t>
            </a:r>
            <a:r>
              <a:rPr lang="en-US" dirty="0">
                <a:ea typeface="+mn-lt"/>
                <a:cs typeface="+mn-lt"/>
              </a:rPr>
              <a:t> por la Asociación Mexicana de </a:t>
            </a:r>
            <a:r>
              <a:rPr lang="en-US" dirty="0" err="1">
                <a:ea typeface="+mn-lt"/>
                <a:cs typeface="+mn-lt"/>
              </a:rPr>
              <a:t>Hepatología</a:t>
            </a:r>
            <a:r>
              <a:rPr lang="en-US" dirty="0">
                <a:ea typeface="+mn-lt"/>
                <a:cs typeface="+mn-lt"/>
              </a:rPr>
              <a:t>.</a:t>
            </a:r>
            <a:r>
              <a:rPr lang="en-US" dirty="0"/>
              <a:t> </a:t>
            </a:r>
          </a:p>
        </p:txBody>
      </p:sp>
      <p:grpSp>
        <p:nvGrpSpPr>
          <p:cNvPr id="6" name="Group 5">
            <a:extLst>
              <a:ext uri="{FF2B5EF4-FFF2-40B4-BE49-F238E27FC236}">
                <a16:creationId xmlns:a16="http://schemas.microsoft.com/office/drawing/2014/main" id="{47DDF89B-F3DE-4CF0-98B2-85960FF564F4}"/>
              </a:ext>
            </a:extLst>
          </p:cNvPr>
          <p:cNvGrpSpPr/>
          <p:nvPr/>
        </p:nvGrpSpPr>
        <p:grpSpPr>
          <a:xfrm>
            <a:off x="2237769" y="2189699"/>
            <a:ext cx="7716459" cy="2317791"/>
            <a:chOff x="2524664" y="3051071"/>
            <a:chExt cx="7716459" cy="2317791"/>
          </a:xfrm>
        </p:grpSpPr>
        <p:sp>
          <p:nvSpPr>
            <p:cNvPr id="2" name="TextBox 1">
              <a:extLst>
                <a:ext uri="{FF2B5EF4-FFF2-40B4-BE49-F238E27FC236}">
                  <a16:creationId xmlns:a16="http://schemas.microsoft.com/office/drawing/2014/main" id="{43CF652E-0EF5-422B-BCB4-9380FE9A2DFE}"/>
                </a:ext>
              </a:extLst>
            </p:cNvPr>
            <p:cNvSpPr txBox="1"/>
            <p:nvPr/>
          </p:nvSpPr>
          <p:spPr>
            <a:xfrm>
              <a:off x="6874469" y="4999530"/>
              <a:ext cx="33666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hlinkClick r:id="rId2"/>
                </a:rPr>
                <a:t>https://hepatologia.org.mx/</a:t>
              </a:r>
              <a:endParaRPr lang="en-US" dirty="0">
                <a:cs typeface="Calibri" panose="020F0502020204030204"/>
              </a:endParaRPr>
            </a:p>
          </p:txBody>
        </p:sp>
        <p:pic>
          <p:nvPicPr>
            <p:cNvPr id="5" name="Picture 5" descr="A close up of a logo&#10;&#10;Description generated with very high confidence">
              <a:extLst>
                <a:ext uri="{FF2B5EF4-FFF2-40B4-BE49-F238E27FC236}">
                  <a16:creationId xmlns:a16="http://schemas.microsoft.com/office/drawing/2014/main" id="{25164978-BCE5-470D-8879-CC210735A4C9}"/>
                </a:ext>
              </a:extLst>
            </p:cNvPr>
            <p:cNvPicPr>
              <a:picLocks noChangeAspect="1"/>
            </p:cNvPicPr>
            <p:nvPr/>
          </p:nvPicPr>
          <p:blipFill>
            <a:blip r:embed="rId3"/>
            <a:stretch>
              <a:fillRect/>
            </a:stretch>
          </p:blipFill>
          <p:spPr>
            <a:xfrm>
              <a:off x="7118721" y="3051071"/>
              <a:ext cx="2743200" cy="2119745"/>
            </a:xfrm>
            <a:prstGeom prst="rect">
              <a:avLst/>
            </a:prstGeom>
          </p:spPr>
        </p:pic>
        <p:pic>
          <p:nvPicPr>
            <p:cNvPr id="8" name="Picture 8" descr="A picture containing drawing&#10;&#10;Description generated with very high confidence">
              <a:extLst>
                <a:ext uri="{FF2B5EF4-FFF2-40B4-BE49-F238E27FC236}">
                  <a16:creationId xmlns:a16="http://schemas.microsoft.com/office/drawing/2014/main" id="{123E8335-7DC0-4284-B724-7FB9B9D46A58}"/>
                </a:ext>
              </a:extLst>
            </p:cNvPr>
            <p:cNvPicPr>
              <a:picLocks noChangeAspect="1"/>
            </p:cNvPicPr>
            <p:nvPr/>
          </p:nvPicPr>
          <p:blipFill>
            <a:blip r:embed="rId4"/>
            <a:stretch>
              <a:fillRect/>
            </a:stretch>
          </p:blipFill>
          <p:spPr>
            <a:xfrm>
              <a:off x="2524664" y="3414231"/>
              <a:ext cx="3361426" cy="1381010"/>
            </a:xfrm>
            <a:prstGeom prst="rect">
              <a:avLst/>
            </a:prstGeom>
          </p:spPr>
        </p:pic>
      </p:grpSp>
      <p:sp>
        <p:nvSpPr>
          <p:cNvPr id="9" name="TextBox 6">
            <a:extLst>
              <a:ext uri="{FF2B5EF4-FFF2-40B4-BE49-F238E27FC236}">
                <a16:creationId xmlns:a16="http://schemas.microsoft.com/office/drawing/2014/main" id="{C74CD503-BF75-4B49-AED0-6C507E910BFC}"/>
              </a:ext>
            </a:extLst>
          </p:cNvPr>
          <p:cNvSpPr txBox="1"/>
          <p:nvPr/>
        </p:nvSpPr>
        <p:spPr>
          <a:xfrm>
            <a:off x="423332" y="4917516"/>
            <a:ext cx="1134533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es-ES" dirty="0"/>
              <a:t>Traducciones por el Dr. Ignacio </a:t>
            </a:r>
            <a:r>
              <a:rPr lang="es-ES"/>
              <a:t>Aiza Haddad, </a:t>
            </a:r>
            <a:r>
              <a:rPr lang="es-ES" dirty="0">
                <a:ea typeface="+mn-lt"/>
                <a:cs typeface="+mn-lt"/>
              </a:rPr>
              <a:t>Dr. Oscar Morales </a:t>
            </a:r>
            <a:r>
              <a:rPr lang="es-ES" dirty="0" err="1">
                <a:ea typeface="+mn-lt"/>
                <a:cs typeface="+mn-lt"/>
              </a:rPr>
              <a:t>Morales</a:t>
            </a:r>
            <a:r>
              <a:rPr lang="es-ES" dirty="0">
                <a:ea typeface="+mn-lt"/>
                <a:cs typeface="+mn-lt"/>
              </a:rPr>
              <a:t> Gutiérrez y Dr. Rene </a:t>
            </a:r>
            <a:r>
              <a:rPr lang="es-ES" dirty="0" err="1">
                <a:ea typeface="+mn-lt"/>
                <a:cs typeface="+mn-lt"/>
              </a:rPr>
              <a:t>Male</a:t>
            </a:r>
            <a:endParaRPr lang="en-US" dirty="0" err="1">
              <a:ea typeface="+mn-lt"/>
              <a:cs typeface="+mn-lt"/>
            </a:endParaRPr>
          </a:p>
        </p:txBody>
      </p:sp>
    </p:spTree>
    <p:extLst>
      <p:ext uri="{BB962C8B-B14F-4D97-AF65-F5344CB8AC3E}">
        <p14:creationId xmlns:p14="http://schemas.microsoft.com/office/powerpoint/2010/main" val="2805155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4C82396-2E09-479C-8141-2F0D468562BE}"/>
              </a:ext>
            </a:extLst>
          </p:cNvPr>
          <p:cNvSpPr>
            <a:spLocks noGrp="1"/>
          </p:cNvSpPr>
          <p:nvPr>
            <p:ph type="title"/>
          </p:nvPr>
        </p:nvSpPr>
        <p:spPr>
          <a:xfrm>
            <a:off x="-1" y="289585"/>
            <a:ext cx="4242217" cy="2978271"/>
          </a:xfrm>
        </p:spPr>
        <p:txBody>
          <a:bodyPr rIns="0" anchor="t">
            <a:normAutofit fontScale="90000"/>
          </a:bodyPr>
          <a:lstStyle/>
          <a:p>
            <a:pPr lvl="0">
              <a:lnSpc>
                <a:spcPct val="100000"/>
              </a:lnSpc>
              <a:spcBef>
                <a:spcPts val="0"/>
              </a:spcBef>
              <a:defRPr/>
            </a:pPr>
            <a:r>
              <a:rPr lang="es-MX" sz="2800" dirty="0">
                <a:solidFill>
                  <a:srgbClr val="F37116"/>
                </a:solidFill>
              </a:rPr>
              <a:t>Acerca del programa:</a:t>
            </a:r>
            <a:br>
              <a:rPr lang="es-MX" sz="2800" dirty="0">
                <a:solidFill>
                  <a:srgbClr val="F37116"/>
                </a:solidFill>
              </a:rPr>
            </a:br>
            <a:r>
              <a:rPr lang="es-MX" sz="1800" b="0" i="1" dirty="0">
                <a:solidFill>
                  <a:prstClr val="black"/>
                </a:solidFill>
                <a:latin typeface="Calibri" panose="020F0502020204030204"/>
                <a:ea typeface="+mn-ea"/>
                <a:cs typeface="+mn-cs"/>
              </a:rPr>
              <a:t>Lo Mejor del </a:t>
            </a:r>
            <a:r>
              <a:rPr lang="es-MX" sz="1800" b="0" i="1" dirty="0" err="1">
                <a:solidFill>
                  <a:prstClr val="black"/>
                </a:solidFill>
                <a:latin typeface="Calibri" panose="020F0502020204030204"/>
                <a:ea typeface="+mn-ea"/>
                <a:cs typeface="+mn-cs"/>
              </a:rPr>
              <a:t>Liver</a:t>
            </a:r>
            <a:r>
              <a:rPr lang="es-MX" sz="1800" b="0" i="1" dirty="0">
                <a:solidFill>
                  <a:prstClr val="black"/>
                </a:solidFill>
                <a:latin typeface="Calibri" panose="020F0502020204030204"/>
                <a:ea typeface="+mn-ea"/>
                <a:cs typeface="+mn-cs"/>
              </a:rPr>
              <a:t> Meeting 2019 </a:t>
            </a:r>
            <a:r>
              <a:rPr lang="es-MX" sz="1800" b="0" dirty="0">
                <a:solidFill>
                  <a:prstClr val="black"/>
                </a:solidFill>
                <a:latin typeface="Calibri" panose="020F0502020204030204"/>
                <a:ea typeface="+mn-ea"/>
                <a:cs typeface="+mn-cs"/>
              </a:rPr>
              <a:t>fue creado por el Comité del Programa Científico en beneficio de los miembros de AASLD, los asistentes a la conferencia anual y otros médicos involucrados en el tratamiento de enfermedades hepáticas. El programa está destinado a resaltar algunas de las presentaciones orales y posters clave de la reunión y proporcionar puntos de vista de los propios autores sobre implicaciones para la atención del paciente e investigación en curso. </a:t>
            </a:r>
            <a:br>
              <a:rPr lang="es-MX" sz="1800" b="0" dirty="0">
                <a:solidFill>
                  <a:prstClr val="black"/>
                </a:solidFill>
                <a:latin typeface="Calibri" panose="020F0502020204030204"/>
                <a:ea typeface="+mn-ea"/>
                <a:cs typeface="+mn-cs"/>
              </a:rPr>
            </a:br>
            <a:endParaRPr lang="es-MX" sz="1600" dirty="0">
              <a:highlight>
                <a:srgbClr val="FFFF00"/>
              </a:highlight>
            </a:endParaRPr>
          </a:p>
        </p:txBody>
      </p:sp>
      <p:graphicFrame>
        <p:nvGraphicFramePr>
          <p:cNvPr id="7" name="Table 6">
            <a:extLst>
              <a:ext uri="{FF2B5EF4-FFF2-40B4-BE49-F238E27FC236}">
                <a16:creationId xmlns:a16="http://schemas.microsoft.com/office/drawing/2014/main" id="{0EE08A00-CA35-4FFC-B8FD-E48260AE7516}"/>
              </a:ext>
            </a:extLst>
          </p:cNvPr>
          <p:cNvGraphicFramePr>
            <a:graphicFrameLocks noGrp="1"/>
          </p:cNvGraphicFramePr>
          <p:nvPr/>
        </p:nvGraphicFramePr>
        <p:xfrm>
          <a:off x="4454014" y="371381"/>
          <a:ext cx="7337936" cy="3925314"/>
        </p:xfrm>
        <a:graphic>
          <a:graphicData uri="http://schemas.openxmlformats.org/drawingml/2006/table">
            <a:tbl>
              <a:tblPr>
                <a:tableStyleId>{5C22544A-7EE6-4342-B048-85BDC9FD1C3A}</a:tableStyleId>
              </a:tblPr>
              <a:tblGrid>
                <a:gridCol w="3684797">
                  <a:extLst>
                    <a:ext uri="{9D8B030D-6E8A-4147-A177-3AD203B41FA5}">
                      <a16:colId xmlns:a16="http://schemas.microsoft.com/office/drawing/2014/main" val="2382890928"/>
                    </a:ext>
                  </a:extLst>
                </a:gridCol>
                <a:gridCol w="3653139">
                  <a:extLst>
                    <a:ext uri="{9D8B030D-6E8A-4147-A177-3AD203B41FA5}">
                      <a16:colId xmlns:a16="http://schemas.microsoft.com/office/drawing/2014/main" val="2382589465"/>
                    </a:ext>
                  </a:extLst>
                </a:gridCol>
              </a:tblGrid>
              <a:tr h="3860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t>Scientific Program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EF0E6"/>
                    </a:solidFill>
                  </a:tcPr>
                </a:tc>
                <a:tc hMerge="1">
                  <a:txBody>
                    <a:bodyPr/>
                    <a:lstStyle/>
                    <a:p>
                      <a:endParaRPr lang="en-US" sz="1400" dirty="0"/>
                    </a:p>
                  </a:txBody>
                  <a:tcPr>
                    <a:lnB w="9525" cap="flat" cmpd="sng" algn="ctr">
                      <a:solidFill>
                        <a:schemeClr val="bg1">
                          <a:lumMod val="75000"/>
                        </a:schemeClr>
                      </a:solidFill>
                      <a:prstDash val="solid"/>
                      <a:round/>
                      <a:headEnd type="none" w="med" len="med"/>
                      <a:tailEnd type="none" w="med" len="med"/>
                    </a:lnB>
                    <a:solidFill>
                      <a:srgbClr val="FEF0E6"/>
                    </a:solidFill>
                  </a:tcPr>
                </a:tc>
                <a:extLst>
                  <a:ext uri="{0D108BD9-81ED-4DB2-BD59-A6C34878D82A}">
                    <a16:rowId xmlns:a16="http://schemas.microsoft.com/office/drawing/2014/main" val="2726102826"/>
                  </a:ext>
                </a:extLst>
              </a:tr>
              <a:tr h="321747">
                <a:tc>
                  <a:txBody>
                    <a:bodyPr/>
                    <a:lstStyle/>
                    <a:p>
                      <a:r>
                        <a:rPr lang="en-US" sz="1400" b="1" i="0" dirty="0"/>
                        <a:t>Chair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dirty="0"/>
                        <a:t>Michael W. Fried, MD, </a:t>
                      </a:r>
                      <a:r>
                        <a:rPr lang="en-US" sz="1400" i="0" dirty="0" err="1"/>
                        <a:t>FAASLD</a:t>
                      </a:r>
                      <a:endParaRPr lang="en-US" sz="1400" i="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2289552"/>
                  </a:ext>
                </a:extLst>
              </a:tr>
              <a:tr h="321747">
                <a:tc>
                  <a:txBody>
                    <a:bodyPr/>
                    <a:lstStyle/>
                    <a:p>
                      <a:r>
                        <a:rPr lang="en-US" sz="1400" b="1" i="0" dirty="0"/>
                        <a:t>Co-Chair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Meena B. Bansal,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830474"/>
                  </a:ext>
                </a:extLst>
              </a:tr>
              <a:tr h="321747">
                <a:tc>
                  <a:txBody>
                    <a:bodyPr/>
                    <a:lstStyle/>
                    <a:p>
                      <a:r>
                        <a:rPr lang="en-US" sz="1400" b="1" i="0" dirty="0"/>
                        <a:t>President-Elect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Jorge A. Bezerra,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9755289"/>
                  </a:ext>
                </a:extLst>
              </a:tr>
              <a:tr h="321747">
                <a:tc>
                  <a:txBody>
                    <a:bodyPr/>
                    <a:lstStyle/>
                    <a:p>
                      <a:r>
                        <a:rPr lang="en-US" sz="1400" b="1" i="0" dirty="0"/>
                        <a:t>Senior Councilor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Raymond T. Chung,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9665481"/>
                  </a:ext>
                </a:extLst>
              </a:tr>
              <a:tr h="321747">
                <a:tc>
                  <a:txBody>
                    <a:bodyPr/>
                    <a:lstStyle/>
                    <a:p>
                      <a:r>
                        <a:rPr lang="en-US" sz="1400" b="1" i="0" dirty="0"/>
                        <a:t>Annual Meeting Education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Grace L. Su,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1848998"/>
                  </a:ext>
                </a:extLst>
              </a:tr>
              <a:tr h="321747">
                <a:tc>
                  <a:txBody>
                    <a:bodyPr/>
                    <a:lstStyle/>
                    <a:p>
                      <a:r>
                        <a:rPr lang="en-US" sz="1400" b="1" i="0" dirty="0"/>
                        <a:t>Basic Research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Harmeet Malhi, MD, MBBS,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318761"/>
                  </a:ext>
                </a:extLst>
              </a:tr>
              <a:tr h="321747">
                <a:tc>
                  <a:txBody>
                    <a:bodyPr/>
                    <a:lstStyle/>
                    <a:p>
                      <a:r>
                        <a:rPr lang="en-US" sz="1400" b="1" i="0" dirty="0"/>
                        <a:t>Clinical Research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Kymberly Watt, MD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2018949"/>
                  </a:ext>
                </a:extLst>
              </a:tr>
              <a:tr h="321747">
                <a:tc>
                  <a:txBody>
                    <a:bodyPr/>
                    <a:lstStyle/>
                    <a:p>
                      <a:r>
                        <a:rPr lang="en-US" sz="1400" b="1" i="0" dirty="0"/>
                        <a:t>CME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Alex Befeler, MD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8930353"/>
                  </a:ext>
                </a:extLst>
              </a:tr>
              <a:tr h="321747">
                <a:tc>
                  <a:txBody>
                    <a:bodyPr/>
                    <a:lstStyle/>
                    <a:p>
                      <a:r>
                        <a:rPr lang="en-US" sz="1400" b="1" i="0" dirty="0"/>
                        <a:t>Hepatology Associates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Patrick M. Horne, MSN, ARNP, FNP-BC</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2382495"/>
                  </a:ext>
                </a:extLst>
              </a:tr>
              <a:tr h="321747">
                <a:tc>
                  <a:txBody>
                    <a:bodyPr/>
                    <a:lstStyle/>
                    <a:p>
                      <a:r>
                        <a:rPr lang="en-US" sz="1400" b="1" i="0" dirty="0"/>
                        <a:t>Surgery and Liver Transplantation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John C. Magee, MD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029666"/>
                  </a:ext>
                </a:extLst>
              </a:tr>
              <a:tr h="321747">
                <a:tc>
                  <a:txBody>
                    <a:bodyPr/>
                    <a:lstStyle/>
                    <a:p>
                      <a:r>
                        <a:rPr lang="en-US" sz="1400" b="1" i="0" dirty="0"/>
                        <a:t>Training and Workforce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K. Gautham Reddy,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4373489"/>
                  </a:ext>
                </a:extLst>
              </a:tr>
            </a:tbl>
          </a:graphicData>
        </a:graphic>
      </p:graphicFrame>
      <p:sp>
        <p:nvSpPr>
          <p:cNvPr id="4" name="Title 1">
            <a:extLst>
              <a:ext uri="{FF2B5EF4-FFF2-40B4-BE49-F238E27FC236}">
                <a16:creationId xmlns:a16="http://schemas.microsoft.com/office/drawing/2014/main" id="{5B148C29-FDDA-460C-8810-476DC0BFA72E}"/>
              </a:ext>
            </a:extLst>
          </p:cNvPr>
          <p:cNvSpPr txBox="1">
            <a:spLocks/>
          </p:cNvSpPr>
          <p:nvPr/>
        </p:nvSpPr>
        <p:spPr>
          <a:xfrm>
            <a:off x="-2" y="3436270"/>
            <a:ext cx="11791952" cy="2978271"/>
          </a:xfrm>
          <a:prstGeom prst="rect">
            <a:avLst/>
          </a:prstGeom>
        </p:spPr>
        <p:txBody>
          <a:bodyPr vert="horz" lIns="411480" tIns="0" rIns="0" bIns="0" rtlCol="0" anchor="t" anchorCtr="0">
            <a:normAutofit fontScale="97500"/>
          </a:bodyPr>
          <a:lstStyle>
            <a:lvl1pPr algn="l" defTabSz="914400" rtl="0" eaLnBrk="1" latinLnBrk="0" hangingPunct="1">
              <a:lnSpc>
                <a:spcPct val="90000"/>
              </a:lnSpc>
              <a:spcBef>
                <a:spcPct val="0"/>
              </a:spcBef>
              <a:buNone/>
              <a:defRPr sz="4000" b="1" i="0" u="none" kern="1200">
                <a:solidFill>
                  <a:schemeClr val="tx1"/>
                </a:solidFill>
                <a:latin typeface="Calibri" panose="020F0502020204030204" pitchFamily="34" charset="0"/>
                <a:ea typeface="+mj-ea"/>
                <a:cs typeface="Calibri" panose="020F0502020204030204" pitchFamily="34" charset="0"/>
              </a:defRPr>
            </a:lvl1pPr>
          </a:lstStyle>
          <a:p>
            <a:pPr>
              <a:lnSpc>
                <a:spcPct val="100000"/>
              </a:lnSpc>
              <a:spcBef>
                <a:spcPts val="0"/>
              </a:spcBef>
              <a:defRPr/>
            </a:pPr>
            <a:r>
              <a:rPr lang="es-MX" sz="2600" dirty="0">
                <a:solidFill>
                  <a:srgbClr val="F37116"/>
                </a:solidFill>
              </a:rPr>
              <a:t>Acerca del programa:</a:t>
            </a:r>
            <a:br>
              <a:rPr lang="es-MX" sz="2600" dirty="0">
                <a:solidFill>
                  <a:srgbClr val="F37116"/>
                </a:solidFill>
              </a:rPr>
            </a:br>
            <a:r>
              <a:rPr lang="es-MX" sz="1600" b="0" dirty="0">
                <a:solidFill>
                  <a:prstClr val="black"/>
                </a:solidFill>
                <a:latin typeface="Calibri" panose="020F0502020204030204"/>
                <a:ea typeface="+mn-ea"/>
                <a:cs typeface="+mn-cs"/>
              </a:rPr>
              <a:t>Todo el contenido encontrado en este conjunto </a:t>
            </a:r>
          </a:p>
          <a:p>
            <a:pPr>
              <a:lnSpc>
                <a:spcPct val="100000"/>
              </a:lnSpc>
              <a:spcBef>
                <a:spcPts val="0"/>
              </a:spcBef>
              <a:defRPr/>
            </a:pPr>
            <a:r>
              <a:rPr lang="es-MX" sz="1600" b="0" dirty="0">
                <a:solidFill>
                  <a:prstClr val="black"/>
                </a:solidFill>
                <a:latin typeface="Calibri" panose="020F0502020204030204"/>
                <a:ea typeface="+mn-ea"/>
                <a:cs typeface="+mn-cs"/>
              </a:rPr>
              <a:t>de diapositivas es propiedad de la Asociación </a:t>
            </a:r>
          </a:p>
          <a:p>
            <a:pPr>
              <a:lnSpc>
                <a:spcPct val="100000"/>
              </a:lnSpc>
              <a:spcBef>
                <a:spcPts val="0"/>
              </a:spcBef>
              <a:defRPr/>
            </a:pPr>
            <a:r>
              <a:rPr lang="es-MX" sz="1600" b="0" dirty="0">
                <a:solidFill>
                  <a:prstClr val="black"/>
                </a:solidFill>
                <a:latin typeface="Calibri" panose="020F0502020204030204"/>
                <a:ea typeface="+mn-ea"/>
                <a:cs typeface="+mn-cs"/>
              </a:rPr>
              <a:t>Americana para el Estudio de Enfermedades </a:t>
            </a:r>
          </a:p>
          <a:p>
            <a:pPr>
              <a:lnSpc>
                <a:spcPct val="100000"/>
              </a:lnSpc>
              <a:spcBef>
                <a:spcPts val="0"/>
              </a:spcBef>
              <a:defRPr/>
            </a:pPr>
            <a:r>
              <a:rPr lang="es-MX" sz="1600" b="0" dirty="0">
                <a:solidFill>
                  <a:prstClr val="black"/>
                </a:solidFill>
                <a:latin typeface="Calibri" panose="020F0502020204030204"/>
                <a:ea typeface="+mn-ea"/>
                <a:cs typeface="+mn-cs"/>
              </a:rPr>
              <a:t>del Hígado (AASLD), sus proveedores de contenido o sus licenciatarios según sea el caso, y está protegido por derechos de autor, marca registrada y otros derechos de autor estadounidenses e internacionales. La AASLD otorga licencias personales, limitadas, revocables, no transferibles y no exclusivas para acceder y leer contenido en esta presentación de diapositivas solo para uso personal, no comercial y sin fines de lucro. La plataforma deslizante está disponible solo para uso legal y personal y no para uso comercial. No se permite la reproducción y / o distribución no autorizadas de este trabajo protegido por derechos de autor.</a:t>
            </a:r>
            <a:endParaRPr lang="es-MX" sz="1600" dirty="0">
              <a:highlight>
                <a:srgbClr val="FFFF00"/>
              </a:highlight>
            </a:endParaRPr>
          </a:p>
        </p:txBody>
      </p:sp>
    </p:spTree>
    <p:extLst>
      <p:ext uri="{BB962C8B-B14F-4D97-AF65-F5344CB8AC3E}">
        <p14:creationId xmlns:p14="http://schemas.microsoft.com/office/powerpoint/2010/main" val="4222801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6BCC-5480-446A-9C13-2DF0EB4DDFC4}"/>
              </a:ext>
            </a:extLst>
          </p:cNvPr>
          <p:cNvSpPr>
            <a:spLocks noGrp="1"/>
          </p:cNvSpPr>
          <p:nvPr>
            <p:ph type="title"/>
          </p:nvPr>
        </p:nvSpPr>
        <p:spPr>
          <a:xfrm>
            <a:off x="0" y="28575"/>
            <a:ext cx="12192000" cy="1317625"/>
          </a:xfrm>
        </p:spPr>
        <p:txBody>
          <a:bodyPr rtlCol="0">
            <a:noAutofit/>
          </a:bodyPr>
          <a:lstStyle/>
          <a:p>
            <a:pPr eaLnBrk="1" fontAlgn="auto" hangingPunct="1">
              <a:lnSpc>
                <a:spcPct val="100000"/>
              </a:lnSpc>
              <a:spcAft>
                <a:spcPts val="0"/>
              </a:spcAft>
              <a:defRPr/>
            </a:pPr>
            <a:r>
              <a:rPr lang="es-MX" sz="3600" spc="-60" dirty="0"/>
              <a:t>CONFIRM: Estudio Norte Americano aleatorizado controlado de terlipresina más albúmina para tratamiento de SHR-1</a:t>
            </a:r>
          </a:p>
        </p:txBody>
      </p:sp>
      <p:sp>
        <p:nvSpPr>
          <p:cNvPr id="16387" name="Text Placeholder 5">
            <a:extLst>
              <a:ext uri="{FF2B5EF4-FFF2-40B4-BE49-F238E27FC236}">
                <a16:creationId xmlns:a16="http://schemas.microsoft.com/office/drawing/2014/main" id="{37E697C6-D26A-4692-B656-29F73EF10B77}"/>
              </a:ext>
            </a:extLst>
          </p:cNvPr>
          <p:cNvSpPr>
            <a:spLocks noGrp="1"/>
          </p:cNvSpPr>
          <p:nvPr>
            <p:ph type="body" sz="quarter" idx="10"/>
          </p:nvPr>
        </p:nvSpPr>
        <p:spPr bwMode="auto">
          <a:xfrm>
            <a:off x="0" y="5530850"/>
            <a:ext cx="2641600" cy="51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Wong F, et al., Abstract LO5</a:t>
            </a:r>
          </a:p>
        </p:txBody>
      </p:sp>
      <p:graphicFrame>
        <p:nvGraphicFramePr>
          <p:cNvPr id="7" name="Content Placeholder 5">
            <a:extLst>
              <a:ext uri="{FF2B5EF4-FFF2-40B4-BE49-F238E27FC236}">
                <a16:creationId xmlns:a16="http://schemas.microsoft.com/office/drawing/2014/main" id="{F58A4AE5-8C51-478C-8816-4FF0DA7A4B4D}"/>
              </a:ext>
            </a:extLst>
          </p:cNvPr>
          <p:cNvGraphicFramePr>
            <a:graphicFrameLocks/>
          </p:cNvGraphicFramePr>
          <p:nvPr/>
        </p:nvGraphicFramePr>
        <p:xfrm>
          <a:off x="6935788" y="1666875"/>
          <a:ext cx="4860074" cy="3126500"/>
        </p:xfrm>
        <a:graphic>
          <a:graphicData uri="http://schemas.openxmlformats.org/drawingml/2006/table">
            <a:tbl>
              <a:tblPr firstRow="1" bandRow="1">
                <a:tableStyleId>{5C22544A-7EE6-4342-B048-85BDC9FD1C3A}</a:tableStyleId>
              </a:tblPr>
              <a:tblGrid>
                <a:gridCol w="2121408">
                  <a:extLst>
                    <a:ext uri="{9D8B030D-6E8A-4147-A177-3AD203B41FA5}">
                      <a16:colId xmlns:a16="http://schemas.microsoft.com/office/drawing/2014/main" val="20000"/>
                    </a:ext>
                  </a:extLst>
                </a:gridCol>
                <a:gridCol w="941832">
                  <a:extLst>
                    <a:ext uri="{9D8B030D-6E8A-4147-A177-3AD203B41FA5}">
                      <a16:colId xmlns:a16="http://schemas.microsoft.com/office/drawing/2014/main" val="20001"/>
                    </a:ext>
                  </a:extLst>
                </a:gridCol>
                <a:gridCol w="898417">
                  <a:extLst>
                    <a:ext uri="{9D8B030D-6E8A-4147-A177-3AD203B41FA5}">
                      <a16:colId xmlns:a16="http://schemas.microsoft.com/office/drawing/2014/main" val="20002"/>
                    </a:ext>
                  </a:extLst>
                </a:gridCol>
                <a:gridCol w="898417">
                  <a:extLst>
                    <a:ext uri="{9D8B030D-6E8A-4147-A177-3AD203B41FA5}">
                      <a16:colId xmlns:a16="http://schemas.microsoft.com/office/drawing/2014/main" val="20003"/>
                    </a:ext>
                  </a:extLst>
                </a:gridCol>
              </a:tblGrid>
              <a:tr h="424431">
                <a:tc>
                  <a:txBody>
                    <a:bodyPr/>
                    <a:lstStyle/>
                    <a:p>
                      <a:r>
                        <a:rPr lang="en-US" sz="1400" b="1" dirty="0">
                          <a:solidFill>
                            <a:schemeClr val="tx1"/>
                          </a:solidFill>
                          <a:latin typeface="+mn-lt"/>
                        </a:rPr>
                        <a:t>Outcome, n (%)</a:t>
                      </a: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400" b="1" dirty="0">
                          <a:solidFill>
                            <a:schemeClr val="tx1"/>
                          </a:solidFill>
                          <a:latin typeface="+mn-lt"/>
                        </a:rPr>
                        <a:t>Terlipressin</a:t>
                      </a:r>
                    </a:p>
                    <a:p>
                      <a:pPr algn="ctr"/>
                      <a:r>
                        <a:rPr lang="en-US" sz="1400" b="1" dirty="0">
                          <a:solidFill>
                            <a:schemeClr val="tx1"/>
                          </a:solidFill>
                          <a:latin typeface="+mn-lt"/>
                        </a:rPr>
                        <a:t>n=199</a:t>
                      </a: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400" b="1" dirty="0">
                          <a:solidFill>
                            <a:schemeClr val="tx1"/>
                          </a:solidFill>
                          <a:latin typeface="+mn-lt"/>
                        </a:rPr>
                        <a:t>Placebo</a:t>
                      </a:r>
                    </a:p>
                    <a:p>
                      <a:pPr algn="ctr"/>
                      <a:r>
                        <a:rPr lang="en-US" sz="1400" b="1" dirty="0">
                          <a:solidFill>
                            <a:schemeClr val="tx1"/>
                          </a:solidFill>
                          <a:latin typeface="+mn-lt"/>
                        </a:rPr>
                        <a:t>n=101</a:t>
                      </a: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400" b="1" i="1" dirty="0">
                          <a:solidFill>
                            <a:schemeClr val="tx1"/>
                          </a:solidFill>
                          <a:latin typeface="+mn-lt"/>
                        </a:rPr>
                        <a:t>P</a:t>
                      </a:r>
                      <a:r>
                        <a:rPr lang="en-US" sz="1400" b="1" dirty="0">
                          <a:solidFill>
                            <a:schemeClr val="tx1"/>
                          </a:solidFill>
                          <a:latin typeface="+mn-lt"/>
                        </a:rPr>
                        <a:t> Value</a:t>
                      </a: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481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latin typeface="+mn-lt"/>
                        </a:rPr>
                        <a:t>Primary endpoint: VHRSR</a:t>
                      </a:r>
                      <a:r>
                        <a:rPr lang="en-US" sz="1400" b="0" baseline="30000" dirty="0">
                          <a:latin typeface="Arial"/>
                          <a:cs typeface="Arial"/>
                        </a:rPr>
                        <a:t>†</a:t>
                      </a:r>
                      <a:endParaRPr lang="en-US" sz="1400" b="0" baseline="30000" dirty="0">
                        <a:latin typeface="+mn-lt"/>
                      </a:endParaRP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400" kern="1200" dirty="0">
                          <a:solidFill>
                            <a:schemeClr val="tx1"/>
                          </a:solidFill>
                          <a:effectLst/>
                          <a:latin typeface="Calibri"/>
                          <a:ea typeface="Times New Roman"/>
                          <a:cs typeface="Arial"/>
                        </a:rPr>
                        <a:t>58 (29.1)</a:t>
                      </a:r>
                      <a:endParaRPr lang="en-US" sz="1400" dirty="0">
                        <a:solidFill>
                          <a:schemeClr val="tx1"/>
                        </a:solidFill>
                        <a:effectLst/>
                        <a:latin typeface="Calibri"/>
                        <a:ea typeface="Calibri"/>
                        <a:cs typeface="Times New Roman"/>
                      </a:endParaRP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400" kern="1200" dirty="0">
                          <a:solidFill>
                            <a:schemeClr val="tx1"/>
                          </a:solidFill>
                          <a:effectLst/>
                          <a:latin typeface="Calibri"/>
                          <a:ea typeface="Times New Roman"/>
                          <a:cs typeface="Arial"/>
                        </a:rPr>
                        <a:t>16 (15.8)</a:t>
                      </a:r>
                      <a:endParaRPr lang="en-US" sz="1400" dirty="0">
                        <a:solidFill>
                          <a:schemeClr val="tx1"/>
                        </a:solidFill>
                        <a:effectLst/>
                        <a:latin typeface="Calibri"/>
                        <a:ea typeface="Calibri"/>
                        <a:cs typeface="Times New Roman"/>
                      </a:endParaRP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400" kern="1200" dirty="0">
                          <a:solidFill>
                            <a:schemeClr val="tx1"/>
                          </a:solidFill>
                          <a:effectLst/>
                          <a:latin typeface="Calibri"/>
                          <a:ea typeface="Times New Roman"/>
                          <a:cs typeface="Arial"/>
                        </a:rPr>
                        <a:t>0.012</a:t>
                      </a:r>
                      <a:endParaRPr lang="en-US" sz="1400" dirty="0">
                        <a:solidFill>
                          <a:schemeClr val="tx1"/>
                        </a:solidFill>
                        <a:effectLst/>
                        <a:latin typeface="Calibri"/>
                        <a:ea typeface="Calibri"/>
                        <a:cs typeface="Times New Roman"/>
                      </a:endParaRP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66216">
                <a:tc>
                  <a:txBody>
                    <a:bodyPr/>
                    <a:lstStyle/>
                    <a:p>
                      <a:r>
                        <a:rPr lang="en-US" sz="1400" b="0" dirty="0">
                          <a:latin typeface="+mn-lt"/>
                        </a:rPr>
                        <a:t>HRSR</a:t>
                      </a:r>
                      <a:r>
                        <a:rPr lang="en-US" sz="1400" b="0" baseline="30000" dirty="0">
                          <a:latin typeface="Arial"/>
                          <a:cs typeface="Arial"/>
                        </a:rPr>
                        <a:t>‡</a:t>
                      </a:r>
                      <a:endParaRPr lang="en-US" sz="1400" b="0" baseline="30000" dirty="0">
                        <a:latin typeface="+mn-lt"/>
                      </a:endParaRP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200"/>
                        </a:spcBef>
                        <a:spcAft>
                          <a:spcPts val="200"/>
                        </a:spcAft>
                      </a:pPr>
                      <a:r>
                        <a:rPr lang="en-US" sz="1400" kern="1200" dirty="0">
                          <a:solidFill>
                            <a:schemeClr val="tx1"/>
                          </a:solidFill>
                          <a:effectLst/>
                          <a:latin typeface="Calibri"/>
                          <a:ea typeface="Times New Roman"/>
                          <a:cs typeface="Arial"/>
                        </a:rPr>
                        <a:t>72 (36.2)</a:t>
                      </a:r>
                      <a:endParaRPr lang="en-US" sz="1400" dirty="0">
                        <a:solidFill>
                          <a:schemeClr val="tx1"/>
                        </a:solidFill>
                        <a:effectLst/>
                        <a:latin typeface="Calibri"/>
                        <a:ea typeface="Calibri"/>
                        <a:cs typeface="Times New Roman"/>
                      </a:endParaRP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200"/>
                        </a:spcBef>
                        <a:spcAft>
                          <a:spcPts val="200"/>
                        </a:spcAft>
                      </a:pPr>
                      <a:r>
                        <a:rPr lang="en-US" sz="1400" kern="1200" dirty="0">
                          <a:solidFill>
                            <a:schemeClr val="tx1"/>
                          </a:solidFill>
                          <a:effectLst/>
                          <a:latin typeface="Calibri"/>
                          <a:ea typeface="Times New Roman"/>
                          <a:cs typeface="Arial"/>
                        </a:rPr>
                        <a:t>17 (16.8)</a:t>
                      </a:r>
                      <a:endParaRPr lang="en-US" sz="1400" dirty="0">
                        <a:solidFill>
                          <a:schemeClr val="tx1"/>
                        </a:solidFill>
                        <a:effectLst/>
                        <a:latin typeface="Calibri"/>
                        <a:ea typeface="Calibri"/>
                        <a:cs typeface="Times New Roman"/>
                      </a:endParaRP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200"/>
                        </a:spcBef>
                        <a:spcAft>
                          <a:spcPts val="200"/>
                        </a:spcAft>
                      </a:pPr>
                      <a:r>
                        <a:rPr lang="en-US" sz="1400" kern="1200" dirty="0">
                          <a:solidFill>
                            <a:schemeClr val="tx1"/>
                          </a:solidFill>
                          <a:effectLst/>
                          <a:latin typeface="Calibri"/>
                          <a:ea typeface="Times New Roman"/>
                          <a:cs typeface="Arial"/>
                        </a:rPr>
                        <a:t>&lt;0.001</a:t>
                      </a:r>
                      <a:endParaRPr lang="en-US" sz="1400" dirty="0">
                        <a:solidFill>
                          <a:schemeClr val="tx1"/>
                        </a:solidFill>
                        <a:effectLst/>
                        <a:latin typeface="Calibri"/>
                        <a:ea typeface="Calibri"/>
                        <a:cs typeface="Times New Roman"/>
                      </a:endParaRP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24431">
                <a:tc>
                  <a:txBody>
                    <a:bodyPr/>
                    <a:lstStyle/>
                    <a:p>
                      <a:r>
                        <a:rPr lang="en-US" sz="1400" b="0" dirty="0">
                          <a:latin typeface="+mn-lt"/>
                        </a:rPr>
                        <a:t>Durability of HRSR </a:t>
                      </a:r>
                      <a:br>
                        <a:rPr lang="en-US" sz="1400" b="0" dirty="0">
                          <a:latin typeface="+mn-lt"/>
                        </a:rPr>
                      </a:br>
                      <a:r>
                        <a:rPr lang="en-US" sz="1400" b="0" dirty="0">
                          <a:latin typeface="+mn-lt"/>
                        </a:rPr>
                        <a:t>(no </a:t>
                      </a:r>
                      <a:r>
                        <a:rPr lang="en-US" sz="1400" b="0" baseline="0" dirty="0">
                          <a:latin typeface="+mn-lt"/>
                        </a:rPr>
                        <a:t>RRT to Day 30)</a:t>
                      </a:r>
                      <a:endParaRPr lang="en-US" sz="1400" b="0" dirty="0">
                        <a:latin typeface="+mn-lt"/>
                      </a:endParaRP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200"/>
                        </a:spcBef>
                        <a:spcAft>
                          <a:spcPts val="200"/>
                        </a:spcAft>
                      </a:pPr>
                      <a:r>
                        <a:rPr lang="en-US" sz="1400" kern="1200" dirty="0">
                          <a:solidFill>
                            <a:schemeClr val="tx1"/>
                          </a:solidFill>
                          <a:effectLst/>
                          <a:latin typeface="Calibri"/>
                          <a:ea typeface="Times New Roman"/>
                          <a:cs typeface="Arial"/>
                        </a:rPr>
                        <a:t>63 (31.7)</a:t>
                      </a:r>
                      <a:endParaRPr lang="en-US" sz="1400" dirty="0">
                        <a:solidFill>
                          <a:schemeClr val="tx1"/>
                        </a:solidFill>
                        <a:effectLst/>
                        <a:latin typeface="Calibri"/>
                        <a:ea typeface="Calibri"/>
                        <a:cs typeface="Times New Roman"/>
                      </a:endParaRP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200"/>
                        </a:spcBef>
                        <a:spcAft>
                          <a:spcPts val="200"/>
                        </a:spcAft>
                      </a:pPr>
                      <a:r>
                        <a:rPr lang="en-US" sz="1400" kern="1200" dirty="0">
                          <a:solidFill>
                            <a:schemeClr val="tx1"/>
                          </a:solidFill>
                          <a:effectLst/>
                          <a:latin typeface="Calibri"/>
                          <a:ea typeface="Times New Roman"/>
                          <a:cs typeface="Arial"/>
                        </a:rPr>
                        <a:t>16 (15.8)</a:t>
                      </a:r>
                      <a:endParaRPr lang="en-US" sz="1400" dirty="0">
                        <a:solidFill>
                          <a:schemeClr val="tx1"/>
                        </a:solidFill>
                        <a:effectLst/>
                        <a:latin typeface="Calibri"/>
                        <a:ea typeface="Calibri"/>
                        <a:cs typeface="Times New Roman"/>
                      </a:endParaRP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200"/>
                        </a:spcBef>
                        <a:spcAft>
                          <a:spcPts val="200"/>
                        </a:spcAft>
                      </a:pPr>
                      <a:r>
                        <a:rPr lang="en-US" sz="1400" kern="1200" dirty="0">
                          <a:solidFill>
                            <a:schemeClr val="tx1"/>
                          </a:solidFill>
                          <a:effectLst/>
                          <a:latin typeface="Calibri"/>
                          <a:ea typeface="Times New Roman"/>
                          <a:cs typeface="Arial"/>
                        </a:rPr>
                        <a:t>0.003</a:t>
                      </a:r>
                      <a:endParaRPr lang="en-US" sz="1400" dirty="0">
                        <a:solidFill>
                          <a:schemeClr val="tx1"/>
                        </a:solidFill>
                        <a:effectLst/>
                        <a:latin typeface="Calibri"/>
                        <a:ea typeface="Calibri"/>
                        <a:cs typeface="Times New Roman"/>
                      </a:endParaRP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48190">
                <a:tc>
                  <a:txBody>
                    <a:bodyPr/>
                    <a:lstStyle/>
                    <a:p>
                      <a:r>
                        <a:rPr lang="en-US" sz="1400" b="0" dirty="0">
                          <a:latin typeface="+mn-lt"/>
                        </a:rPr>
                        <a:t>HRSR in the SIRS subgroup</a:t>
                      </a: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200"/>
                        </a:spcBef>
                        <a:spcAft>
                          <a:spcPts val="200"/>
                        </a:spcAft>
                      </a:pPr>
                      <a:r>
                        <a:rPr lang="en-US" sz="1400" kern="1200" dirty="0">
                          <a:solidFill>
                            <a:schemeClr val="tx1"/>
                          </a:solidFill>
                          <a:effectLst/>
                          <a:latin typeface="Calibri"/>
                          <a:ea typeface="Times New Roman"/>
                          <a:cs typeface="Arial"/>
                        </a:rPr>
                        <a:t>28 (33.3)</a:t>
                      </a:r>
                      <a:endParaRPr lang="en-US" sz="1400" dirty="0">
                        <a:solidFill>
                          <a:schemeClr val="tx1"/>
                        </a:solidFill>
                        <a:effectLst/>
                        <a:latin typeface="Calibri"/>
                        <a:ea typeface="Calibri"/>
                        <a:cs typeface="Times New Roman"/>
                      </a:endParaRP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200"/>
                        </a:spcBef>
                        <a:spcAft>
                          <a:spcPts val="200"/>
                        </a:spcAft>
                      </a:pPr>
                      <a:r>
                        <a:rPr lang="en-US" sz="1400" kern="1200" dirty="0">
                          <a:solidFill>
                            <a:schemeClr val="tx1"/>
                          </a:solidFill>
                          <a:effectLst/>
                          <a:latin typeface="Calibri"/>
                          <a:ea typeface="Times New Roman"/>
                          <a:cs typeface="Arial"/>
                        </a:rPr>
                        <a:t>3 (6.3)</a:t>
                      </a:r>
                      <a:endParaRPr lang="en-US" sz="1400" dirty="0">
                        <a:solidFill>
                          <a:schemeClr val="tx1"/>
                        </a:solidFill>
                        <a:effectLst/>
                        <a:latin typeface="Calibri"/>
                        <a:ea typeface="Calibri"/>
                        <a:cs typeface="Times New Roman"/>
                      </a:endParaRP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200"/>
                        </a:spcBef>
                        <a:spcAft>
                          <a:spcPts val="200"/>
                        </a:spcAft>
                      </a:pPr>
                      <a:r>
                        <a:rPr lang="en-US" sz="1400" kern="1200" dirty="0">
                          <a:solidFill>
                            <a:schemeClr val="tx1"/>
                          </a:solidFill>
                          <a:effectLst/>
                          <a:latin typeface="Calibri"/>
                          <a:ea typeface="Times New Roman"/>
                          <a:cs typeface="Arial"/>
                        </a:rPr>
                        <a:t>&lt;0.001</a:t>
                      </a:r>
                      <a:endParaRPr lang="en-US" sz="1400" dirty="0">
                        <a:solidFill>
                          <a:schemeClr val="tx1"/>
                        </a:solidFill>
                        <a:effectLst/>
                        <a:latin typeface="Calibri"/>
                        <a:ea typeface="Calibri"/>
                        <a:cs typeface="Times New Roman"/>
                      </a:endParaRP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491436">
                <a:tc>
                  <a:txBody>
                    <a:bodyPr/>
                    <a:lstStyle/>
                    <a:p>
                      <a:r>
                        <a:rPr lang="en-US" sz="1400" b="0" dirty="0">
                          <a:latin typeface="+mn-lt"/>
                        </a:rPr>
                        <a:t>VHRSR</a:t>
                      </a:r>
                      <a:r>
                        <a:rPr lang="en-US" sz="1400" b="0" baseline="0" dirty="0">
                          <a:latin typeface="+mn-lt"/>
                        </a:rPr>
                        <a:t> with no </a:t>
                      </a:r>
                      <a:r>
                        <a:rPr lang="en-US" sz="1400" b="0" baseline="0">
                          <a:latin typeface="+mn-lt"/>
                        </a:rPr>
                        <a:t>recurrence </a:t>
                      </a:r>
                      <a:br>
                        <a:rPr lang="en-US" sz="1400" b="0" baseline="0">
                          <a:latin typeface="+mn-lt"/>
                        </a:rPr>
                      </a:br>
                      <a:r>
                        <a:rPr lang="en-US" sz="1400" b="0" baseline="0">
                          <a:latin typeface="+mn-lt"/>
                        </a:rPr>
                        <a:t>of </a:t>
                      </a:r>
                      <a:r>
                        <a:rPr lang="en-US" sz="1400" b="0" baseline="0" dirty="0">
                          <a:latin typeface="+mn-lt"/>
                        </a:rPr>
                        <a:t>HRS by Day 30</a:t>
                      </a:r>
                      <a:endParaRPr lang="en-US" sz="1400" b="0" dirty="0">
                        <a:latin typeface="+mn-lt"/>
                      </a:endParaRP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200"/>
                        </a:spcBef>
                        <a:spcAft>
                          <a:spcPts val="200"/>
                        </a:spcAft>
                      </a:pPr>
                      <a:r>
                        <a:rPr lang="en-US" sz="1400" kern="1200" dirty="0">
                          <a:solidFill>
                            <a:schemeClr val="tx1"/>
                          </a:solidFill>
                          <a:effectLst/>
                          <a:latin typeface="Calibri"/>
                          <a:ea typeface="Times New Roman"/>
                          <a:cs typeface="Arial"/>
                        </a:rPr>
                        <a:t>48 (24.1)</a:t>
                      </a:r>
                      <a:endParaRPr lang="en-US" sz="1400" dirty="0">
                        <a:solidFill>
                          <a:schemeClr val="tx1"/>
                        </a:solidFill>
                        <a:effectLst/>
                        <a:latin typeface="Calibri"/>
                        <a:ea typeface="Calibri"/>
                        <a:cs typeface="Times New Roman"/>
                      </a:endParaRP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200"/>
                        </a:spcBef>
                        <a:spcAft>
                          <a:spcPts val="200"/>
                        </a:spcAft>
                      </a:pPr>
                      <a:r>
                        <a:rPr lang="en-US" sz="1400" kern="1200" dirty="0">
                          <a:solidFill>
                            <a:schemeClr val="tx1"/>
                          </a:solidFill>
                          <a:effectLst/>
                          <a:latin typeface="Calibri"/>
                          <a:ea typeface="Times New Roman"/>
                          <a:cs typeface="Arial"/>
                        </a:rPr>
                        <a:t>16 (15.8)</a:t>
                      </a:r>
                      <a:endParaRPr lang="en-US" sz="1400" dirty="0">
                        <a:solidFill>
                          <a:schemeClr val="tx1"/>
                        </a:solidFill>
                        <a:effectLst/>
                        <a:latin typeface="Calibri"/>
                        <a:ea typeface="Calibri"/>
                        <a:cs typeface="Times New Roman"/>
                      </a:endParaRP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200"/>
                        </a:spcBef>
                        <a:spcAft>
                          <a:spcPts val="200"/>
                        </a:spcAft>
                      </a:pPr>
                      <a:r>
                        <a:rPr lang="en-US" sz="1400" kern="1200" dirty="0">
                          <a:solidFill>
                            <a:schemeClr val="tx1"/>
                          </a:solidFill>
                          <a:effectLst/>
                          <a:latin typeface="Calibri"/>
                          <a:ea typeface="Times New Roman"/>
                          <a:cs typeface="Arial"/>
                        </a:rPr>
                        <a:t>0.092</a:t>
                      </a:r>
                      <a:endParaRPr lang="en-US" sz="1400" dirty="0">
                        <a:solidFill>
                          <a:schemeClr val="tx1"/>
                        </a:solidFill>
                        <a:effectLst/>
                        <a:latin typeface="Calibri"/>
                        <a:ea typeface="Calibri"/>
                        <a:cs typeface="Times New Roman"/>
                      </a:endParaRP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424431">
                <a:tc>
                  <a:txBody>
                    <a:bodyPr/>
                    <a:lstStyle/>
                    <a:p>
                      <a:r>
                        <a:rPr lang="en-US" sz="1400" b="0" dirty="0">
                          <a:latin typeface="+mn-lt"/>
                        </a:rPr>
                        <a:t>Alive and </a:t>
                      </a:r>
                      <a:r>
                        <a:rPr lang="en-US" sz="1400" b="0">
                          <a:latin typeface="+mn-lt"/>
                        </a:rPr>
                        <a:t>Transplant-free</a:t>
                      </a:r>
                      <a:r>
                        <a:rPr lang="en-US" sz="1400" b="0" baseline="0">
                          <a:latin typeface="+mn-lt"/>
                        </a:rPr>
                        <a:t> </a:t>
                      </a:r>
                      <a:br>
                        <a:rPr lang="en-US" sz="1400" b="0" baseline="0">
                          <a:latin typeface="+mn-lt"/>
                        </a:rPr>
                      </a:br>
                      <a:r>
                        <a:rPr lang="en-US" sz="1400" b="0">
                          <a:latin typeface="+mn-lt"/>
                        </a:rPr>
                        <a:t>at </a:t>
                      </a:r>
                      <a:r>
                        <a:rPr lang="en-US" sz="1400" b="0" dirty="0">
                          <a:latin typeface="+mn-lt"/>
                        </a:rPr>
                        <a:t>Day 90,</a:t>
                      </a:r>
                      <a:r>
                        <a:rPr lang="en-US" sz="1400" b="0" baseline="0" dirty="0">
                          <a:latin typeface="+mn-lt"/>
                        </a:rPr>
                        <a:t> % (n)</a:t>
                      </a:r>
                      <a:endParaRPr lang="en-US" sz="1400" b="0" dirty="0">
                        <a:latin typeface="+mn-lt"/>
                      </a:endParaRPr>
                    </a:p>
                  </a:txBody>
                  <a:tcPr marL="45730" marR="45730" marT="49229" marB="4922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200"/>
                        </a:spcBef>
                        <a:spcAft>
                          <a:spcPts val="200"/>
                        </a:spcAft>
                      </a:pPr>
                      <a:r>
                        <a:rPr lang="en-US" sz="1400" b="0" dirty="0">
                          <a:solidFill>
                            <a:srgbClr val="000000"/>
                          </a:solidFill>
                          <a:effectLst/>
                          <a:latin typeface="+mn-lt"/>
                          <a:ea typeface="Times New Roman"/>
                          <a:cs typeface="Times New Roman"/>
                        </a:rPr>
                        <a:t>26.1 (52)</a:t>
                      </a:r>
                      <a:endParaRPr lang="en-US" sz="1400" b="0" dirty="0">
                        <a:effectLst/>
                        <a:latin typeface="+mn-lt"/>
                        <a:ea typeface="Times New Roman"/>
                        <a:cs typeface="Times New Roman"/>
                      </a:endParaRP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200"/>
                        </a:spcBef>
                        <a:spcAft>
                          <a:spcPts val="200"/>
                        </a:spcAft>
                      </a:pPr>
                      <a:r>
                        <a:rPr lang="en-US" sz="1400" b="0" dirty="0">
                          <a:solidFill>
                            <a:srgbClr val="000000"/>
                          </a:solidFill>
                          <a:effectLst/>
                          <a:latin typeface="+mn-lt"/>
                          <a:ea typeface="Times New Roman"/>
                          <a:cs typeface="Times New Roman"/>
                        </a:rPr>
                        <a:t>26.7 (27)</a:t>
                      </a:r>
                      <a:endParaRPr lang="en-US" sz="1400" b="0" dirty="0">
                        <a:effectLst/>
                        <a:latin typeface="+mn-lt"/>
                        <a:ea typeface="Times New Roman"/>
                        <a:cs typeface="Times New Roman"/>
                      </a:endParaRP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ctr"/>
                      <a:r>
                        <a:rPr lang="en-US" sz="1400" b="0" dirty="0">
                          <a:latin typeface="+mn-lt"/>
                        </a:rPr>
                        <a:t>0.78</a:t>
                      </a:r>
                    </a:p>
                  </a:txBody>
                  <a:tcPr marL="45730" marR="45730" marT="49229" marB="4922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sp>
        <p:nvSpPr>
          <p:cNvPr id="11" name="Content Placeholder 2">
            <a:extLst>
              <a:ext uri="{FF2B5EF4-FFF2-40B4-BE49-F238E27FC236}">
                <a16:creationId xmlns:a16="http://schemas.microsoft.com/office/drawing/2014/main" id="{41ADAFF4-85DF-4D8F-BAAE-57E91864F108}"/>
              </a:ext>
            </a:extLst>
          </p:cNvPr>
          <p:cNvSpPr txBox="1">
            <a:spLocks/>
          </p:cNvSpPr>
          <p:nvPr/>
        </p:nvSpPr>
        <p:spPr>
          <a:xfrm>
            <a:off x="0" y="1311275"/>
            <a:ext cx="6858000" cy="5407025"/>
          </a:xfrm>
          <a:prstGeom prst="rect">
            <a:avLst/>
          </a:prstGeom>
        </p:spPr>
        <p:txBody>
          <a:bodyPr lIns="411480" rIns="182880"/>
          <a:lstStyle>
            <a:lvl1pPr marL="174625" indent="-174625"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342900" indent="-1682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517525" indent="-174625"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400"/>
              </a:spcBef>
              <a:spcAft>
                <a:spcPts val="0"/>
              </a:spcAft>
              <a:buFont typeface="Arial" panose="020B0604020202020204" pitchFamily="34" charset="0"/>
              <a:buNone/>
              <a:defRPr/>
            </a:pPr>
            <a:r>
              <a:rPr lang="es-MX" sz="1800" b="1" dirty="0">
                <a:solidFill>
                  <a:srgbClr val="F37116"/>
                </a:solidFill>
              </a:rPr>
              <a:t>Objetivo:</a:t>
            </a:r>
            <a:endParaRPr lang="es-MX" sz="1800" dirty="0"/>
          </a:p>
          <a:p>
            <a:pPr marL="0" indent="0" fontAlgn="auto">
              <a:spcBef>
                <a:spcPts val="400"/>
              </a:spcBef>
              <a:spcAft>
                <a:spcPts val="0"/>
              </a:spcAft>
              <a:buFont typeface="Arial" panose="020B0604020202020204" pitchFamily="34" charset="0"/>
              <a:buNone/>
              <a:defRPr/>
            </a:pPr>
            <a:r>
              <a:rPr lang="es-MX" dirty="0"/>
              <a:t>Confirmar la eficacia y seguridad de terlipresina + albumina vs albúmina sola en pacientes con SHR-1 (basado en criterio ICA*)</a:t>
            </a:r>
          </a:p>
          <a:p>
            <a:pPr marL="0" indent="0" fontAlgn="auto">
              <a:spcBef>
                <a:spcPts val="400"/>
              </a:spcBef>
              <a:spcAft>
                <a:spcPts val="0"/>
              </a:spcAft>
              <a:buFont typeface="Arial" panose="020B0604020202020204" pitchFamily="34" charset="0"/>
              <a:buNone/>
              <a:defRPr/>
            </a:pPr>
            <a:r>
              <a:rPr lang="es-MX" sz="1800" b="1" dirty="0">
                <a:solidFill>
                  <a:srgbClr val="F37116"/>
                </a:solidFill>
              </a:rPr>
              <a:t>Métodos:</a:t>
            </a:r>
            <a:endParaRPr lang="es-MX" sz="1800" dirty="0"/>
          </a:p>
          <a:p>
            <a:pPr fontAlgn="auto">
              <a:spcBef>
                <a:spcPts val="400"/>
              </a:spcBef>
              <a:spcAft>
                <a:spcPts val="0"/>
              </a:spcAft>
              <a:defRPr/>
            </a:pPr>
            <a:r>
              <a:rPr lang="es-MX" dirty="0"/>
              <a:t>Ensayo doble ciego, prospectivo con 300 pacientes aleatorizados 2:1 para terlipresina (1 mg IV c6 </a:t>
            </a:r>
            <a:r>
              <a:rPr lang="es-MX" dirty="0" err="1"/>
              <a:t>hrs</a:t>
            </a:r>
            <a:r>
              <a:rPr lang="es-MX" dirty="0"/>
              <a:t>) o placebo (con albúmina en ambos grupos).</a:t>
            </a:r>
          </a:p>
          <a:p>
            <a:pPr fontAlgn="auto">
              <a:spcBef>
                <a:spcPts val="400"/>
              </a:spcBef>
              <a:spcAft>
                <a:spcPts val="0"/>
              </a:spcAft>
              <a:defRPr/>
            </a:pPr>
            <a:r>
              <a:rPr lang="es-MX" dirty="0"/>
              <a:t>Desenlace primario: RVSHR</a:t>
            </a:r>
            <a:r>
              <a:rPr lang="es-MX" baseline="30000" dirty="0"/>
              <a:t>† </a:t>
            </a:r>
            <a:r>
              <a:rPr lang="es-MX" dirty="0"/>
              <a:t>definida como 2 valores de </a:t>
            </a:r>
            <a:r>
              <a:rPr lang="es-MX" dirty="0" err="1"/>
              <a:t>CrS</a:t>
            </a:r>
            <a:r>
              <a:rPr lang="es-MX" dirty="0"/>
              <a:t> consecutivos ≤1.5 mg/</a:t>
            </a:r>
            <a:r>
              <a:rPr lang="es-MX" dirty="0" err="1"/>
              <a:t>dL</a:t>
            </a:r>
            <a:r>
              <a:rPr lang="es-MX" dirty="0"/>
              <a:t> con ≥2h separación, al día 14 o al egreso; los sujetos deben estar vivos sin TSR por ≥10 días después de lograr RVSHR</a:t>
            </a:r>
          </a:p>
          <a:p>
            <a:pPr marL="0" indent="0" fontAlgn="auto">
              <a:spcBef>
                <a:spcPts val="400"/>
              </a:spcBef>
              <a:spcAft>
                <a:spcPts val="0"/>
              </a:spcAft>
              <a:buFont typeface="Arial" panose="020B0604020202020204" pitchFamily="34" charset="0"/>
              <a:buNone/>
              <a:defRPr/>
            </a:pPr>
            <a:r>
              <a:rPr lang="es-MX" sz="1800" b="1" dirty="0">
                <a:solidFill>
                  <a:srgbClr val="F37116"/>
                </a:solidFill>
              </a:rPr>
              <a:t>Resultados:</a:t>
            </a:r>
            <a:endParaRPr lang="es-MX" sz="1800" dirty="0"/>
          </a:p>
          <a:p>
            <a:pPr fontAlgn="auto">
              <a:spcBef>
                <a:spcPts val="400"/>
              </a:spcBef>
              <a:spcAft>
                <a:spcPts val="0"/>
              </a:spcAft>
              <a:defRPr/>
            </a:pPr>
            <a:r>
              <a:rPr lang="es-MX" dirty="0"/>
              <a:t>Mejoría significativa en función renal observada con terlipresina.</a:t>
            </a:r>
          </a:p>
          <a:p>
            <a:pPr fontAlgn="auto">
              <a:spcBef>
                <a:spcPts val="400"/>
              </a:spcBef>
              <a:spcAft>
                <a:spcPts val="0"/>
              </a:spcAft>
              <a:defRPr/>
            </a:pPr>
            <a:r>
              <a:rPr lang="es-MX" dirty="0"/>
              <a:t>La incidencia de TSR </a:t>
            </a:r>
            <a:r>
              <a:rPr lang="es-MX" dirty="0" err="1"/>
              <a:t>post-trasplante</a:t>
            </a:r>
            <a:r>
              <a:rPr lang="es-MX" dirty="0"/>
              <a:t> hepático fue 19.6% con terlipresina con albúmina vs 44.8% con albúmina sola (P=0.036).</a:t>
            </a:r>
            <a:endParaRPr lang="es-MX" sz="1800" b="1" dirty="0">
              <a:solidFill>
                <a:srgbClr val="F37116"/>
              </a:solidFill>
            </a:endParaRPr>
          </a:p>
          <a:p>
            <a:pPr marL="0" indent="0" fontAlgn="auto">
              <a:spcBef>
                <a:spcPts val="400"/>
              </a:spcBef>
              <a:spcAft>
                <a:spcPts val="0"/>
              </a:spcAft>
              <a:buFont typeface="Arial" panose="020B0604020202020204" pitchFamily="34" charset="0"/>
              <a:buNone/>
              <a:defRPr/>
            </a:pPr>
            <a:r>
              <a:rPr lang="es-MX" sz="1800" b="1" dirty="0">
                <a:solidFill>
                  <a:srgbClr val="F37116"/>
                </a:solidFill>
              </a:rPr>
              <a:t>Conclusiones:</a:t>
            </a:r>
            <a:endParaRPr lang="es-MX" sz="1800" dirty="0"/>
          </a:p>
          <a:p>
            <a:pPr marL="0" indent="0" fontAlgn="auto">
              <a:spcBef>
                <a:spcPts val="400"/>
              </a:spcBef>
              <a:spcAft>
                <a:spcPts val="0"/>
              </a:spcAft>
              <a:buFont typeface="Arial" panose="020B0604020202020204" pitchFamily="34" charset="0"/>
              <a:buNone/>
              <a:defRPr/>
            </a:pPr>
            <a:r>
              <a:rPr lang="es-MX" dirty="0"/>
              <a:t>La terlipresina es efectiva para mejorar la función renal y lograr reversión del SHR en pacientes con SHR-1 y enfermedad hepática avanzada progresiva. </a:t>
            </a:r>
          </a:p>
        </p:txBody>
      </p:sp>
      <p:sp>
        <p:nvSpPr>
          <p:cNvPr id="16431" name="TextBox 11">
            <a:extLst>
              <a:ext uri="{FF2B5EF4-FFF2-40B4-BE49-F238E27FC236}">
                <a16:creationId xmlns:a16="http://schemas.microsoft.com/office/drawing/2014/main" id="{87715B50-7550-4D7E-8311-A07182497C15}"/>
              </a:ext>
            </a:extLst>
          </p:cNvPr>
          <p:cNvSpPr txBox="1">
            <a:spLocks noChangeArrowheads="1"/>
          </p:cNvSpPr>
          <p:nvPr/>
        </p:nvSpPr>
        <p:spPr bwMode="auto">
          <a:xfrm>
            <a:off x="6875463" y="4848225"/>
            <a:ext cx="49180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dirty="0">
                <a:latin typeface="Calibri" panose="020F0502020204030204" pitchFamily="34" charset="0"/>
              </a:rPr>
              <a:t>* ICA </a:t>
            </a:r>
            <a:r>
              <a:rPr lang="es-MX" altLang="en-US" sz="1000" dirty="0">
                <a:latin typeface="Calibri" panose="020F0502020204030204" pitchFamily="34" charset="0"/>
              </a:rPr>
              <a:t>Club Internacional de la Ascitis</a:t>
            </a:r>
          </a:p>
          <a:p>
            <a:pPr eaLnBrk="1" hangingPunct="1"/>
            <a:r>
              <a:rPr lang="es-MX" altLang="en-US" sz="1000" baseline="30000" dirty="0">
                <a:latin typeface="Calibri" panose="020F0502020204030204" pitchFamily="34" charset="0"/>
              </a:rPr>
              <a:t>†</a:t>
            </a:r>
            <a:r>
              <a:rPr lang="es-MX" altLang="en-US" sz="1000" dirty="0">
                <a:latin typeface="Calibri" panose="020F0502020204030204" pitchFamily="34" charset="0"/>
              </a:rPr>
              <a:t>RVSHR, Reversión verificada del síndrome </a:t>
            </a:r>
            <a:r>
              <a:rPr lang="es-MX" altLang="en-US" sz="1000" dirty="0" err="1">
                <a:latin typeface="Calibri" panose="020F0502020204030204" pitchFamily="34" charset="0"/>
              </a:rPr>
              <a:t>hepatorenal</a:t>
            </a:r>
            <a:r>
              <a:rPr lang="es-MX" altLang="en-US" sz="1000" dirty="0">
                <a:latin typeface="Calibri" panose="020F0502020204030204" pitchFamily="34" charset="0"/>
              </a:rPr>
              <a:t>.</a:t>
            </a:r>
            <a:br>
              <a:rPr lang="es-MX" altLang="en-US" sz="1000" dirty="0">
                <a:latin typeface="Calibri" panose="020F0502020204030204" pitchFamily="34" charset="0"/>
              </a:rPr>
            </a:br>
            <a:r>
              <a:rPr lang="es-MX" altLang="en-US" sz="1000" baseline="30000" dirty="0"/>
              <a:t>‡</a:t>
            </a:r>
            <a:r>
              <a:rPr lang="es-MX" altLang="en-US" sz="1000" dirty="0">
                <a:latin typeface="Calibri" panose="020F0502020204030204" pitchFamily="34" charset="0"/>
              </a:rPr>
              <a:t>RSHR, Reversión del síndrome </a:t>
            </a:r>
            <a:r>
              <a:rPr lang="es-MX" altLang="en-US" sz="1000" dirty="0" err="1">
                <a:latin typeface="Calibri" panose="020F0502020204030204" pitchFamily="34" charset="0"/>
              </a:rPr>
              <a:t>hepatorenal</a:t>
            </a:r>
            <a:r>
              <a:rPr lang="es-MX" altLang="en-US" sz="1000" dirty="0">
                <a:latin typeface="Calibri" panose="020F0502020204030204" pitchFamily="34" charset="0"/>
              </a:rPr>
              <a:t> (disminución en la </a:t>
            </a:r>
            <a:r>
              <a:rPr lang="es-MX" altLang="en-US" sz="1000" dirty="0" err="1">
                <a:latin typeface="Calibri" panose="020F0502020204030204" pitchFamily="34" charset="0"/>
              </a:rPr>
              <a:t>CrS</a:t>
            </a:r>
            <a:r>
              <a:rPr lang="es-MX" altLang="en-US" sz="1000" dirty="0">
                <a:latin typeface="Calibri" panose="020F0502020204030204" pitchFamily="34" charset="0"/>
              </a:rPr>
              <a:t> ≤1.5 mg/</a:t>
            </a:r>
            <a:r>
              <a:rPr lang="es-MX" altLang="en-US" sz="1000" dirty="0" err="1">
                <a:latin typeface="Calibri" panose="020F0502020204030204" pitchFamily="34" charset="0"/>
              </a:rPr>
              <a:t>dL</a:t>
            </a:r>
            <a:r>
              <a:rPr lang="es-MX" altLang="en-US" sz="1000" dirty="0">
                <a:latin typeface="Calibri" panose="020F0502020204030204" pitchFamily="34" charset="0"/>
              </a:rPr>
              <a:t>).</a:t>
            </a:r>
          </a:p>
          <a:p>
            <a:pPr eaLnBrk="1" hangingPunct="1"/>
            <a:r>
              <a:rPr lang="es-MX" altLang="en-US" sz="1000" dirty="0">
                <a:latin typeface="Calibri" panose="020F0502020204030204" pitchFamily="34" charset="0"/>
              </a:rPr>
              <a:t>TSR, Terapia sustitutiva renal; </a:t>
            </a:r>
            <a:r>
              <a:rPr lang="es-MX" altLang="en-US" sz="1000" dirty="0" err="1">
                <a:latin typeface="Calibri" panose="020F0502020204030204" pitchFamily="34" charset="0"/>
              </a:rPr>
              <a:t>CrS</a:t>
            </a:r>
            <a:r>
              <a:rPr lang="es-MX" altLang="en-US" sz="1000" dirty="0">
                <a:latin typeface="Calibri" panose="020F0502020204030204" pitchFamily="34" charset="0"/>
              </a:rPr>
              <a:t>, creatinina sérica; SRIS, síndrome de respuesta inflamatoria sistémica.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76F5-9FA5-46E9-92E0-3015321D5CAF}"/>
              </a:ext>
            </a:extLst>
          </p:cNvPr>
          <p:cNvSpPr>
            <a:spLocks noGrp="1"/>
          </p:cNvSpPr>
          <p:nvPr>
            <p:ph type="title"/>
          </p:nvPr>
        </p:nvSpPr>
        <p:spPr>
          <a:xfrm>
            <a:off x="0" y="1"/>
            <a:ext cx="12192000" cy="1479320"/>
          </a:xfrm>
        </p:spPr>
        <p:txBody>
          <a:bodyPr tIns="0" anchor="ctr">
            <a:normAutofit/>
          </a:bodyPr>
          <a:lstStyle/>
          <a:p>
            <a:r>
              <a:rPr lang="es-MX" sz="3300" dirty="0"/>
              <a:t>Cistatina C predice la necesidad de hemodiálisis, TSH, y sobrevida libre de trasplante en candidatos a trasplante hepático</a:t>
            </a:r>
          </a:p>
        </p:txBody>
      </p:sp>
      <p:sp>
        <p:nvSpPr>
          <p:cNvPr id="6" name="Text Placeholder 5">
            <a:extLst>
              <a:ext uri="{FF2B5EF4-FFF2-40B4-BE49-F238E27FC236}">
                <a16:creationId xmlns:a16="http://schemas.microsoft.com/office/drawing/2014/main" id="{502D1FAB-4893-46F1-A13F-0CAB1DB38142}"/>
              </a:ext>
            </a:extLst>
          </p:cNvPr>
          <p:cNvSpPr>
            <a:spLocks noGrp="1"/>
          </p:cNvSpPr>
          <p:nvPr>
            <p:ph type="body" sz="quarter" idx="10"/>
          </p:nvPr>
        </p:nvSpPr>
        <p:spPr>
          <a:xfrm>
            <a:off x="0" y="5528712"/>
            <a:ext cx="2641600" cy="514350"/>
          </a:xfrm>
        </p:spPr>
        <p:txBody>
          <a:bodyPr/>
          <a:lstStyle/>
          <a:p>
            <a:r>
              <a:rPr lang="es-MX" dirty="0" err="1"/>
              <a:t>Shankar</a:t>
            </a:r>
            <a:r>
              <a:rPr lang="es-MX" dirty="0"/>
              <a:t> N, et al., </a:t>
            </a:r>
            <a:r>
              <a:rPr lang="es-MX" dirty="0" err="1"/>
              <a:t>Abstract</a:t>
            </a:r>
            <a:r>
              <a:rPr lang="es-MX" dirty="0"/>
              <a:t> 10</a:t>
            </a:r>
          </a:p>
        </p:txBody>
      </p:sp>
      <p:sp>
        <p:nvSpPr>
          <p:cNvPr id="3" name="Content Placeholder 2">
            <a:extLst>
              <a:ext uri="{FF2B5EF4-FFF2-40B4-BE49-F238E27FC236}">
                <a16:creationId xmlns:a16="http://schemas.microsoft.com/office/drawing/2014/main" id="{5B79DF60-2928-4C25-B0F0-9571DBEF4B69}"/>
              </a:ext>
            </a:extLst>
          </p:cNvPr>
          <p:cNvSpPr>
            <a:spLocks noGrp="1"/>
          </p:cNvSpPr>
          <p:nvPr>
            <p:ph idx="1"/>
          </p:nvPr>
        </p:nvSpPr>
        <p:spPr>
          <a:xfrm>
            <a:off x="-2" y="1350315"/>
            <a:ext cx="11755122" cy="3959344"/>
          </a:xfrm>
        </p:spPr>
        <p:txBody>
          <a:bodyPr/>
          <a:lstStyle/>
          <a:p>
            <a:pPr marL="0" indent="0">
              <a:buNone/>
            </a:pPr>
            <a:r>
              <a:rPr lang="es-MX" sz="1800" b="1" dirty="0">
                <a:solidFill>
                  <a:srgbClr val="F37116"/>
                </a:solidFill>
              </a:rPr>
              <a:t>Antecedentes/Objetivos:</a:t>
            </a:r>
            <a:endParaRPr lang="es-MX" sz="1800" dirty="0"/>
          </a:p>
          <a:p>
            <a:pPr marL="0" indent="0">
              <a:buNone/>
            </a:pPr>
            <a:r>
              <a:rPr lang="es-MX" dirty="0"/>
              <a:t>La creatinina sérica puede sobreestimar la TFG en </a:t>
            </a:r>
          </a:p>
          <a:p>
            <a:pPr marL="0" indent="0">
              <a:buNone/>
            </a:pPr>
            <a:r>
              <a:rPr lang="es-MX" dirty="0"/>
              <a:t>cirrosis descompensada, llevando a disparidades en la</a:t>
            </a:r>
          </a:p>
          <a:p>
            <a:pPr marL="0" indent="0">
              <a:buNone/>
            </a:pPr>
            <a:r>
              <a:rPr lang="es-MX" dirty="0"/>
              <a:t>valoración de la función renal. La </a:t>
            </a:r>
            <a:r>
              <a:rPr lang="es-MX" dirty="0" err="1"/>
              <a:t>cisatina</a:t>
            </a:r>
            <a:r>
              <a:rPr lang="es-MX" dirty="0"/>
              <a:t> c sérica puede</a:t>
            </a:r>
          </a:p>
          <a:p>
            <a:pPr marL="0" indent="0">
              <a:buNone/>
            </a:pPr>
            <a:r>
              <a:rPr lang="es-MX" dirty="0"/>
              <a:t>reflejar con mayor exactitud la función renal y predecir</a:t>
            </a:r>
          </a:p>
          <a:p>
            <a:pPr marL="0" indent="0">
              <a:buNone/>
            </a:pPr>
            <a:r>
              <a:rPr lang="es-MX" dirty="0"/>
              <a:t>desenlaces clínicos</a:t>
            </a:r>
          </a:p>
          <a:p>
            <a:pPr marL="0" indent="0">
              <a:buNone/>
            </a:pPr>
            <a:r>
              <a:rPr lang="es-MX" sz="1800" b="1" dirty="0">
                <a:solidFill>
                  <a:srgbClr val="F37116"/>
                </a:solidFill>
              </a:rPr>
              <a:t>Métodos:</a:t>
            </a:r>
            <a:endParaRPr lang="es-MX" sz="1800" dirty="0"/>
          </a:p>
          <a:p>
            <a:pPr marL="0" indent="0">
              <a:buNone/>
            </a:pPr>
            <a:r>
              <a:rPr lang="es-MX" dirty="0"/>
              <a:t>Dos-centros, prospectivo, estudio de cohorte de</a:t>
            </a:r>
          </a:p>
          <a:p>
            <a:pPr marL="0" indent="0">
              <a:buNone/>
            </a:pPr>
            <a:r>
              <a:rPr lang="es-MX" dirty="0"/>
              <a:t>candidatos a trasplante hepático (n=246). La Cistatina</a:t>
            </a:r>
          </a:p>
          <a:p>
            <a:pPr marL="0" indent="0">
              <a:buNone/>
            </a:pPr>
            <a:r>
              <a:rPr lang="es-MX" dirty="0"/>
              <a:t>c sérica fue obtenida al momento de la evaluación del</a:t>
            </a:r>
          </a:p>
          <a:p>
            <a:pPr marL="0" indent="0">
              <a:buNone/>
            </a:pPr>
            <a:r>
              <a:rPr lang="es-MX" dirty="0"/>
              <a:t>trasplante. </a:t>
            </a:r>
          </a:p>
          <a:p>
            <a:pPr marL="0" indent="0">
              <a:buNone/>
            </a:pPr>
            <a:r>
              <a:rPr lang="es-MX" sz="1800" b="1" dirty="0">
                <a:solidFill>
                  <a:srgbClr val="F37116"/>
                </a:solidFill>
              </a:rPr>
              <a:t>Hallazgos principales:  </a:t>
            </a:r>
          </a:p>
          <a:p>
            <a:pPr marL="0" indent="0">
              <a:buNone/>
            </a:pPr>
            <a:r>
              <a:rPr lang="es-MX" dirty="0"/>
              <a:t>El incremento de </a:t>
            </a:r>
            <a:r>
              <a:rPr lang="es-MX" dirty="0" err="1"/>
              <a:t>cistatina</a:t>
            </a:r>
            <a:r>
              <a:rPr lang="es-MX" dirty="0"/>
              <a:t> C está asociado con menor sobrevida libre de trasplante, incluyendo análisis restringido a mujeres..*</a:t>
            </a:r>
          </a:p>
          <a:p>
            <a:pPr marL="0" indent="0">
              <a:buNone/>
            </a:pPr>
            <a:r>
              <a:rPr lang="es-MX" sz="1800" b="1" dirty="0">
                <a:solidFill>
                  <a:srgbClr val="F37116"/>
                </a:solidFill>
              </a:rPr>
              <a:t>Conclusiones:</a:t>
            </a:r>
            <a:r>
              <a:rPr lang="es-MX" sz="1800" b="1" dirty="0"/>
              <a:t> </a:t>
            </a:r>
          </a:p>
          <a:p>
            <a:pPr marL="0" indent="0">
              <a:buNone/>
            </a:pPr>
            <a:r>
              <a:rPr lang="es-MX" dirty="0"/>
              <a:t>Cistatina C predice la necesidad de hemodiálisis, TSH y sobrevida libre de trasplante, y puede disminuir disparidad entre géneros.</a:t>
            </a:r>
          </a:p>
        </p:txBody>
      </p:sp>
      <p:sp>
        <p:nvSpPr>
          <p:cNvPr id="5" name="TextBox 4">
            <a:extLst>
              <a:ext uri="{FF2B5EF4-FFF2-40B4-BE49-F238E27FC236}">
                <a16:creationId xmlns:a16="http://schemas.microsoft.com/office/drawing/2014/main" id="{F2B224ED-EBD7-46DA-A051-454C244A3B97}"/>
              </a:ext>
            </a:extLst>
          </p:cNvPr>
          <p:cNvSpPr txBox="1"/>
          <p:nvPr/>
        </p:nvSpPr>
        <p:spPr>
          <a:xfrm>
            <a:off x="4961353" y="1576360"/>
            <a:ext cx="3388972" cy="523220"/>
          </a:xfrm>
          <a:prstGeom prst="rect">
            <a:avLst/>
          </a:prstGeom>
          <a:noFill/>
        </p:spPr>
        <p:txBody>
          <a:bodyPr wrap="square" rtlCol="0">
            <a:spAutoFit/>
          </a:bodyPr>
          <a:lstStyle/>
          <a:p>
            <a:pPr algn="ctr"/>
            <a:r>
              <a:rPr lang="es-MX" sz="1400" b="1"/>
              <a:t>Overall, n=246</a:t>
            </a:r>
          </a:p>
          <a:p>
            <a:pPr algn="ctr"/>
            <a:r>
              <a:rPr lang="es-MX" sz="1400" b="1"/>
              <a:t>Quartiles Cystatin C (</a:t>
            </a:r>
            <a:r>
              <a:rPr lang="es-MX" sz="1400" b="1" i="1"/>
              <a:t>p</a:t>
            </a:r>
            <a:r>
              <a:rPr lang="es-MX" sz="1400" b="1"/>
              <a:t>=0.004)</a:t>
            </a:r>
          </a:p>
        </p:txBody>
      </p:sp>
      <p:sp>
        <p:nvSpPr>
          <p:cNvPr id="10" name="TextBox 9">
            <a:extLst>
              <a:ext uri="{FF2B5EF4-FFF2-40B4-BE49-F238E27FC236}">
                <a16:creationId xmlns:a16="http://schemas.microsoft.com/office/drawing/2014/main" id="{8A6E2D34-1A08-4A7D-BB90-5D7C0C0FF61B}"/>
              </a:ext>
            </a:extLst>
          </p:cNvPr>
          <p:cNvSpPr txBox="1"/>
          <p:nvPr/>
        </p:nvSpPr>
        <p:spPr>
          <a:xfrm>
            <a:off x="8468723" y="1550734"/>
            <a:ext cx="3327037" cy="523220"/>
          </a:xfrm>
          <a:prstGeom prst="rect">
            <a:avLst/>
          </a:prstGeom>
          <a:noFill/>
        </p:spPr>
        <p:txBody>
          <a:bodyPr wrap="square" rtlCol="0">
            <a:spAutoFit/>
          </a:bodyPr>
          <a:lstStyle/>
          <a:p>
            <a:pPr algn="ctr"/>
            <a:r>
              <a:rPr lang="es-MX" sz="1400" b="1"/>
              <a:t>Women, n=88</a:t>
            </a:r>
          </a:p>
          <a:p>
            <a:pPr algn="ctr"/>
            <a:r>
              <a:rPr lang="es-MX" sz="1400" b="1"/>
              <a:t>Cystatin C &lt;1.5 vs ≥1.5 mg/L (</a:t>
            </a:r>
            <a:r>
              <a:rPr lang="es-MX" sz="1400" b="1" i="1"/>
              <a:t>p</a:t>
            </a:r>
            <a:r>
              <a:rPr lang="es-MX" sz="1400" b="1"/>
              <a:t>=0.04)</a:t>
            </a:r>
          </a:p>
        </p:txBody>
      </p:sp>
      <p:sp>
        <p:nvSpPr>
          <p:cNvPr id="13" name="TextBox 12">
            <a:extLst>
              <a:ext uri="{FF2B5EF4-FFF2-40B4-BE49-F238E27FC236}">
                <a16:creationId xmlns:a16="http://schemas.microsoft.com/office/drawing/2014/main" id="{D99DA490-1BA2-074E-9E69-DDC153DB246A}"/>
              </a:ext>
            </a:extLst>
          </p:cNvPr>
          <p:cNvSpPr txBox="1"/>
          <p:nvPr/>
        </p:nvSpPr>
        <p:spPr>
          <a:xfrm>
            <a:off x="3996337" y="5742050"/>
            <a:ext cx="7854846" cy="276999"/>
          </a:xfrm>
          <a:prstGeom prst="rect">
            <a:avLst/>
          </a:prstGeom>
          <a:noFill/>
        </p:spPr>
        <p:txBody>
          <a:bodyPr wrap="square" rtlCol="0">
            <a:spAutoFit/>
          </a:bodyPr>
          <a:lstStyle/>
          <a:p>
            <a:r>
              <a:rPr lang="es-MX" sz="1200" dirty="0"/>
              <a:t> *Análisis de sobrevida por cuartiles y múltiples umbrales en mujeres, </a:t>
            </a:r>
            <a:r>
              <a:rPr lang="es-MX" sz="1200" i="1" dirty="0"/>
              <a:t>p</a:t>
            </a:r>
            <a:r>
              <a:rPr lang="es-MX" sz="1200" dirty="0"/>
              <a:t>=NS. TSH, Trasplante simultáneo hígado-riñón., </a:t>
            </a:r>
          </a:p>
        </p:txBody>
      </p:sp>
      <p:pic>
        <p:nvPicPr>
          <p:cNvPr id="15" name="Picture 14">
            <a:extLst>
              <a:ext uri="{FF2B5EF4-FFF2-40B4-BE49-F238E27FC236}">
                <a16:creationId xmlns:a16="http://schemas.microsoft.com/office/drawing/2014/main" id="{67A18AD3-6DC1-8548-8932-212D9151DA6D}"/>
              </a:ext>
            </a:extLst>
          </p:cNvPr>
          <p:cNvPicPr>
            <a:picLocks noChangeAspect="1"/>
          </p:cNvPicPr>
          <p:nvPr/>
        </p:nvPicPr>
        <p:blipFill>
          <a:blip r:embed="rId3">
            <a:clrChange>
              <a:clrFrom>
                <a:srgbClr val="EAF2F3"/>
              </a:clrFrom>
              <a:clrTo>
                <a:srgbClr val="EAF2F3">
                  <a:alpha val="0"/>
                </a:srgbClr>
              </a:clrTo>
            </a:clrChange>
          </a:blip>
          <a:stretch>
            <a:fillRect/>
          </a:stretch>
        </p:blipFill>
        <p:spPr>
          <a:xfrm>
            <a:off x="8468723" y="2229213"/>
            <a:ext cx="3382460" cy="2459971"/>
          </a:xfrm>
          <a:prstGeom prst="rect">
            <a:avLst/>
          </a:prstGeom>
        </p:spPr>
      </p:pic>
      <p:pic>
        <p:nvPicPr>
          <p:cNvPr id="7" name="Picture 6">
            <a:extLst>
              <a:ext uri="{FF2B5EF4-FFF2-40B4-BE49-F238E27FC236}">
                <a16:creationId xmlns:a16="http://schemas.microsoft.com/office/drawing/2014/main" id="{97D1C760-1FD3-5A40-AFAA-B6CFB98B152B}"/>
              </a:ext>
            </a:extLst>
          </p:cNvPr>
          <p:cNvPicPr>
            <a:picLocks noChangeAspect="1"/>
          </p:cNvPicPr>
          <p:nvPr/>
        </p:nvPicPr>
        <p:blipFill>
          <a:blip r:embed="rId4">
            <a:clrChange>
              <a:clrFrom>
                <a:srgbClr val="EAF2F3"/>
              </a:clrFrom>
              <a:clrTo>
                <a:srgbClr val="EAF2F3">
                  <a:alpha val="0"/>
                </a:srgbClr>
              </a:clrTo>
            </a:clrChange>
          </a:blip>
          <a:stretch>
            <a:fillRect/>
          </a:stretch>
        </p:blipFill>
        <p:spPr>
          <a:xfrm>
            <a:off x="4961353" y="2229212"/>
            <a:ext cx="3388972" cy="2464707"/>
          </a:xfrm>
          <a:prstGeom prst="rect">
            <a:avLst/>
          </a:prstGeom>
        </p:spPr>
      </p:pic>
    </p:spTree>
    <p:extLst>
      <p:ext uri="{BB962C8B-B14F-4D97-AF65-F5344CB8AC3E}">
        <p14:creationId xmlns:p14="http://schemas.microsoft.com/office/powerpoint/2010/main" val="408235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76F5-9FA5-46E9-92E0-3015321D5CAF}"/>
              </a:ext>
            </a:extLst>
          </p:cNvPr>
          <p:cNvSpPr>
            <a:spLocks noGrp="1"/>
          </p:cNvSpPr>
          <p:nvPr>
            <p:ph type="title"/>
          </p:nvPr>
        </p:nvSpPr>
        <p:spPr>
          <a:xfrm>
            <a:off x="1" y="20519"/>
            <a:ext cx="12192000" cy="1446308"/>
          </a:xfrm>
        </p:spPr>
        <p:txBody>
          <a:bodyPr tIns="0" rIns="182880" anchor="ctr">
            <a:noAutofit/>
          </a:bodyPr>
          <a:lstStyle/>
          <a:p>
            <a:r>
              <a:rPr lang="es-MX" spc="-50" dirty="0"/>
              <a:t>Rifaximina para prevención de encefalopatía hepática en pacientes tratados con TIPS: ECA multicéntrico.</a:t>
            </a:r>
          </a:p>
        </p:txBody>
      </p:sp>
      <p:sp>
        <p:nvSpPr>
          <p:cNvPr id="6" name="Text Placeholder 5">
            <a:extLst>
              <a:ext uri="{FF2B5EF4-FFF2-40B4-BE49-F238E27FC236}">
                <a16:creationId xmlns:a16="http://schemas.microsoft.com/office/drawing/2014/main" id="{502D1FAB-4893-46F1-A13F-0CAB1DB38142}"/>
              </a:ext>
            </a:extLst>
          </p:cNvPr>
          <p:cNvSpPr>
            <a:spLocks noGrp="1"/>
          </p:cNvSpPr>
          <p:nvPr>
            <p:ph type="body" sz="quarter" idx="10"/>
          </p:nvPr>
        </p:nvSpPr>
        <p:spPr>
          <a:xfrm>
            <a:off x="0" y="5528712"/>
            <a:ext cx="2641600" cy="514350"/>
          </a:xfrm>
        </p:spPr>
        <p:txBody>
          <a:bodyPr/>
          <a:lstStyle/>
          <a:p>
            <a:r>
              <a:rPr lang="en-US" dirty="0"/>
              <a:t>Bureau C, et al., Abstract 14</a:t>
            </a:r>
          </a:p>
        </p:txBody>
      </p:sp>
      <p:grpSp>
        <p:nvGrpSpPr>
          <p:cNvPr id="4" name="Group 3">
            <a:extLst>
              <a:ext uri="{FF2B5EF4-FFF2-40B4-BE49-F238E27FC236}">
                <a16:creationId xmlns:a16="http://schemas.microsoft.com/office/drawing/2014/main" id="{37DF48D9-00E8-49EA-92BC-7B712AC8DF55}"/>
              </a:ext>
            </a:extLst>
          </p:cNvPr>
          <p:cNvGrpSpPr/>
          <p:nvPr/>
        </p:nvGrpSpPr>
        <p:grpSpPr>
          <a:xfrm>
            <a:off x="6474049" y="1658462"/>
            <a:ext cx="5384204" cy="3965554"/>
            <a:chOff x="6474049" y="1658462"/>
            <a:chExt cx="5384204" cy="3965554"/>
          </a:xfrm>
        </p:grpSpPr>
        <p:pic>
          <p:nvPicPr>
            <p:cNvPr id="16" name="Image 15"/>
            <p:cNvPicPr/>
            <p:nvPr/>
          </p:nvPicPr>
          <p:blipFill rotWithShape="1">
            <a:blip r:embed="rId3"/>
            <a:srcRect l="39470" t="21592" r="20927" b="26555"/>
            <a:stretch/>
          </p:blipFill>
          <p:spPr bwMode="auto">
            <a:xfrm>
              <a:off x="6474049" y="1658462"/>
              <a:ext cx="5384204" cy="3965554"/>
            </a:xfrm>
            <a:prstGeom prst="rect">
              <a:avLst/>
            </a:prstGeom>
            <a:ln>
              <a:noFill/>
            </a:ln>
            <a:extLst>
              <a:ext uri="{53640926-AAD7-44D8-BBD7-CCE9431645EC}">
                <a14:shadowObscured xmlns:a14="http://schemas.microsoft.com/office/drawing/2010/main"/>
              </a:ext>
            </a:extLst>
          </p:spPr>
        </p:pic>
        <p:sp>
          <p:nvSpPr>
            <p:cNvPr id="17" name="Rectangle 16"/>
            <p:cNvSpPr/>
            <p:nvPr/>
          </p:nvSpPr>
          <p:spPr>
            <a:xfrm>
              <a:off x="7627125" y="4068369"/>
              <a:ext cx="45719" cy="70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7661407" y="4386718"/>
              <a:ext cx="45719" cy="70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7309332" y="5357312"/>
              <a:ext cx="45719" cy="70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Content Placeholder 2">
            <a:extLst>
              <a:ext uri="{FF2B5EF4-FFF2-40B4-BE49-F238E27FC236}">
                <a16:creationId xmlns:a16="http://schemas.microsoft.com/office/drawing/2014/main" id="{5B79DF60-2928-4C25-B0F0-9571DBEF4B69}"/>
              </a:ext>
            </a:extLst>
          </p:cNvPr>
          <p:cNvSpPr>
            <a:spLocks noGrp="1"/>
          </p:cNvSpPr>
          <p:nvPr>
            <p:ph idx="1"/>
          </p:nvPr>
        </p:nvSpPr>
        <p:spPr>
          <a:xfrm>
            <a:off x="-37747" y="1343098"/>
            <a:ext cx="6929438" cy="4600502"/>
          </a:xfrm>
        </p:spPr>
        <p:txBody>
          <a:bodyPr/>
          <a:lstStyle/>
          <a:p>
            <a:pPr marL="0" indent="0">
              <a:spcBef>
                <a:spcPts val="300"/>
              </a:spcBef>
              <a:buNone/>
            </a:pPr>
            <a:r>
              <a:rPr lang="es-MX" sz="1500" b="1" dirty="0">
                <a:solidFill>
                  <a:schemeClr val="accent2"/>
                </a:solidFill>
              </a:rPr>
              <a:t>Objetivo</a:t>
            </a:r>
            <a:r>
              <a:rPr lang="es-MX" sz="1500" dirty="0">
                <a:solidFill>
                  <a:schemeClr val="accent2"/>
                </a:solidFill>
              </a:rPr>
              <a:t>: </a:t>
            </a:r>
          </a:p>
          <a:p>
            <a:pPr marL="0" indent="0">
              <a:spcBef>
                <a:spcPts val="300"/>
              </a:spcBef>
              <a:buNone/>
            </a:pPr>
            <a:r>
              <a:rPr lang="es-MX" sz="1500" dirty="0"/>
              <a:t>La eficacia de la rifaximina en la prevención secundaria de encefalopatía hepática clínica (EH) esta bien documentada, pero su eficacia para la prevención de un primer episodio en pacientes tratados con TIPS no está bien establecida.</a:t>
            </a:r>
          </a:p>
          <a:p>
            <a:pPr marL="0" indent="0">
              <a:spcBef>
                <a:spcPts val="300"/>
              </a:spcBef>
              <a:buNone/>
            </a:pPr>
            <a:r>
              <a:rPr lang="es-MX" sz="1500" b="1" dirty="0">
                <a:solidFill>
                  <a:schemeClr val="accent2"/>
                </a:solidFill>
              </a:rPr>
              <a:t>Métodos</a:t>
            </a:r>
            <a:r>
              <a:rPr lang="es-MX" sz="1500" dirty="0">
                <a:solidFill>
                  <a:schemeClr val="accent2"/>
                </a:solidFill>
              </a:rPr>
              <a:t>:</a:t>
            </a:r>
          </a:p>
          <a:p>
            <a:pPr marL="0" indent="0">
              <a:spcBef>
                <a:spcPts val="300"/>
              </a:spcBef>
              <a:buNone/>
            </a:pPr>
            <a:r>
              <a:rPr lang="es-MX" sz="1500" dirty="0"/>
              <a:t>Asignamos aleatoriamente a 183 pacientes tratados con TIPS para recibir ya sea rifaximina, a dosis de 600 mg dos veces al día o placebo, iniciado</a:t>
            </a:r>
          </a:p>
          <a:p>
            <a:pPr marL="0" indent="0">
              <a:spcBef>
                <a:spcPts val="300"/>
              </a:spcBef>
              <a:buNone/>
            </a:pPr>
            <a:r>
              <a:rPr lang="es-MX" sz="1500" dirty="0"/>
              <a:t>15 días previo a TIPS y por 6 meses después del procedimiento. El desenlace primario fue la ocurrencia de por lo menos un episodio de EH en 6 meses (valoración doble ciego).</a:t>
            </a:r>
          </a:p>
          <a:p>
            <a:pPr marL="0" indent="0">
              <a:spcBef>
                <a:spcPts val="300"/>
              </a:spcBef>
              <a:buNone/>
            </a:pPr>
            <a:r>
              <a:rPr lang="es-MX" sz="1500" b="1" dirty="0">
                <a:solidFill>
                  <a:schemeClr val="accent2"/>
                </a:solidFill>
              </a:rPr>
              <a:t>Hallazgos principales</a:t>
            </a:r>
            <a:r>
              <a:rPr lang="es-MX" sz="1500" dirty="0">
                <a:solidFill>
                  <a:schemeClr val="accent2"/>
                </a:solidFill>
              </a:rPr>
              <a:t>:</a:t>
            </a:r>
          </a:p>
          <a:p>
            <a:pPr marL="0" indent="0">
              <a:spcBef>
                <a:spcPts val="300"/>
              </a:spcBef>
              <a:buNone/>
            </a:pPr>
            <a:r>
              <a:rPr lang="es-MX" sz="1500" dirty="0"/>
              <a:t>La probabilidad a 6 meses de estar libre de EH fue 66.3% en el grupo de rifaximina comparado con 45.1% en el grupo de placebo (p&lt;0.01). El OR estratificado por clase de Child Pugh y un episodio previo de EH antes de TIPS fue 0.48% IC 95% [0.27-0.87; </a:t>
            </a:r>
            <a:r>
              <a:rPr lang="es-MX" sz="1500" i="1" dirty="0"/>
              <a:t>p</a:t>
            </a:r>
            <a:r>
              <a:rPr lang="es-MX" sz="1500" dirty="0"/>
              <a:t>=0.01]</a:t>
            </a:r>
          </a:p>
          <a:p>
            <a:pPr marL="0" indent="0">
              <a:spcBef>
                <a:spcPts val="300"/>
              </a:spcBef>
              <a:buNone/>
            </a:pPr>
            <a:r>
              <a:rPr lang="es-MX" sz="1500" b="1" dirty="0">
                <a:solidFill>
                  <a:schemeClr val="accent2"/>
                </a:solidFill>
              </a:rPr>
              <a:t>Conclusiones</a:t>
            </a:r>
            <a:r>
              <a:rPr lang="es-MX" sz="1500" dirty="0">
                <a:solidFill>
                  <a:schemeClr val="accent2"/>
                </a:solidFill>
              </a:rPr>
              <a:t>: </a:t>
            </a:r>
          </a:p>
          <a:p>
            <a:pPr marL="0" indent="0">
              <a:spcBef>
                <a:spcPts val="300"/>
              </a:spcBef>
              <a:buNone/>
            </a:pPr>
            <a:r>
              <a:rPr lang="es-MX" sz="1500" dirty="0"/>
              <a:t>En pacientes tratados con TIPS, mostramos que el uso preventivo de rifaximina esta asociado con menor riesgo de EH clínica.</a:t>
            </a:r>
          </a:p>
        </p:txBody>
      </p:sp>
    </p:spTree>
    <p:extLst>
      <p:ext uri="{BB962C8B-B14F-4D97-AF65-F5344CB8AC3E}">
        <p14:creationId xmlns:p14="http://schemas.microsoft.com/office/powerpoint/2010/main" val="568008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76F5-9FA5-46E9-92E0-3015321D5CAF}"/>
              </a:ext>
            </a:extLst>
          </p:cNvPr>
          <p:cNvSpPr>
            <a:spLocks noGrp="1"/>
          </p:cNvSpPr>
          <p:nvPr>
            <p:ph type="title"/>
          </p:nvPr>
        </p:nvSpPr>
        <p:spPr>
          <a:xfrm>
            <a:off x="0" y="0"/>
            <a:ext cx="12192000" cy="1593731"/>
          </a:xfrm>
        </p:spPr>
        <p:txBody>
          <a:bodyPr tIns="0" anchor="ctr">
            <a:noAutofit/>
          </a:bodyPr>
          <a:lstStyle/>
          <a:p>
            <a:r>
              <a:rPr lang="es-MX" sz="3200" dirty="0"/>
              <a:t>G-CSF para tratar falla hepática crónica agudizada (ensayo GRAFT): Análisis interino del primer ensayo multicéntrico Europeo</a:t>
            </a:r>
          </a:p>
        </p:txBody>
      </p:sp>
      <p:sp>
        <p:nvSpPr>
          <p:cNvPr id="6" name="Text Placeholder 5">
            <a:extLst>
              <a:ext uri="{FF2B5EF4-FFF2-40B4-BE49-F238E27FC236}">
                <a16:creationId xmlns:a16="http://schemas.microsoft.com/office/drawing/2014/main" id="{502D1FAB-4893-46F1-A13F-0CAB1DB38142}"/>
              </a:ext>
            </a:extLst>
          </p:cNvPr>
          <p:cNvSpPr>
            <a:spLocks noGrp="1"/>
          </p:cNvSpPr>
          <p:nvPr>
            <p:ph type="body" sz="quarter" idx="10"/>
          </p:nvPr>
        </p:nvSpPr>
        <p:spPr>
          <a:xfrm>
            <a:off x="0" y="5531887"/>
            <a:ext cx="2641600" cy="514350"/>
          </a:xfrm>
        </p:spPr>
        <p:txBody>
          <a:bodyPr/>
          <a:lstStyle/>
          <a:p>
            <a:r>
              <a:rPr lang="en-US" dirty="0"/>
              <a:t>Engelmann C, et al., Abstract 17</a:t>
            </a:r>
          </a:p>
        </p:txBody>
      </p:sp>
      <p:sp>
        <p:nvSpPr>
          <p:cNvPr id="3" name="Content Placeholder 2">
            <a:extLst>
              <a:ext uri="{FF2B5EF4-FFF2-40B4-BE49-F238E27FC236}">
                <a16:creationId xmlns:a16="http://schemas.microsoft.com/office/drawing/2014/main" id="{5B79DF60-2928-4C25-B0F0-9571DBEF4B69}"/>
              </a:ext>
            </a:extLst>
          </p:cNvPr>
          <p:cNvSpPr>
            <a:spLocks noGrp="1"/>
          </p:cNvSpPr>
          <p:nvPr>
            <p:ph idx="1"/>
          </p:nvPr>
        </p:nvSpPr>
        <p:spPr>
          <a:xfrm>
            <a:off x="-2" y="1593731"/>
            <a:ext cx="6096002" cy="3959344"/>
          </a:xfrm>
        </p:spPr>
        <p:txBody>
          <a:bodyPr rIns="274320"/>
          <a:lstStyle/>
          <a:p>
            <a:pPr marL="0" indent="0">
              <a:buNone/>
            </a:pPr>
            <a:r>
              <a:rPr lang="es-MX" sz="1800" b="1" dirty="0">
                <a:solidFill>
                  <a:srgbClr val="F37116"/>
                </a:solidFill>
              </a:rPr>
              <a:t>Hipótesis:</a:t>
            </a:r>
            <a:endParaRPr lang="es-MX" sz="1800" dirty="0"/>
          </a:p>
          <a:p>
            <a:pPr marL="0" indent="0">
              <a:buNone/>
            </a:pPr>
            <a:r>
              <a:rPr lang="es-MX" dirty="0"/>
              <a:t>El factor estimulante de colonias de granulocitos (G-CSF) mitiga la lesión orgánica en falla hepática crónica agudizada (ACLF).</a:t>
            </a:r>
          </a:p>
          <a:p>
            <a:pPr marL="0" indent="0">
              <a:buNone/>
            </a:pPr>
            <a:r>
              <a:rPr lang="es-MX" sz="1800" b="1" dirty="0">
                <a:solidFill>
                  <a:srgbClr val="F37116"/>
                </a:solidFill>
              </a:rPr>
              <a:t>Métodos:</a:t>
            </a:r>
            <a:endParaRPr lang="es-MX" sz="1800" dirty="0"/>
          </a:p>
          <a:p>
            <a:pPr marL="0" indent="0">
              <a:buNone/>
            </a:pPr>
            <a:r>
              <a:rPr lang="es-MX" dirty="0"/>
              <a:t>Estudio controlado, prospectivo, abierto a dos brazos en 163 pacientes comparando la eficacia de G-CSF contra la terapia médica estándar (TME) en pacientes con ACLF.</a:t>
            </a:r>
          </a:p>
          <a:p>
            <a:pPr marL="0" indent="0">
              <a:buNone/>
            </a:pPr>
            <a:r>
              <a:rPr lang="es-MX" sz="1800" b="1" dirty="0">
                <a:solidFill>
                  <a:srgbClr val="F37116"/>
                </a:solidFill>
              </a:rPr>
              <a:t>Principales Hallazgos: </a:t>
            </a:r>
            <a:endParaRPr lang="es-MX" sz="1800" dirty="0"/>
          </a:p>
          <a:p>
            <a:pPr marL="0" indent="0">
              <a:buNone/>
            </a:pPr>
            <a:r>
              <a:rPr lang="es-MX" dirty="0"/>
              <a:t>Pacientes tratados con G-CSF tuvieron una sobrevida a 90 días libre de trasplante de 40.7%, sin observar diferencia con TME 48.8% con HR de 1.177 (95% CI 0.778; 1.782) (</a:t>
            </a:r>
            <a:r>
              <a:rPr lang="es-MX" i="1" dirty="0"/>
              <a:t>p</a:t>
            </a:r>
            <a:r>
              <a:rPr lang="es-MX" dirty="0"/>
              <a:t>=0.44).</a:t>
            </a:r>
            <a:endParaRPr lang="es-MX" sz="1800" b="1" dirty="0">
              <a:solidFill>
                <a:srgbClr val="F37116"/>
              </a:solidFill>
            </a:endParaRPr>
          </a:p>
          <a:p>
            <a:pPr marL="0" indent="0">
              <a:buNone/>
            </a:pPr>
            <a:r>
              <a:rPr lang="es-MX" sz="1800" b="1" dirty="0">
                <a:solidFill>
                  <a:srgbClr val="F37116"/>
                </a:solidFill>
              </a:rPr>
              <a:t>Conclusiones:</a:t>
            </a:r>
            <a:endParaRPr lang="es-MX" sz="1800" dirty="0"/>
          </a:p>
          <a:p>
            <a:pPr marL="0" indent="0">
              <a:buNone/>
            </a:pPr>
            <a:r>
              <a:rPr lang="es-MX" dirty="0"/>
              <a:t>Distinto a publicaciones previas de ensayos clínicos más pequeños estos resultados muestran que el G-CSF no tienen efecto benéfico en el desenlace de pacientes con ACLF.</a:t>
            </a:r>
          </a:p>
        </p:txBody>
      </p:sp>
      <p:pic>
        <p:nvPicPr>
          <p:cNvPr id="13" name="Bild 12"/>
          <p:cNvPicPr>
            <a:picLocks noChangeAspect="1"/>
          </p:cNvPicPr>
          <p:nvPr/>
        </p:nvPicPr>
        <p:blipFill rotWithShape="1">
          <a:blip r:embed="rId3">
            <a:clrChange>
              <a:clrFrom>
                <a:srgbClr val="FFFFFF"/>
              </a:clrFrom>
              <a:clrTo>
                <a:srgbClr val="FFFFFF">
                  <a:alpha val="0"/>
                </a:srgbClr>
              </a:clrTo>
            </a:clrChange>
          </a:blip>
          <a:srcRect l="2478" t="8715" r="25123"/>
          <a:stretch/>
        </p:blipFill>
        <p:spPr>
          <a:xfrm>
            <a:off x="5624676" y="1802724"/>
            <a:ext cx="5978044" cy="4239837"/>
          </a:xfrm>
          <a:prstGeom prst="rect">
            <a:avLst/>
          </a:prstGeom>
        </p:spPr>
      </p:pic>
      <p:sp>
        <p:nvSpPr>
          <p:cNvPr id="9" name="Textfeld 8"/>
          <p:cNvSpPr txBox="1"/>
          <p:nvPr/>
        </p:nvSpPr>
        <p:spPr>
          <a:xfrm>
            <a:off x="6924040" y="1492479"/>
            <a:ext cx="3947160" cy="535531"/>
          </a:xfrm>
          <a:prstGeom prst="rect">
            <a:avLst/>
          </a:prstGeom>
          <a:solidFill>
            <a:schemeClr val="bg1"/>
          </a:solidFill>
        </p:spPr>
        <p:txBody>
          <a:bodyPr wrap="square" rtlCol="0">
            <a:spAutoFit/>
          </a:bodyPr>
          <a:lstStyle/>
          <a:p>
            <a:pPr algn="ctr">
              <a:lnSpc>
                <a:spcPct val="90000"/>
              </a:lnSpc>
            </a:pPr>
            <a:r>
              <a:rPr lang="en-GB" sz="1600" b="1" dirty="0"/>
              <a:t>Cumulative Transplant-Free Survival </a:t>
            </a:r>
            <a:br>
              <a:rPr lang="en-GB" sz="1600" b="1" dirty="0"/>
            </a:br>
            <a:r>
              <a:rPr lang="en-GB" sz="1600" b="1" dirty="0"/>
              <a:t>90 Days After Study Inclusion</a:t>
            </a:r>
          </a:p>
        </p:txBody>
      </p:sp>
    </p:spTree>
    <p:extLst>
      <p:ext uri="{BB962C8B-B14F-4D97-AF65-F5344CB8AC3E}">
        <p14:creationId xmlns:p14="http://schemas.microsoft.com/office/powerpoint/2010/main" val="834732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76F5-9FA5-46E9-92E0-3015321D5CAF}"/>
              </a:ext>
            </a:extLst>
          </p:cNvPr>
          <p:cNvSpPr>
            <a:spLocks noGrp="1"/>
          </p:cNvSpPr>
          <p:nvPr>
            <p:ph type="title"/>
          </p:nvPr>
        </p:nvSpPr>
        <p:spPr>
          <a:xfrm>
            <a:off x="0" y="-148518"/>
            <a:ext cx="12192000" cy="1478279"/>
          </a:xfrm>
        </p:spPr>
        <p:txBody>
          <a:bodyPr tIns="0" anchor="ctr">
            <a:noAutofit/>
          </a:bodyPr>
          <a:lstStyle/>
          <a:p>
            <a:r>
              <a:rPr lang="es-MX" dirty="0"/>
              <a:t>Efecto a largo plazo de la terapia con hormona de crecimiento (GH) en cirrosis descompensada.</a:t>
            </a:r>
          </a:p>
        </p:txBody>
      </p:sp>
      <p:sp>
        <p:nvSpPr>
          <p:cNvPr id="6" name="Text Placeholder 5">
            <a:extLst>
              <a:ext uri="{FF2B5EF4-FFF2-40B4-BE49-F238E27FC236}">
                <a16:creationId xmlns:a16="http://schemas.microsoft.com/office/drawing/2014/main" id="{502D1FAB-4893-46F1-A13F-0CAB1DB38142}"/>
              </a:ext>
            </a:extLst>
          </p:cNvPr>
          <p:cNvSpPr>
            <a:spLocks noGrp="1"/>
          </p:cNvSpPr>
          <p:nvPr>
            <p:ph type="body" sz="quarter" idx="10"/>
          </p:nvPr>
        </p:nvSpPr>
        <p:spPr>
          <a:xfrm>
            <a:off x="0" y="5528712"/>
            <a:ext cx="2641600" cy="514350"/>
          </a:xfrm>
        </p:spPr>
        <p:txBody>
          <a:bodyPr/>
          <a:lstStyle/>
          <a:p>
            <a:r>
              <a:rPr lang="en-US" dirty="0"/>
              <a:t>Kumari S, et al., Abstract 50</a:t>
            </a:r>
          </a:p>
        </p:txBody>
      </p:sp>
      <p:sp>
        <p:nvSpPr>
          <p:cNvPr id="3" name="Content Placeholder 2">
            <a:extLst>
              <a:ext uri="{FF2B5EF4-FFF2-40B4-BE49-F238E27FC236}">
                <a16:creationId xmlns:a16="http://schemas.microsoft.com/office/drawing/2014/main" id="{5B79DF60-2928-4C25-B0F0-9571DBEF4B69}"/>
              </a:ext>
            </a:extLst>
          </p:cNvPr>
          <p:cNvSpPr>
            <a:spLocks noGrp="1"/>
          </p:cNvSpPr>
          <p:nvPr>
            <p:ph idx="1"/>
          </p:nvPr>
        </p:nvSpPr>
        <p:spPr>
          <a:xfrm>
            <a:off x="-209862" y="1191775"/>
            <a:ext cx="6610661" cy="4762500"/>
          </a:xfrm>
        </p:spPr>
        <p:txBody>
          <a:bodyPr/>
          <a:lstStyle/>
          <a:p>
            <a:pPr marL="0" indent="0">
              <a:buNone/>
            </a:pPr>
            <a:r>
              <a:rPr lang="es-MX" sz="1800" b="1" dirty="0">
                <a:solidFill>
                  <a:srgbClr val="F37116"/>
                </a:solidFill>
              </a:rPr>
              <a:t>Objetivo:</a:t>
            </a:r>
            <a:endParaRPr lang="es-MX" sz="1800" dirty="0"/>
          </a:p>
          <a:p>
            <a:pPr marL="0" indent="0">
              <a:buNone/>
            </a:pPr>
            <a:r>
              <a:rPr lang="es-MX" dirty="0"/>
              <a:t>Estudiar la seguridad y eficacia del tratamiento con GH) y sus efectos en desnutrición, metabolismo del nitrógeno, y cambios hormonales en pacientes con cirrosis descompensada (CD).</a:t>
            </a:r>
            <a:endParaRPr lang="es-MX" b="1" dirty="0">
              <a:solidFill>
                <a:srgbClr val="F37116"/>
              </a:solidFill>
            </a:endParaRPr>
          </a:p>
          <a:p>
            <a:pPr marL="0" indent="0">
              <a:buNone/>
            </a:pPr>
            <a:r>
              <a:rPr lang="es-MX" sz="1800" b="1" dirty="0">
                <a:solidFill>
                  <a:srgbClr val="F37116"/>
                </a:solidFill>
              </a:rPr>
              <a:t>Métodos:</a:t>
            </a:r>
            <a:endParaRPr lang="es-MX" sz="1800" dirty="0"/>
          </a:p>
          <a:p>
            <a:r>
              <a:rPr lang="es-MX" spc="-10" dirty="0"/>
              <a:t>Treinta y tres pacientes con CD aleatorizados para recibir ya sea terapia medica estándar (TME) más GH (1 UI/día subcutánea e incremento a 2 UI/día por titulación de dosis acorde a niveles de IGF-1) (Grupo A; n=17) o TME sola (Grupo B; n=17)</a:t>
            </a:r>
          </a:p>
          <a:p>
            <a:r>
              <a:rPr lang="es-MX" dirty="0"/>
              <a:t>Parámetros de desnutrición [índice de músculo esquelético (IME), índice de masa corporal (IMC), circunferencia muscular brazo medio (MAMC), fuerza de estrechamiento de mano (HGS), cambios hormonales, y balance de nitrógeno fueron estudiados basalmente y a los 3, 6, 9 y 12 meses.</a:t>
            </a:r>
          </a:p>
          <a:p>
            <a:pPr marL="0" indent="0">
              <a:buNone/>
            </a:pPr>
            <a:r>
              <a:rPr lang="es-MX" sz="1800" b="1" dirty="0">
                <a:solidFill>
                  <a:srgbClr val="F37116"/>
                </a:solidFill>
              </a:rPr>
              <a:t>Conclusiones:</a:t>
            </a:r>
            <a:endParaRPr lang="es-MX" sz="1800" dirty="0"/>
          </a:p>
          <a:p>
            <a:r>
              <a:rPr lang="es-MX" dirty="0"/>
              <a:t>La terapia con GH es segura y efectiva en pacientes sin CD.</a:t>
            </a:r>
          </a:p>
          <a:p>
            <a:r>
              <a:rPr lang="es-MX" dirty="0"/>
              <a:t>El uso a largo plazo de GH mejora la desnutrición (SMI, IMC, MAMC y HGS) y el balance de nitrógeno y disminuye la resistencia a GH. </a:t>
            </a:r>
          </a:p>
        </p:txBody>
      </p:sp>
      <p:graphicFrame>
        <p:nvGraphicFramePr>
          <p:cNvPr id="9" name="Table 8"/>
          <p:cNvGraphicFramePr>
            <a:graphicFrameLocks noGrp="1"/>
          </p:cNvGraphicFramePr>
          <p:nvPr>
            <p:extLst>
              <p:ext uri="{D42A27DB-BD31-4B8C-83A1-F6EECF244321}">
                <p14:modId xmlns:p14="http://schemas.microsoft.com/office/powerpoint/2010/main" val="1691455207"/>
              </p:ext>
            </p:extLst>
          </p:nvPr>
        </p:nvGraphicFramePr>
        <p:xfrm>
          <a:off x="6038859" y="4127941"/>
          <a:ext cx="5741574" cy="1826334"/>
        </p:xfrm>
        <a:graphic>
          <a:graphicData uri="http://schemas.openxmlformats.org/drawingml/2006/table">
            <a:tbl>
              <a:tblPr/>
              <a:tblGrid>
                <a:gridCol w="1536192">
                  <a:extLst>
                    <a:ext uri="{9D8B030D-6E8A-4147-A177-3AD203B41FA5}">
                      <a16:colId xmlns:a16="http://schemas.microsoft.com/office/drawing/2014/main" val="20000"/>
                    </a:ext>
                  </a:extLst>
                </a:gridCol>
                <a:gridCol w="803814">
                  <a:extLst>
                    <a:ext uri="{9D8B030D-6E8A-4147-A177-3AD203B41FA5}">
                      <a16:colId xmlns:a16="http://schemas.microsoft.com/office/drawing/2014/main" val="20001"/>
                    </a:ext>
                  </a:extLst>
                </a:gridCol>
                <a:gridCol w="758952">
                  <a:extLst>
                    <a:ext uri="{9D8B030D-6E8A-4147-A177-3AD203B41FA5}">
                      <a16:colId xmlns:a16="http://schemas.microsoft.com/office/drawing/2014/main" val="20002"/>
                    </a:ext>
                  </a:extLst>
                </a:gridCol>
                <a:gridCol w="530352">
                  <a:extLst>
                    <a:ext uri="{9D8B030D-6E8A-4147-A177-3AD203B41FA5}">
                      <a16:colId xmlns:a16="http://schemas.microsoft.com/office/drawing/2014/main" val="20003"/>
                    </a:ext>
                  </a:extLst>
                </a:gridCol>
                <a:gridCol w="804672">
                  <a:extLst>
                    <a:ext uri="{9D8B030D-6E8A-4147-A177-3AD203B41FA5}">
                      <a16:colId xmlns:a16="http://schemas.microsoft.com/office/drawing/2014/main" val="20004"/>
                    </a:ext>
                  </a:extLst>
                </a:gridCol>
                <a:gridCol w="777240">
                  <a:extLst>
                    <a:ext uri="{9D8B030D-6E8A-4147-A177-3AD203B41FA5}">
                      <a16:colId xmlns:a16="http://schemas.microsoft.com/office/drawing/2014/main" val="20005"/>
                    </a:ext>
                  </a:extLst>
                </a:gridCol>
                <a:gridCol w="530352">
                  <a:extLst>
                    <a:ext uri="{9D8B030D-6E8A-4147-A177-3AD203B41FA5}">
                      <a16:colId xmlns:a16="http://schemas.microsoft.com/office/drawing/2014/main" val="20006"/>
                    </a:ext>
                  </a:extLst>
                </a:gridCol>
              </a:tblGrid>
              <a:tr h="218974">
                <a:tc rowSpan="2">
                  <a:txBody>
                    <a:bodyPr/>
                    <a:lstStyle/>
                    <a:p>
                      <a:pPr algn="l">
                        <a:lnSpc>
                          <a:spcPct val="115000"/>
                        </a:lnSpc>
                        <a:spcAft>
                          <a:spcPts val="1000"/>
                        </a:spcAft>
                      </a:pPr>
                      <a:r>
                        <a:rPr lang="en-IN" sz="1200" b="1" dirty="0">
                          <a:solidFill>
                            <a:srgbClr val="000000"/>
                          </a:solidFill>
                          <a:latin typeface="Calibri"/>
                          <a:ea typeface="Calibri"/>
                          <a:cs typeface="Times New Roman"/>
                        </a:rPr>
                        <a:t>Parameters</a:t>
                      </a:r>
                      <a:endParaRPr lang="en-GB" sz="1200" b="1" dirty="0">
                        <a:latin typeface="Calibri"/>
                        <a:ea typeface="Calibri"/>
                        <a:cs typeface="Times New Roman"/>
                      </a:endParaRPr>
                    </a:p>
                  </a:txBody>
                  <a:tcPr marL="27432" marR="18288" marT="18288" marB="18288"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2">
                        <a:lumMod val="20000"/>
                        <a:lumOff val="80000"/>
                      </a:schemeClr>
                    </a:solidFill>
                  </a:tcPr>
                </a:tc>
                <a:tc gridSpan="3">
                  <a:txBody>
                    <a:bodyPr/>
                    <a:lstStyle/>
                    <a:p>
                      <a:pPr algn="ctr">
                        <a:lnSpc>
                          <a:spcPct val="115000"/>
                        </a:lnSpc>
                        <a:spcAft>
                          <a:spcPts val="1000"/>
                        </a:spcAft>
                      </a:pPr>
                      <a:r>
                        <a:rPr lang="en-GB" sz="1200" b="1" dirty="0">
                          <a:solidFill>
                            <a:srgbClr val="000000"/>
                          </a:solidFill>
                          <a:latin typeface="Calibri"/>
                          <a:ea typeface="Calibri"/>
                          <a:cs typeface="Times New Roman"/>
                        </a:rPr>
                        <a:t>Group A</a:t>
                      </a:r>
                      <a:endParaRPr lang="en-GB" sz="1200" b="1"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2">
                        <a:lumMod val="40000"/>
                        <a:lumOff val="60000"/>
                      </a:schemeClr>
                    </a:solidFill>
                  </a:tcPr>
                </a:tc>
                <a:tc hMerge="1">
                  <a:txBody>
                    <a:bodyPr/>
                    <a:lstStyle/>
                    <a:p>
                      <a:endParaRPr lang="en-GB"/>
                    </a:p>
                  </a:txBody>
                  <a:tcPr/>
                </a:tc>
                <a:tc hMerge="1">
                  <a:txBody>
                    <a:bodyPr/>
                    <a:lstStyle/>
                    <a:p>
                      <a:endParaRPr lang="en-GB"/>
                    </a:p>
                  </a:txBody>
                  <a:tcPr/>
                </a:tc>
                <a:tc gridSpan="3">
                  <a:txBody>
                    <a:bodyPr/>
                    <a:lstStyle/>
                    <a:p>
                      <a:pPr algn="ctr">
                        <a:lnSpc>
                          <a:spcPct val="115000"/>
                        </a:lnSpc>
                        <a:spcAft>
                          <a:spcPts val="1000"/>
                        </a:spcAft>
                      </a:pPr>
                      <a:r>
                        <a:rPr lang="en-GB" sz="1200" b="1" dirty="0">
                          <a:solidFill>
                            <a:srgbClr val="000000"/>
                          </a:solidFill>
                          <a:latin typeface="Calibri"/>
                          <a:ea typeface="Calibri"/>
                          <a:cs typeface="Times New Roman"/>
                        </a:rPr>
                        <a:t>Group B</a:t>
                      </a:r>
                      <a:endParaRPr lang="en-GB" sz="1200" b="1"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218974">
                <a:tc vMerge="1">
                  <a:txBody>
                    <a:bodyPr/>
                    <a:lstStyle/>
                    <a:p>
                      <a:endParaRPr lang="en-GB"/>
                    </a:p>
                  </a:txBody>
                  <a:tcPr/>
                </a:tc>
                <a:tc>
                  <a:txBody>
                    <a:bodyPr/>
                    <a:lstStyle/>
                    <a:p>
                      <a:pPr algn="ctr">
                        <a:lnSpc>
                          <a:spcPct val="115000"/>
                        </a:lnSpc>
                        <a:spcAft>
                          <a:spcPts val="1000"/>
                        </a:spcAft>
                      </a:pPr>
                      <a:r>
                        <a:rPr lang="en-GB" sz="1200" b="0" dirty="0">
                          <a:solidFill>
                            <a:srgbClr val="000000"/>
                          </a:solidFill>
                          <a:latin typeface="Calibri"/>
                          <a:ea typeface="Calibri"/>
                          <a:cs typeface="Times New Roman"/>
                        </a:rPr>
                        <a:t>Baseline </a:t>
                      </a:r>
                      <a:endParaRPr lang="en-GB" sz="12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ctr">
                        <a:lnSpc>
                          <a:spcPct val="115000"/>
                        </a:lnSpc>
                        <a:spcAft>
                          <a:spcPts val="1000"/>
                        </a:spcAft>
                      </a:pPr>
                      <a:r>
                        <a:rPr lang="en-GB" sz="1200" b="0" dirty="0">
                          <a:solidFill>
                            <a:srgbClr val="000000"/>
                          </a:solidFill>
                          <a:latin typeface="Calibri"/>
                          <a:ea typeface="Calibri"/>
                          <a:cs typeface="Times New Roman"/>
                        </a:rPr>
                        <a:t>12-months </a:t>
                      </a:r>
                      <a:endParaRPr lang="en-GB" sz="12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200" b="0" i="1" dirty="0">
                          <a:solidFill>
                            <a:srgbClr val="000000"/>
                          </a:solidFill>
                          <a:latin typeface="Calibri"/>
                          <a:ea typeface="Calibri"/>
                          <a:cs typeface="Times New Roman"/>
                        </a:rPr>
                        <a:t>P</a:t>
                      </a:r>
                      <a:r>
                        <a:rPr lang="en-GB" sz="1200" b="0" dirty="0">
                          <a:solidFill>
                            <a:srgbClr val="000000"/>
                          </a:solidFill>
                          <a:latin typeface="Calibri"/>
                          <a:ea typeface="Calibri"/>
                          <a:cs typeface="Times New Roman"/>
                        </a:rPr>
                        <a:t>-value </a:t>
                      </a:r>
                      <a:endParaRPr lang="en-GB" sz="12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ctr">
                        <a:lnSpc>
                          <a:spcPct val="115000"/>
                        </a:lnSpc>
                        <a:spcAft>
                          <a:spcPts val="1000"/>
                        </a:spcAft>
                      </a:pPr>
                      <a:r>
                        <a:rPr lang="en-GB" sz="1200" b="0" dirty="0">
                          <a:solidFill>
                            <a:srgbClr val="000000"/>
                          </a:solidFill>
                          <a:latin typeface="Calibri"/>
                          <a:ea typeface="Calibri"/>
                          <a:cs typeface="Times New Roman"/>
                        </a:rPr>
                        <a:t>Baseline </a:t>
                      </a:r>
                      <a:endParaRPr lang="en-GB" sz="12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ctr">
                        <a:lnSpc>
                          <a:spcPct val="115000"/>
                        </a:lnSpc>
                        <a:spcAft>
                          <a:spcPts val="1000"/>
                        </a:spcAft>
                      </a:pPr>
                      <a:r>
                        <a:rPr lang="en-GB" sz="1200" b="0" dirty="0">
                          <a:solidFill>
                            <a:srgbClr val="000000"/>
                          </a:solidFill>
                          <a:latin typeface="Calibri"/>
                          <a:ea typeface="Calibri"/>
                          <a:cs typeface="Times New Roman"/>
                        </a:rPr>
                        <a:t>12-months </a:t>
                      </a:r>
                      <a:endParaRPr lang="en-GB" sz="12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200" b="0" i="1" dirty="0">
                          <a:solidFill>
                            <a:srgbClr val="000000"/>
                          </a:solidFill>
                          <a:latin typeface="Calibri"/>
                          <a:ea typeface="Calibri"/>
                          <a:cs typeface="Times New Roman"/>
                        </a:rPr>
                        <a:t>P</a:t>
                      </a:r>
                      <a:r>
                        <a:rPr lang="en-GB" sz="1200" b="0" dirty="0">
                          <a:solidFill>
                            <a:srgbClr val="000000"/>
                          </a:solidFill>
                          <a:latin typeface="Calibri"/>
                          <a:ea typeface="Calibri"/>
                          <a:cs typeface="Times New Roman"/>
                        </a:rPr>
                        <a:t>-value </a:t>
                      </a:r>
                      <a:endParaRPr lang="en-GB" sz="12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0001"/>
                  </a:ext>
                </a:extLst>
              </a:tr>
              <a:tr h="215709">
                <a:tc>
                  <a:txBody>
                    <a:bodyPr/>
                    <a:lstStyle/>
                    <a:p>
                      <a:pPr algn="l">
                        <a:lnSpc>
                          <a:spcPct val="115000"/>
                        </a:lnSpc>
                        <a:spcAft>
                          <a:spcPts val="1000"/>
                        </a:spcAft>
                      </a:pPr>
                      <a:r>
                        <a:rPr lang="en-GB" sz="1100" b="1" dirty="0">
                          <a:solidFill>
                            <a:srgbClr val="000000"/>
                          </a:solidFill>
                          <a:latin typeface="Calibri"/>
                          <a:ea typeface="Calibri"/>
                          <a:cs typeface="Times New Roman"/>
                        </a:rPr>
                        <a:t>BMI(Kg/m</a:t>
                      </a:r>
                      <a:r>
                        <a:rPr lang="en-GB" sz="1100" b="1" baseline="30000" dirty="0">
                          <a:solidFill>
                            <a:srgbClr val="000000"/>
                          </a:solidFill>
                          <a:latin typeface="Calibri"/>
                          <a:ea typeface="Calibri"/>
                          <a:cs typeface="Times New Roman"/>
                        </a:rPr>
                        <a:t>2</a:t>
                      </a:r>
                      <a:r>
                        <a:rPr lang="en-GB" sz="1100" b="1" dirty="0">
                          <a:solidFill>
                            <a:srgbClr val="000000"/>
                          </a:solidFill>
                          <a:latin typeface="Calibri"/>
                          <a:ea typeface="Calibri"/>
                          <a:cs typeface="Times New Roman"/>
                        </a:rPr>
                        <a:t>)</a:t>
                      </a:r>
                      <a:endParaRPr lang="en-GB" sz="1100" b="1" dirty="0">
                        <a:latin typeface="Calibri"/>
                        <a:ea typeface="Calibri"/>
                        <a:cs typeface="Times New Roman"/>
                      </a:endParaRPr>
                    </a:p>
                  </a:txBody>
                  <a:tcPr marL="27432"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ctr">
                        <a:lnSpc>
                          <a:spcPct val="115000"/>
                        </a:lnSpc>
                        <a:spcAft>
                          <a:spcPts val="1000"/>
                        </a:spcAft>
                      </a:pPr>
                      <a:r>
                        <a:rPr lang="en-GB" sz="1100" b="0" dirty="0">
                          <a:solidFill>
                            <a:srgbClr val="000000"/>
                          </a:solidFill>
                          <a:latin typeface="Calibri"/>
                          <a:ea typeface="Calibri"/>
                          <a:cs typeface="Times New Roman"/>
                        </a:rPr>
                        <a:t>22.9±3.0 </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ctr">
                        <a:lnSpc>
                          <a:spcPct val="115000"/>
                        </a:lnSpc>
                        <a:spcAft>
                          <a:spcPts val="1000"/>
                        </a:spcAft>
                      </a:pPr>
                      <a:r>
                        <a:rPr lang="en-GB" sz="1100" b="0" dirty="0">
                          <a:solidFill>
                            <a:srgbClr val="000000"/>
                          </a:solidFill>
                          <a:latin typeface="Calibri"/>
                          <a:ea typeface="Calibri"/>
                          <a:cs typeface="Times New Roman"/>
                        </a:rPr>
                        <a:t>25.7±3.2</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100" b="0" dirty="0">
                          <a:solidFill>
                            <a:srgbClr val="000000"/>
                          </a:solidFill>
                          <a:latin typeface="Calibri"/>
                          <a:ea typeface="Calibri"/>
                          <a:cs typeface="Times New Roman"/>
                        </a:rPr>
                        <a:t>0.02 </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ctr">
                        <a:lnSpc>
                          <a:spcPct val="115000"/>
                        </a:lnSpc>
                        <a:spcAft>
                          <a:spcPts val="1000"/>
                        </a:spcAft>
                      </a:pPr>
                      <a:r>
                        <a:rPr lang="en-GB" sz="1100" b="0" dirty="0">
                          <a:solidFill>
                            <a:srgbClr val="000000"/>
                          </a:solidFill>
                          <a:latin typeface="Calibri"/>
                          <a:ea typeface="Calibri"/>
                          <a:cs typeface="Times New Roman"/>
                        </a:rPr>
                        <a:t>21.2±5.8 </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ctr">
                        <a:lnSpc>
                          <a:spcPct val="115000"/>
                        </a:lnSpc>
                        <a:spcAft>
                          <a:spcPts val="1000"/>
                        </a:spcAft>
                      </a:pPr>
                      <a:r>
                        <a:rPr lang="en-GB" sz="1100" b="0" dirty="0">
                          <a:solidFill>
                            <a:srgbClr val="000000"/>
                          </a:solidFill>
                          <a:latin typeface="Calibri"/>
                          <a:ea typeface="Calibri"/>
                          <a:cs typeface="Times New Roman"/>
                        </a:rPr>
                        <a:t>22.6±4.2 </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100" b="0">
                          <a:solidFill>
                            <a:srgbClr val="000000"/>
                          </a:solidFill>
                          <a:latin typeface="Calibri"/>
                          <a:ea typeface="Calibri"/>
                          <a:cs typeface="Times New Roman"/>
                        </a:rPr>
                        <a:t>0.87</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0002"/>
                  </a:ext>
                </a:extLst>
              </a:tr>
              <a:tr h="218974">
                <a:tc>
                  <a:txBody>
                    <a:bodyPr/>
                    <a:lstStyle/>
                    <a:p>
                      <a:pPr algn="l">
                        <a:lnSpc>
                          <a:spcPct val="115000"/>
                        </a:lnSpc>
                        <a:spcAft>
                          <a:spcPts val="1000"/>
                        </a:spcAft>
                      </a:pPr>
                      <a:r>
                        <a:rPr lang="en-GB" sz="1100" b="1" dirty="0">
                          <a:solidFill>
                            <a:srgbClr val="000000"/>
                          </a:solidFill>
                          <a:latin typeface="Calibri"/>
                          <a:ea typeface="Calibri"/>
                          <a:cs typeface="Times New Roman"/>
                        </a:rPr>
                        <a:t>MAMC (cm)</a:t>
                      </a:r>
                      <a:endParaRPr lang="en-GB" sz="1100" b="1" dirty="0">
                        <a:latin typeface="Calibri"/>
                        <a:ea typeface="Calibri"/>
                        <a:cs typeface="Times New Roman"/>
                      </a:endParaRPr>
                    </a:p>
                  </a:txBody>
                  <a:tcPr marL="27432"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ctr">
                        <a:lnSpc>
                          <a:spcPct val="115000"/>
                        </a:lnSpc>
                        <a:spcAft>
                          <a:spcPts val="1000"/>
                        </a:spcAft>
                      </a:pPr>
                      <a:r>
                        <a:rPr lang="en-GB" sz="1100" b="0" dirty="0">
                          <a:solidFill>
                            <a:srgbClr val="000000"/>
                          </a:solidFill>
                          <a:latin typeface="Calibri"/>
                          <a:ea typeface="Calibri"/>
                          <a:cs typeface="Times New Roman"/>
                        </a:rPr>
                        <a:t>22.6±2.5 </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ctr">
                        <a:lnSpc>
                          <a:spcPct val="115000"/>
                        </a:lnSpc>
                        <a:spcAft>
                          <a:spcPts val="1000"/>
                        </a:spcAft>
                      </a:pPr>
                      <a:r>
                        <a:rPr lang="en-GB" sz="1100" b="0" dirty="0">
                          <a:solidFill>
                            <a:srgbClr val="000000"/>
                          </a:solidFill>
                          <a:latin typeface="Calibri"/>
                          <a:ea typeface="Calibri"/>
                          <a:cs typeface="Times New Roman"/>
                        </a:rPr>
                        <a:t>27.5±8.1 </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100" b="0" dirty="0">
                          <a:solidFill>
                            <a:srgbClr val="000000"/>
                          </a:solidFill>
                          <a:latin typeface="Calibri"/>
                          <a:ea typeface="Calibri"/>
                          <a:cs typeface="Times New Roman"/>
                        </a:rPr>
                        <a:t>0.02 </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ctr">
                        <a:lnSpc>
                          <a:spcPct val="115000"/>
                        </a:lnSpc>
                        <a:spcAft>
                          <a:spcPts val="1000"/>
                        </a:spcAft>
                      </a:pPr>
                      <a:r>
                        <a:rPr lang="en-GB" sz="1100" b="0" dirty="0">
                          <a:solidFill>
                            <a:srgbClr val="000000"/>
                          </a:solidFill>
                          <a:latin typeface="Calibri"/>
                          <a:ea typeface="Calibri"/>
                          <a:cs typeface="Times New Roman"/>
                        </a:rPr>
                        <a:t>22.7±7.8 </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ctr">
                        <a:lnSpc>
                          <a:spcPct val="115000"/>
                        </a:lnSpc>
                        <a:spcAft>
                          <a:spcPts val="1000"/>
                        </a:spcAft>
                      </a:pPr>
                      <a:r>
                        <a:rPr lang="en-GB" sz="1100" b="0" dirty="0">
                          <a:solidFill>
                            <a:srgbClr val="000000"/>
                          </a:solidFill>
                          <a:latin typeface="Calibri"/>
                          <a:ea typeface="Calibri"/>
                          <a:cs typeface="Times New Roman"/>
                        </a:rPr>
                        <a:t>23.79±8.9 </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100" b="0">
                          <a:solidFill>
                            <a:srgbClr val="000000"/>
                          </a:solidFill>
                          <a:latin typeface="Calibri"/>
                          <a:ea typeface="Calibri"/>
                          <a:cs typeface="Times New Roman"/>
                        </a:rPr>
                        <a:t>0.89</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0003"/>
                  </a:ext>
                </a:extLst>
              </a:tr>
              <a:tr h="218974">
                <a:tc>
                  <a:txBody>
                    <a:bodyPr/>
                    <a:lstStyle/>
                    <a:p>
                      <a:pPr algn="l">
                        <a:lnSpc>
                          <a:spcPct val="115000"/>
                        </a:lnSpc>
                        <a:spcAft>
                          <a:spcPts val="1000"/>
                        </a:spcAft>
                      </a:pPr>
                      <a:r>
                        <a:rPr lang="en-IN" sz="1100" b="1" dirty="0">
                          <a:solidFill>
                            <a:srgbClr val="000000"/>
                          </a:solidFill>
                          <a:latin typeface="Calibri"/>
                          <a:ea typeface="Calibri"/>
                          <a:cs typeface="Times New Roman"/>
                        </a:rPr>
                        <a:t>Handgrip strength (Kg)</a:t>
                      </a:r>
                      <a:endParaRPr lang="en-GB" sz="1100" b="1" dirty="0">
                        <a:latin typeface="Calibri"/>
                        <a:ea typeface="Calibri"/>
                        <a:cs typeface="Times New Roman"/>
                      </a:endParaRPr>
                    </a:p>
                  </a:txBody>
                  <a:tcPr marL="27432"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ctr">
                        <a:lnSpc>
                          <a:spcPct val="115000"/>
                        </a:lnSpc>
                        <a:spcAft>
                          <a:spcPts val="1000"/>
                        </a:spcAft>
                      </a:pPr>
                      <a:r>
                        <a:rPr lang="en-GB" sz="1100" b="0" dirty="0">
                          <a:solidFill>
                            <a:srgbClr val="000000"/>
                          </a:solidFill>
                          <a:latin typeface="Calibri"/>
                          <a:ea typeface="Calibri"/>
                          <a:cs typeface="Times New Roman"/>
                        </a:rPr>
                        <a:t>21.1±5.8 </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ctr">
                        <a:lnSpc>
                          <a:spcPct val="115000"/>
                        </a:lnSpc>
                        <a:spcAft>
                          <a:spcPts val="1000"/>
                        </a:spcAft>
                      </a:pPr>
                      <a:r>
                        <a:rPr lang="en-GB" sz="1100" b="0" dirty="0">
                          <a:solidFill>
                            <a:srgbClr val="000000"/>
                          </a:solidFill>
                          <a:latin typeface="Calibri"/>
                          <a:ea typeface="Calibri"/>
                          <a:cs typeface="Times New Roman"/>
                        </a:rPr>
                        <a:t>27.5±6.4 </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100" b="0" dirty="0">
                          <a:solidFill>
                            <a:srgbClr val="000000"/>
                          </a:solidFill>
                          <a:latin typeface="Calibri"/>
                          <a:ea typeface="Calibri"/>
                          <a:cs typeface="Times New Roman"/>
                        </a:rPr>
                        <a:t>0.01 </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ctr">
                        <a:lnSpc>
                          <a:spcPct val="115000"/>
                        </a:lnSpc>
                        <a:spcAft>
                          <a:spcPts val="1000"/>
                        </a:spcAft>
                      </a:pPr>
                      <a:r>
                        <a:rPr lang="en-GB" sz="1100" b="0" dirty="0">
                          <a:solidFill>
                            <a:srgbClr val="000000"/>
                          </a:solidFill>
                          <a:latin typeface="Calibri"/>
                          <a:ea typeface="Calibri"/>
                          <a:cs typeface="Times New Roman"/>
                        </a:rPr>
                        <a:t>22.5±5.9 </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ctr">
                        <a:lnSpc>
                          <a:spcPct val="115000"/>
                        </a:lnSpc>
                        <a:spcAft>
                          <a:spcPts val="1000"/>
                        </a:spcAft>
                      </a:pPr>
                      <a:r>
                        <a:rPr lang="en-GB" sz="1100" b="0" dirty="0">
                          <a:solidFill>
                            <a:srgbClr val="000000"/>
                          </a:solidFill>
                          <a:latin typeface="Calibri"/>
                          <a:ea typeface="Calibri"/>
                          <a:cs typeface="Times New Roman"/>
                        </a:rPr>
                        <a:t>23.7±6.6 </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100" b="0">
                          <a:solidFill>
                            <a:srgbClr val="000000"/>
                          </a:solidFill>
                          <a:latin typeface="Calibri"/>
                          <a:ea typeface="Calibri"/>
                          <a:cs typeface="Times New Roman"/>
                        </a:rPr>
                        <a:t>0.58</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0004"/>
                  </a:ext>
                </a:extLst>
              </a:tr>
              <a:tr h="218974">
                <a:tc>
                  <a:txBody>
                    <a:bodyPr/>
                    <a:lstStyle/>
                    <a:p>
                      <a:pPr algn="l">
                        <a:lnSpc>
                          <a:spcPct val="115000"/>
                        </a:lnSpc>
                        <a:spcAft>
                          <a:spcPts val="1000"/>
                        </a:spcAft>
                      </a:pPr>
                      <a:r>
                        <a:rPr lang="en-GB" sz="1100" b="1" dirty="0">
                          <a:solidFill>
                            <a:srgbClr val="000000"/>
                          </a:solidFill>
                          <a:latin typeface="Calibri"/>
                          <a:ea typeface="Calibri"/>
                          <a:cs typeface="Times New Roman"/>
                        </a:rPr>
                        <a:t>IGF-1(</a:t>
                      </a:r>
                      <a:r>
                        <a:rPr lang="en-GB" sz="1100" b="1" dirty="0" err="1">
                          <a:solidFill>
                            <a:srgbClr val="000000"/>
                          </a:solidFill>
                          <a:latin typeface="Calibri"/>
                          <a:ea typeface="Calibri"/>
                          <a:cs typeface="Times New Roman"/>
                        </a:rPr>
                        <a:t>ng</a:t>
                      </a:r>
                      <a:r>
                        <a:rPr lang="en-GB" sz="1100" b="1" dirty="0">
                          <a:solidFill>
                            <a:srgbClr val="000000"/>
                          </a:solidFill>
                          <a:latin typeface="Calibri"/>
                          <a:ea typeface="Calibri"/>
                          <a:cs typeface="Times New Roman"/>
                        </a:rPr>
                        <a:t>/ml)</a:t>
                      </a:r>
                      <a:endParaRPr lang="en-GB" sz="1100" b="1" dirty="0">
                        <a:latin typeface="Calibri"/>
                        <a:ea typeface="Calibri"/>
                        <a:cs typeface="Times New Roman"/>
                      </a:endParaRPr>
                    </a:p>
                  </a:txBody>
                  <a:tcPr marL="27432"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ctr">
                        <a:lnSpc>
                          <a:spcPct val="115000"/>
                        </a:lnSpc>
                        <a:spcAft>
                          <a:spcPts val="1000"/>
                        </a:spcAft>
                      </a:pPr>
                      <a:r>
                        <a:rPr lang="en-GB" sz="1100" b="0" dirty="0">
                          <a:solidFill>
                            <a:srgbClr val="000000"/>
                          </a:solidFill>
                          <a:latin typeface="Calibri"/>
                          <a:ea typeface="Calibri"/>
                          <a:cs typeface="Times New Roman"/>
                        </a:rPr>
                        <a:t>0.3±0.1</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ctr">
                        <a:lnSpc>
                          <a:spcPct val="115000"/>
                        </a:lnSpc>
                        <a:spcAft>
                          <a:spcPts val="1000"/>
                        </a:spcAft>
                      </a:pPr>
                      <a:r>
                        <a:rPr lang="en-GB" sz="1100" b="0" dirty="0">
                          <a:solidFill>
                            <a:srgbClr val="000000"/>
                          </a:solidFill>
                          <a:latin typeface="Calibri"/>
                          <a:ea typeface="Calibri"/>
                          <a:cs typeface="Times New Roman"/>
                        </a:rPr>
                        <a:t>6.2±4.5</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100" b="0" dirty="0">
                          <a:solidFill>
                            <a:srgbClr val="000000"/>
                          </a:solidFill>
                          <a:latin typeface="Calibri"/>
                          <a:ea typeface="Calibri"/>
                          <a:cs typeface="Times New Roman"/>
                        </a:rPr>
                        <a:t>0.00</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ctr">
                        <a:lnSpc>
                          <a:spcPct val="115000"/>
                        </a:lnSpc>
                        <a:spcAft>
                          <a:spcPts val="1000"/>
                        </a:spcAft>
                      </a:pPr>
                      <a:r>
                        <a:rPr lang="en-GB" sz="1100" b="0" dirty="0">
                          <a:solidFill>
                            <a:srgbClr val="000000"/>
                          </a:solidFill>
                          <a:latin typeface="Calibri"/>
                          <a:ea typeface="Calibri"/>
                          <a:cs typeface="Times New Roman"/>
                        </a:rPr>
                        <a:t>0.4±0.1</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ctr">
                        <a:lnSpc>
                          <a:spcPct val="115000"/>
                        </a:lnSpc>
                        <a:spcAft>
                          <a:spcPts val="1000"/>
                        </a:spcAft>
                      </a:pPr>
                      <a:r>
                        <a:rPr lang="en-GB" sz="1100" b="0" dirty="0">
                          <a:solidFill>
                            <a:srgbClr val="000000"/>
                          </a:solidFill>
                          <a:latin typeface="Calibri"/>
                          <a:ea typeface="Calibri"/>
                          <a:cs typeface="Times New Roman"/>
                        </a:rPr>
                        <a:t>0.5±1.5 </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100" b="0">
                          <a:solidFill>
                            <a:srgbClr val="000000"/>
                          </a:solidFill>
                          <a:latin typeface="Calibri"/>
                          <a:ea typeface="Calibri"/>
                          <a:cs typeface="Times New Roman"/>
                        </a:rPr>
                        <a:t>0.68</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0005"/>
                  </a:ext>
                </a:extLst>
              </a:tr>
              <a:tr h="218974">
                <a:tc>
                  <a:txBody>
                    <a:bodyPr/>
                    <a:lstStyle/>
                    <a:p>
                      <a:pPr algn="l">
                        <a:lnSpc>
                          <a:spcPct val="115000"/>
                        </a:lnSpc>
                        <a:spcAft>
                          <a:spcPts val="1000"/>
                        </a:spcAft>
                      </a:pPr>
                      <a:r>
                        <a:rPr lang="en-GB" sz="1100" b="1" dirty="0">
                          <a:solidFill>
                            <a:srgbClr val="000000"/>
                          </a:solidFill>
                          <a:latin typeface="Calibri"/>
                          <a:ea typeface="Calibri"/>
                          <a:cs typeface="Times New Roman"/>
                        </a:rPr>
                        <a:t>GH(IU/ml)</a:t>
                      </a:r>
                      <a:endParaRPr lang="en-GB" sz="1100" b="1" dirty="0">
                        <a:latin typeface="Calibri"/>
                        <a:ea typeface="Calibri"/>
                        <a:cs typeface="Times New Roman"/>
                      </a:endParaRPr>
                    </a:p>
                  </a:txBody>
                  <a:tcPr marL="27432"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ctr">
                        <a:lnSpc>
                          <a:spcPct val="115000"/>
                        </a:lnSpc>
                        <a:spcAft>
                          <a:spcPts val="1000"/>
                        </a:spcAft>
                      </a:pPr>
                      <a:r>
                        <a:rPr lang="en-GB" sz="1100" b="0" dirty="0">
                          <a:solidFill>
                            <a:srgbClr val="000000"/>
                          </a:solidFill>
                          <a:latin typeface="Calibri"/>
                          <a:ea typeface="Calibri"/>
                          <a:cs typeface="Times New Roman"/>
                        </a:rPr>
                        <a:t>565.7±355.1</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ctr">
                        <a:lnSpc>
                          <a:spcPct val="115000"/>
                        </a:lnSpc>
                        <a:spcAft>
                          <a:spcPts val="1000"/>
                        </a:spcAft>
                      </a:pPr>
                      <a:r>
                        <a:rPr lang="en-GB" sz="1100" b="0" dirty="0">
                          <a:solidFill>
                            <a:srgbClr val="000000"/>
                          </a:solidFill>
                          <a:latin typeface="Calibri"/>
                          <a:ea typeface="Calibri"/>
                          <a:cs typeface="Times New Roman"/>
                        </a:rPr>
                        <a:t>185.1±120.6</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100" b="0" dirty="0">
                          <a:solidFill>
                            <a:srgbClr val="000000"/>
                          </a:solidFill>
                          <a:latin typeface="Calibri"/>
                          <a:ea typeface="Calibri"/>
                          <a:cs typeface="Times New Roman"/>
                        </a:rPr>
                        <a:t>0.04</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ctr">
                        <a:lnSpc>
                          <a:spcPct val="115000"/>
                        </a:lnSpc>
                        <a:spcAft>
                          <a:spcPts val="1000"/>
                        </a:spcAft>
                      </a:pPr>
                      <a:r>
                        <a:rPr lang="en-GB" sz="1100" b="0" dirty="0">
                          <a:solidFill>
                            <a:srgbClr val="000000"/>
                          </a:solidFill>
                          <a:latin typeface="Calibri"/>
                          <a:ea typeface="Calibri"/>
                          <a:cs typeface="Times New Roman"/>
                        </a:rPr>
                        <a:t>498.8±355.1</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ctr">
                        <a:lnSpc>
                          <a:spcPct val="115000"/>
                        </a:lnSpc>
                        <a:spcAft>
                          <a:spcPts val="1000"/>
                        </a:spcAft>
                      </a:pPr>
                      <a:r>
                        <a:rPr lang="en-GB" sz="1100" b="0" dirty="0">
                          <a:solidFill>
                            <a:srgbClr val="000000"/>
                          </a:solidFill>
                          <a:latin typeface="Calibri"/>
                          <a:ea typeface="Calibri"/>
                          <a:cs typeface="Times New Roman"/>
                        </a:rPr>
                        <a:t>402.1±150.6</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100" b="0" dirty="0">
                          <a:solidFill>
                            <a:srgbClr val="000000"/>
                          </a:solidFill>
                          <a:latin typeface="Calibri"/>
                          <a:ea typeface="Calibri"/>
                          <a:cs typeface="Times New Roman"/>
                        </a:rPr>
                        <a:t>0.67</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0006"/>
                  </a:ext>
                </a:extLst>
              </a:tr>
              <a:tr h="263241">
                <a:tc>
                  <a:txBody>
                    <a:bodyPr/>
                    <a:lstStyle/>
                    <a:p>
                      <a:pPr algn="l">
                        <a:lnSpc>
                          <a:spcPct val="115000"/>
                        </a:lnSpc>
                        <a:spcAft>
                          <a:spcPts val="1000"/>
                        </a:spcAft>
                      </a:pPr>
                      <a:r>
                        <a:rPr lang="en-GB" sz="1100" b="1" dirty="0">
                          <a:solidFill>
                            <a:srgbClr val="000000"/>
                          </a:solidFill>
                          <a:latin typeface="Calibri"/>
                          <a:ea typeface="Calibri"/>
                          <a:cs typeface="Times New Roman"/>
                        </a:rPr>
                        <a:t>Nitrogen Balance (g/day)</a:t>
                      </a:r>
                      <a:endParaRPr lang="en-GB" sz="1100" b="1" dirty="0">
                        <a:latin typeface="Calibri"/>
                        <a:ea typeface="Calibri"/>
                        <a:cs typeface="Times New Roman"/>
                      </a:endParaRPr>
                    </a:p>
                  </a:txBody>
                  <a:tcPr marL="27432"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ctr">
                        <a:lnSpc>
                          <a:spcPct val="115000"/>
                        </a:lnSpc>
                        <a:spcAft>
                          <a:spcPts val="1000"/>
                        </a:spcAft>
                      </a:pPr>
                      <a:r>
                        <a:rPr lang="en-GB" sz="1100" b="0">
                          <a:solidFill>
                            <a:srgbClr val="000000"/>
                          </a:solidFill>
                          <a:latin typeface="Calibri"/>
                          <a:ea typeface="Calibri"/>
                          <a:cs typeface="Times New Roman"/>
                        </a:rPr>
                        <a:t>3.02±6.4</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ctr">
                        <a:lnSpc>
                          <a:spcPct val="115000"/>
                        </a:lnSpc>
                        <a:spcAft>
                          <a:spcPts val="1000"/>
                        </a:spcAft>
                      </a:pPr>
                      <a:r>
                        <a:rPr lang="en-GB" sz="1100" b="0" dirty="0">
                          <a:solidFill>
                            <a:srgbClr val="000000"/>
                          </a:solidFill>
                          <a:latin typeface="Calibri"/>
                          <a:ea typeface="Calibri"/>
                          <a:cs typeface="Times New Roman"/>
                        </a:rPr>
                        <a:t>8.43.±6.2 </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100" b="0" dirty="0">
                          <a:solidFill>
                            <a:srgbClr val="000000"/>
                          </a:solidFill>
                          <a:latin typeface="Calibri"/>
                          <a:ea typeface="Calibri"/>
                          <a:cs typeface="Times New Roman"/>
                        </a:rPr>
                        <a:t>0.09 </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ctr">
                        <a:lnSpc>
                          <a:spcPct val="115000"/>
                        </a:lnSpc>
                        <a:spcAft>
                          <a:spcPts val="1000"/>
                        </a:spcAft>
                      </a:pPr>
                      <a:r>
                        <a:rPr lang="en-GB" sz="1100" b="0" dirty="0">
                          <a:solidFill>
                            <a:srgbClr val="000000"/>
                          </a:solidFill>
                          <a:latin typeface="Calibri"/>
                          <a:ea typeface="Calibri"/>
                          <a:cs typeface="Times New Roman"/>
                        </a:rPr>
                        <a:t>2.98±5.9</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ctr">
                        <a:lnSpc>
                          <a:spcPct val="115000"/>
                        </a:lnSpc>
                        <a:spcAft>
                          <a:spcPts val="1000"/>
                        </a:spcAft>
                      </a:pPr>
                      <a:r>
                        <a:rPr lang="en-GB" sz="1100" b="0" dirty="0">
                          <a:solidFill>
                            <a:srgbClr val="000000"/>
                          </a:solidFill>
                          <a:latin typeface="Calibri"/>
                          <a:ea typeface="Calibri"/>
                          <a:cs typeface="Times New Roman"/>
                        </a:rPr>
                        <a:t>3.58±6.3</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100" b="0" dirty="0">
                          <a:solidFill>
                            <a:srgbClr val="000000"/>
                          </a:solidFill>
                          <a:latin typeface="Calibri"/>
                          <a:ea typeface="Calibri"/>
                          <a:cs typeface="Times New Roman"/>
                        </a:rPr>
                        <a:t>0.45</a:t>
                      </a:r>
                      <a:endParaRPr lang="en-GB" sz="1100" b="0" dirty="0">
                        <a:latin typeface="Calibri"/>
                        <a:ea typeface="Calibri"/>
                        <a:cs typeface="Times New Roman"/>
                      </a:endParaRPr>
                    </a:p>
                  </a:txBody>
                  <a:tcPr marL="18288" marR="18288" marT="18288" marB="18288">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0" name="Rectangle 9"/>
          <p:cNvSpPr/>
          <p:nvPr/>
        </p:nvSpPr>
        <p:spPr>
          <a:xfrm>
            <a:off x="6038859" y="3816131"/>
            <a:ext cx="5747192" cy="307777"/>
          </a:xfrm>
          <a:prstGeom prst="rect">
            <a:avLst/>
          </a:prstGeom>
        </p:spPr>
        <p:txBody>
          <a:bodyPr wrap="square">
            <a:spAutoFit/>
          </a:bodyPr>
          <a:lstStyle/>
          <a:p>
            <a:pPr algn="ctr"/>
            <a:r>
              <a:rPr lang="en-GB" sz="1400" b="1" dirty="0"/>
              <a:t>Various Parameters at Baseline and 12 Months</a:t>
            </a:r>
          </a:p>
        </p:txBody>
      </p:sp>
      <p:pic>
        <p:nvPicPr>
          <p:cNvPr id="1026" name="Picture 2" descr="C:\Users\Sunita Choudhary\Desktop\SMI club image.png"/>
          <p:cNvPicPr>
            <a:picLocks noChangeAspect="1" noChangeArrowheads="1"/>
          </p:cNvPicPr>
          <p:nvPr/>
        </p:nvPicPr>
        <p:blipFill>
          <a:blip r:embed="rId3"/>
          <a:srcRect/>
          <a:stretch>
            <a:fillRect/>
          </a:stretch>
        </p:blipFill>
        <p:spPr bwMode="auto">
          <a:xfrm>
            <a:off x="6067422" y="1329761"/>
            <a:ext cx="5718628" cy="2414925"/>
          </a:xfrm>
          <a:prstGeom prst="rect">
            <a:avLst/>
          </a:prstGeom>
          <a:noFill/>
        </p:spPr>
      </p:pic>
    </p:spTree>
    <p:extLst>
      <p:ext uri="{BB962C8B-B14F-4D97-AF65-F5344CB8AC3E}">
        <p14:creationId xmlns:p14="http://schemas.microsoft.com/office/powerpoint/2010/main" val="1340159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76F5-9FA5-46E9-92E0-3015321D5CAF}"/>
              </a:ext>
            </a:extLst>
          </p:cNvPr>
          <p:cNvSpPr>
            <a:spLocks noGrp="1"/>
          </p:cNvSpPr>
          <p:nvPr>
            <p:ph type="title"/>
          </p:nvPr>
        </p:nvSpPr>
        <p:spPr>
          <a:xfrm>
            <a:off x="-12131" y="4701"/>
            <a:ext cx="12204132" cy="1593731"/>
          </a:xfrm>
        </p:spPr>
        <p:txBody>
          <a:bodyPr lIns="1645920" tIns="0" rIns="274320" anchor="ctr">
            <a:normAutofit/>
          </a:bodyPr>
          <a:lstStyle/>
          <a:p>
            <a:r>
              <a:rPr lang="es-MX" sz="3500" dirty="0"/>
              <a:t>Cambios en la fragilidad están asociados con mortalidad en lista de espera. </a:t>
            </a:r>
            <a:r>
              <a:rPr lang="es-MX" sz="2700" dirty="0"/>
              <a:t>Del estudio de Evaluación Funcional en Trasplante Hepático (</a:t>
            </a:r>
            <a:r>
              <a:rPr lang="es-MX" sz="2700" dirty="0" err="1"/>
              <a:t>FrAILT</a:t>
            </a:r>
            <a:r>
              <a:rPr lang="es-MX" sz="2700" dirty="0"/>
              <a:t>).</a:t>
            </a:r>
          </a:p>
        </p:txBody>
      </p:sp>
      <p:sp>
        <p:nvSpPr>
          <p:cNvPr id="6" name="Text Placeholder 5">
            <a:extLst>
              <a:ext uri="{FF2B5EF4-FFF2-40B4-BE49-F238E27FC236}">
                <a16:creationId xmlns:a16="http://schemas.microsoft.com/office/drawing/2014/main" id="{502D1FAB-4893-46F1-A13F-0CAB1DB38142}"/>
              </a:ext>
            </a:extLst>
          </p:cNvPr>
          <p:cNvSpPr>
            <a:spLocks noGrp="1"/>
          </p:cNvSpPr>
          <p:nvPr>
            <p:ph type="body" sz="quarter" idx="10"/>
          </p:nvPr>
        </p:nvSpPr>
        <p:spPr>
          <a:xfrm>
            <a:off x="0" y="5530912"/>
            <a:ext cx="2641600" cy="514350"/>
          </a:xfrm>
        </p:spPr>
        <p:txBody>
          <a:bodyPr/>
          <a:lstStyle/>
          <a:p>
            <a:r>
              <a:rPr lang="en-US" dirty="0"/>
              <a:t>Lai JC, et al., Abstract 54</a:t>
            </a:r>
          </a:p>
        </p:txBody>
      </p:sp>
      <p:sp>
        <p:nvSpPr>
          <p:cNvPr id="3" name="Content Placeholder 2">
            <a:extLst>
              <a:ext uri="{FF2B5EF4-FFF2-40B4-BE49-F238E27FC236}">
                <a16:creationId xmlns:a16="http://schemas.microsoft.com/office/drawing/2014/main" id="{5B79DF60-2928-4C25-B0F0-9571DBEF4B69}"/>
              </a:ext>
            </a:extLst>
          </p:cNvPr>
          <p:cNvSpPr>
            <a:spLocks noGrp="1"/>
          </p:cNvSpPr>
          <p:nvPr>
            <p:ph idx="1"/>
          </p:nvPr>
        </p:nvSpPr>
        <p:spPr>
          <a:xfrm>
            <a:off x="-179881" y="1438345"/>
            <a:ext cx="6610662" cy="4231420"/>
          </a:xfrm>
        </p:spPr>
        <p:txBody>
          <a:bodyPr/>
          <a:lstStyle/>
          <a:p>
            <a:pPr marL="0" indent="0">
              <a:spcBef>
                <a:spcPts val="400"/>
              </a:spcBef>
              <a:buNone/>
            </a:pPr>
            <a:r>
              <a:rPr lang="es-MX" sz="1800" b="1" dirty="0">
                <a:solidFill>
                  <a:srgbClr val="F37116"/>
                </a:solidFill>
              </a:rPr>
              <a:t>Objetivo: </a:t>
            </a:r>
          </a:p>
          <a:p>
            <a:pPr marL="0" indent="0">
              <a:spcBef>
                <a:spcPts val="400"/>
              </a:spcBef>
              <a:buNone/>
            </a:pPr>
            <a:r>
              <a:rPr lang="es-MX" dirty="0"/>
              <a:t>Evaluar cambios en fragilidad en pacientes con cirrosis y asociación con mortalidad en lista de espera (muerte + retiro de lista)</a:t>
            </a:r>
          </a:p>
          <a:p>
            <a:pPr marL="0" indent="0">
              <a:spcBef>
                <a:spcPts val="400"/>
              </a:spcBef>
              <a:buNone/>
            </a:pPr>
            <a:r>
              <a:rPr lang="es-MX" sz="1800" b="1" dirty="0">
                <a:solidFill>
                  <a:srgbClr val="F37116"/>
                </a:solidFill>
              </a:rPr>
              <a:t>Métodos:</a:t>
            </a:r>
            <a:r>
              <a:rPr lang="es-MX" sz="1800" dirty="0"/>
              <a:t> </a:t>
            </a:r>
          </a:p>
          <a:p>
            <a:pPr>
              <a:spcBef>
                <a:spcPts val="400"/>
              </a:spcBef>
            </a:pPr>
            <a:r>
              <a:rPr lang="es-MX" dirty="0"/>
              <a:t>Fragilidad medida usando el Índice Objetivo de Fragilidad hepática (LFI) consistente en fuerza de estrechamiento de mano, levantamiento de silla y pruebas de balance. </a:t>
            </a:r>
          </a:p>
          <a:p>
            <a:pPr marL="0" indent="0">
              <a:spcBef>
                <a:spcPts val="400"/>
              </a:spcBef>
              <a:buNone/>
            </a:pPr>
            <a:r>
              <a:rPr lang="es-MX" sz="1800" b="1" dirty="0">
                <a:solidFill>
                  <a:srgbClr val="F37116"/>
                </a:solidFill>
              </a:rPr>
              <a:t>Principales Hallazgos:</a:t>
            </a:r>
          </a:p>
          <a:p>
            <a:pPr marL="0" indent="0">
              <a:spcBef>
                <a:spcPts val="400"/>
              </a:spcBef>
              <a:buNone/>
            </a:pPr>
            <a:r>
              <a:rPr lang="es-MX" dirty="0"/>
              <a:t>Cada cambio de 0.1 unidades en </a:t>
            </a:r>
            <a:r>
              <a:rPr lang="es-MX" dirty="0">
                <a:sym typeface="Symbol" pitchFamily="2" charset="2"/>
              </a:rPr>
              <a:t></a:t>
            </a:r>
            <a:r>
              <a:rPr lang="es-MX" dirty="0"/>
              <a:t>LFI fue asociado con aumento 2 veces del riesgo de mortalidad en lista de espera (IC95% 1.4-3.1; p&lt;0.001) independiente al LFI y MELDNa basal.</a:t>
            </a:r>
          </a:p>
          <a:p>
            <a:pPr marL="0" indent="0">
              <a:spcBef>
                <a:spcPts val="400"/>
              </a:spcBef>
              <a:buNone/>
            </a:pPr>
            <a:r>
              <a:rPr lang="es-MX" sz="1800" b="1" dirty="0">
                <a:solidFill>
                  <a:srgbClr val="F37116"/>
                </a:solidFill>
              </a:rPr>
              <a:t>Conclusiones:</a:t>
            </a:r>
            <a:r>
              <a:rPr lang="es-MX" sz="1800" b="1" dirty="0"/>
              <a:t> </a:t>
            </a:r>
            <a:endParaRPr lang="es-MX" sz="1800" dirty="0"/>
          </a:p>
          <a:p>
            <a:pPr marL="0" indent="0">
              <a:spcBef>
                <a:spcPts val="400"/>
              </a:spcBef>
              <a:buNone/>
            </a:pPr>
            <a:r>
              <a:rPr lang="es-MX" dirty="0"/>
              <a:t>Nuestra información apoya la medición objetiva de fragilidad en pacientes con cirrosis y establece la fundación para intervenciones dirigidas a revertir o prevenir la fragilidad. </a:t>
            </a:r>
          </a:p>
        </p:txBody>
      </p:sp>
      <p:pic>
        <p:nvPicPr>
          <p:cNvPr id="7" name="Picture 6">
            <a:extLst>
              <a:ext uri="{FF2B5EF4-FFF2-40B4-BE49-F238E27FC236}">
                <a16:creationId xmlns:a16="http://schemas.microsoft.com/office/drawing/2014/main" id="{BA86E4F5-7251-D746-8724-DCE3B70CD53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9800" l="0" r="100000">
                        <a14:foregroundMark x1="68519" y1="77200" x2="68519" y2="77200"/>
                        <a14:foregroundMark x1="88580" y1="58200" x2="88580" y2="58200"/>
                        <a14:foregroundMark x1="83333" y1="33800" x2="83333" y2="33800"/>
                        <a14:foregroundMark x1="68519" y1="22400" x2="68519" y2="22400"/>
                        <a14:foregroundMark x1="39043" y1="66000" x2="39043" y2="66000"/>
                        <a14:foregroundMark x1="68519" y1="6800" x2="68519" y2="6800"/>
                      </a14:backgroundRemoval>
                    </a14:imgEffect>
                  </a14:imgLayer>
                </a14:imgProps>
              </a:ext>
            </a:extLst>
          </a:blip>
          <a:stretch>
            <a:fillRect/>
          </a:stretch>
        </p:blipFill>
        <p:spPr>
          <a:xfrm>
            <a:off x="395714" y="351096"/>
            <a:ext cx="1030918" cy="795462"/>
          </a:xfrm>
          <a:prstGeom prst="rect">
            <a:avLst/>
          </a:prstGeom>
        </p:spPr>
      </p:pic>
      <p:pic>
        <p:nvPicPr>
          <p:cNvPr id="4" name="Picture 3">
            <a:extLst>
              <a:ext uri="{FF2B5EF4-FFF2-40B4-BE49-F238E27FC236}">
                <a16:creationId xmlns:a16="http://schemas.microsoft.com/office/drawing/2014/main" id="{0C8C3ED1-A679-FF47-B9A4-618B08585D5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062669" y="1595484"/>
            <a:ext cx="5857704" cy="4287693"/>
          </a:xfrm>
          <a:prstGeom prst="rect">
            <a:avLst/>
          </a:prstGeom>
        </p:spPr>
      </p:pic>
    </p:spTree>
    <p:extLst>
      <p:ext uri="{BB962C8B-B14F-4D97-AF65-F5344CB8AC3E}">
        <p14:creationId xmlns:p14="http://schemas.microsoft.com/office/powerpoint/2010/main" val="25906313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1271&quot;&gt;&lt;object type=&quot;3&quot; unique_id=&quot;11272&quot;&gt;&lt;property id=&quot;20148&quot; value=&quot;5&quot;/&gt;&lt;property id=&quot;20300&quot; value=&quot;Slide 4 - &amp;quot;Cystatin C predicts need for hemodialysis, SLK, and transplant-free survival in liver transplant candidates &amp;quot;&quot;/&gt;&lt;property id=&quot;20307&quot; value=&quot;456&quot;/&gt;&lt;/object&gt;&lt;object type=&quot;3&quot; unique_id=&quot;11273&quot;&gt;&lt;property id=&quot;20148&quot; value=&quot;5&quot;/&gt;&lt;property id=&quot;20300&quot; value=&quot;Slide 5 - &amp;quot;Rifaximin for the prevention of hepatic encephalopathy in patients treated by TIPS: a multicentre RCT&amp;quot;&quot;/&gt;&lt;property id=&quot;20307&quot; value=&quot;453&quot;/&gt;&lt;/object&gt;&lt;object type=&quot;3&quot; unique_id=&quot;11274&quot;&gt;&lt;property id=&quot;20148&quot; value=&quot;5&quot;/&gt;&lt;property id=&quot;20300&quot; value=&quot;Slide 6 - &amp;quot;G-CSF to treat acute-on-chronic liver failure (GRAFT trial): interim analysis of the first European multicentre tri&quot;/&gt;&lt;property id=&quot;20307&quot; value=&quot;444&quot;/&gt;&lt;/object&gt;&lt;object type=&quot;3&quot; unique_id=&quot;11275&quot;&gt;&lt;property id=&quot;20148&quot; value=&quot;5&quot;/&gt;&lt;property id=&quot;20300&quot; value=&quot;Slide 7 - &amp;quot;Long-term effect of growth hormone therapy in decompensated cirrhosis&amp;quot;&quot;/&gt;&lt;property id=&quot;20307&quot; value=&quot;454&quot;/&gt;&lt;/object&gt;&lt;object type=&quot;3&quot; unique_id=&quot;11276&quot;&gt;&lt;property id=&quot;20148&quot; value=&quot;5&quot;/&gt;&lt;property id=&quot;20300&quot; value=&quot;Slide 8 - &amp;quot;Changes in frailty are associated with waitlist mortality from the Functional Assessment in Liver Transplantation (&quot;/&gt;&lt;property id=&quot;20307&quot; value=&quot;455&quot;/&gt;&lt;/object&gt;&lt;object type=&quot;3&quot; unique_id=&quot;11277&quot;&gt;&lt;property id=&quot;20148&quot; value=&quot;5&quot;/&gt;&lt;property id=&quot;20300&quot; value=&quot;Slide 9 - &amp;quot;Comparison of the efficacy of granulocyte macrophage-colony stimulating factor (GM-CSF) and norfloxacin for seconda&quot;/&gt;&lt;property id=&quot;20307&quot; value=&quot;451&quot;/&gt;&lt;/object&gt;&lt;object type=&quot;3&quot; unique_id=&quot;11278&quot;&gt;&lt;property id=&quot;20148&quot; value=&quot;5&quot;/&gt;&lt;property id=&quot;20300&quot; value=&quot;Slide 10 - &amp;quot;Antithrombotic properties of simvastatin on the endothelium  and prevention of liver microthrombosis after exposur&quot;/&gt;&lt;property id=&quot;20307&quot; value=&quot;450&quot;/&gt;&lt;/object&gt;&lt;object type=&quot;3&quot; unique_id=&quot;11279&quot;&gt;&lt;property id=&quot;20148&quot; value=&quot;5&quot;/&gt;&lt;property id=&quot;20300&quot; value=&quot;Slide 11 - &amp;quot;Efficacy of carvedilol, endoscopic variceal ligation (EVL), or a combination for the prevention of first variceal &quot;/&gt;&lt;property id=&quot;20307&quot; value=&quot;452&quot;/&gt;&lt;/object&gt;&lt;object type=&quot;3&quot; unique_id=&quot;11280&quot;&gt;&lt;property id=&quot;20148&quot; value=&quot;5&quot;/&gt;&lt;property id=&quot;20300&quot; value=&quot;Slide 12 - &amp;quot;P300 deletion in liver endothelial cells attenuates portal hypertension via inhibition of CCL2-mediated angiocrine&quot;/&gt;&lt;property id=&quot;20307&quot; value=&quot;443&quot;/&gt;&lt;/object&gt;&lt;object type=&quot;3&quot; unique_id=&quot;11281&quot;&gt;&lt;property id=&quot;20148&quot; value=&quot;5&quot;/&gt;&lt;property id=&quot;20300&quot; value=&quot;Slide 13 - &amp;quot;Spectroscopic markers of gut mucosal microcirculation for diagnosis of cirrhosis&amp;quot;&quot;/&gt;&lt;property id=&quot;20307&quot; value=&quot;442&quot;/&gt;&lt;/object&gt;&lt;object type=&quot;3&quot; unique_id=&quot;11282&quot;&gt;&lt;property id=&quot;20148&quot; value=&quot;5&quot;/&gt;&lt;property id=&quot;20300&quot; value=&quot;Slide 14 - &amp;quot;Type IV collagen as noninvasive biomarker to predict failure to control bleeding and early rebleeding in cirrhosis&quot;/&gt;&lt;property id=&quot;20307&quot; value=&quot;441&quot;/&gt;&lt;/object&gt;&lt;object type=&quot;3&quot; unique_id=&quot;11612&quot;&gt;&lt;property id=&quot;20148&quot; value=&quot;5&quot;/&gt;&lt;property id=&quot;20300&quot; value=&quot;Slide 1&quot;/&gt;&lt;property id=&quot;20307&quot; value=&quot;280&quot;/&gt;&lt;/object&gt;&lt;object type=&quot;3&quot; unique_id=&quot;11613&quot;&gt;&lt;property id=&quot;20148&quot; value=&quot;5&quot;/&gt;&lt;property id=&quot;20300&quot; value=&quot;Slide 2 - &amp;quot;About the program: Best of The Liver Meeting 2019 was created  by the Scientific Program Committee for the  benefit&quot;/&gt;&lt;property id=&quot;20307&quot; value=&quot;300&quot;/&gt;&lt;/object&gt;&lt;object type=&quot;3&quot; unique_id=&quot;11625&quot;&gt;&lt;property id=&quot;20148&quot; value=&quot;5&quot;/&gt;&lt;property id=&quot;20300&quot; value=&quot;Slide 15&quot;/&gt;&lt;property id=&quot;20307&quot; value=&quot;281&quot;/&gt;&lt;/object&gt;&lt;object type=&quot;3&quot; unique_id=&quot;11675&quot;&gt;&lt;property id=&quot;20148&quot; value=&quot;5&quot;/&gt;&lt;property id=&quot;20300&quot; value=&quot;Slide 3 - &amp;quot;The CONFIRM study: a North American randomized controlled trial of terlipressin plus albumin for the treatment of H&quot;/&gt;&lt;property id=&quot;20307&quot; value=&quot;448&quot;/&gt;&lt;/object&gt;&lt;/object&gt;&lt;object type=&quot;8&quot; unique_id=&quot;11295&quot;&gt;&lt;/object&gt;&lt;/object&gt;&lt;/database&gt;"/>
  <p:tag name="SECTOMILLISECCONVERTED" val="1"/>
</p:tagLst>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E05EBF51B383459307B0B11B309B77" ma:contentTypeVersion="93" ma:contentTypeDescription="Create a new document." ma:contentTypeScope="" ma:versionID="db3cf96ea6add0d98021ad520fbc1128">
  <xsd:schema xmlns:xsd="http://www.w3.org/2001/XMLSchema" xmlns:xs="http://www.w3.org/2001/XMLSchema" xmlns:p="http://schemas.microsoft.com/office/2006/metadata/properties" xmlns:ns1="http://schemas.microsoft.com/sharepoint/v3" xmlns:ns2="cb0cdeb1-6362-47db-b402-b9a5ce5bedfd" xmlns:ns3="bcd09660-be93-4bd9-869c-f45048cb599a" targetNamespace="http://schemas.microsoft.com/office/2006/metadata/properties" ma:root="true" ma:fieldsID="53b313519160b538be10f5b9c0b54631" ns1:_="" ns2:_="" ns3:_="">
    <xsd:import namespace="http://schemas.microsoft.com/sharepoint/v3"/>
    <xsd:import namespace="cb0cdeb1-6362-47db-b402-b9a5ce5bedfd"/>
    <xsd:import namespace="bcd09660-be93-4bd9-869c-f45048cb599a"/>
    <xsd:element name="properties">
      <xsd:complexType>
        <xsd:sequence>
          <xsd:element name="documentManagement">
            <xsd:complexType>
              <xsd:all>
                <xsd:element ref="ns2:Target_x0020_Audiences" minOccurs="0"/>
                <xsd:element ref="ns1:EmailSender" minOccurs="0"/>
                <xsd:element ref="ns1:EmailTo" minOccurs="0"/>
                <xsd:element ref="ns1:EmailCc" minOccurs="0"/>
                <xsd:element ref="ns1:EmailFrom" minOccurs="0"/>
                <xsd:element ref="ns1:EmailSubject"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9" nillable="true" ma:displayName="E-Mail Sender" ma:description="" ma:hidden="true" ma:internalName="EmailSender">
      <xsd:simpleType>
        <xsd:restriction base="dms:Note">
          <xsd:maxLength value="255"/>
        </xsd:restriction>
      </xsd:simpleType>
    </xsd:element>
    <xsd:element name="EmailTo" ma:index="10" nillable="true" ma:displayName="E-Mail To" ma:description="" ma:hidden="true" ma:internalName="EmailTo">
      <xsd:simpleType>
        <xsd:restriction base="dms:Note">
          <xsd:maxLength value="255"/>
        </xsd:restriction>
      </xsd:simpleType>
    </xsd:element>
    <xsd:element name="EmailCc" ma:index="11" nillable="true" ma:displayName="E-Mail Cc" ma:description="" ma:hidden="true" ma:internalName="EmailCc">
      <xsd:simpleType>
        <xsd:restriction base="dms:Note">
          <xsd:maxLength value="255"/>
        </xsd:restriction>
      </xsd:simpleType>
    </xsd:element>
    <xsd:element name="EmailFrom" ma:index="12" nillable="true" ma:displayName="E-Mail From" ma:description="" ma:hidden="true" ma:internalName="EmailFrom">
      <xsd:simpleType>
        <xsd:restriction base="dms:Text"/>
      </xsd:simpleType>
    </xsd:element>
    <xsd:element name="EmailSubject" ma:index="13" nillable="true" ma:displayName="E-Mail Subject" ma:description=""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0cdeb1-6362-47db-b402-b9a5ce5bedfd" elementFormDefault="qualified">
    <xsd:import namespace="http://schemas.microsoft.com/office/2006/documentManagement/types"/>
    <xsd:import namespace="http://schemas.microsoft.com/office/infopath/2007/PartnerControls"/>
    <xsd:element name="Target_x0020_Audiences" ma:index="8" nillable="true" ma:displayName="Target Audiences" ma:internalName="Target_x0020_Audiences" ma:readOnly="false">
      <xsd:simpleType>
        <xsd:restriction base="dms:Unknow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d09660-be93-4bd9-869c-f45048cb599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Ev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Target_x0020_Audiences xmlns="cb0cdeb1-6362-47db-b402-b9a5ce5bedfd"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B10072C2-8BE8-4E08-BB62-DAB8415B06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b0cdeb1-6362-47db-b402-b9a5ce5bedfd"/>
    <ds:schemaRef ds:uri="bcd09660-be93-4bd9-869c-f45048cb59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E6B6A1-C802-407B-93B9-869D108AA28A}">
  <ds:schemaRefs>
    <ds:schemaRef ds:uri="http://schemas.microsoft.com/sharepoint/v3/contenttype/forms"/>
  </ds:schemaRefs>
</ds:datastoreItem>
</file>

<file path=customXml/itemProps3.xml><?xml version="1.0" encoding="utf-8"?>
<ds:datastoreItem xmlns:ds="http://schemas.openxmlformats.org/officeDocument/2006/customXml" ds:itemID="{BA4B329B-F4E3-4DAA-80EA-8F136A91D1B4}">
  <ds:schemaRefs>
    <ds:schemaRef ds:uri="http://schemas.microsoft.com/office/2006/metadata/properties"/>
    <ds:schemaRef ds:uri="http://schemas.microsoft.com/office/2006/documentManagement/types"/>
    <ds:schemaRef ds:uri="http://purl.org/dc/dcmitype/"/>
    <ds:schemaRef ds:uri="bcd09660-be93-4bd9-869c-f45048cb599a"/>
    <ds:schemaRef ds:uri="http://purl.org/dc/terms/"/>
    <ds:schemaRef ds:uri="cb0cdeb1-6362-47db-b402-b9a5ce5bedfd"/>
    <ds:schemaRef ds:uri="http://schemas.microsoft.com/office/infopath/2007/PartnerControls"/>
    <ds:schemaRef ds:uri="http://schemas.openxmlformats.org/package/2006/metadata/core-properties"/>
    <ds:schemaRef ds:uri="http://schemas.microsoft.com/sharepoint/v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2435</TotalTime>
  <Words>12423</Words>
  <Application>Microsoft Office PowerPoint</Application>
  <PresentationFormat>Widescreen</PresentationFormat>
  <Paragraphs>549</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3_Office Theme</vt:lpstr>
      <vt:lpstr>PowerPoint Presentation</vt:lpstr>
      <vt:lpstr>Best of The Liver Meeting® 2019 Slides in Spanish</vt:lpstr>
      <vt:lpstr>Acerca del programa: Lo Mejor del Liver Meeting 2019 fue creado por el Comité del Programa Científico en beneficio de los miembros de AASLD, los asistentes a la conferencia anual y otros médicos involucrados en el tratamiento de enfermedades hepáticas. El programa está destinado a resaltar algunas de las presentaciones orales y posters clave de la reunión y proporcionar puntos de vista de los propios autores sobre implicaciones para la atención del paciente e investigación en curso.  </vt:lpstr>
      <vt:lpstr>CONFIRM: Estudio Norte Americano aleatorizado controlado de terlipresina más albúmina para tratamiento de SHR-1</vt:lpstr>
      <vt:lpstr>Cistatina C predice la necesidad de hemodiálisis, TSH, y sobrevida libre de trasplante en candidatos a trasplante hepático</vt:lpstr>
      <vt:lpstr>Rifaximina para prevención de encefalopatía hepática en pacientes tratados con TIPS: ECA multicéntrico.</vt:lpstr>
      <vt:lpstr>G-CSF para tratar falla hepática crónica agudizada (ensayo GRAFT): Análisis interino del primer ensayo multicéntrico Europeo</vt:lpstr>
      <vt:lpstr>Efecto a largo plazo de la terapia con hormona de crecimiento (GH) en cirrosis descompensada.</vt:lpstr>
      <vt:lpstr>Cambios en la fragilidad están asociados con mortalidad en lista de espera. Del estudio de Evaluación Funcional en Trasplante Hepático (FrAILT).</vt:lpstr>
      <vt:lpstr>Comparación de la eficacia del factor estimulante de colonias de granulocitos y macrófagos (GM-CSF) y norfloxacino para profilaxis secundaria de peritonitis bacteriana espontánea – Estudio controlado aleatorizado</vt:lpstr>
      <vt:lpstr>Propiedades antitrombóticas de simvastatina en el endotelio y prevención de microtrombosis hepática post-exposición a lipopolisacáridos.</vt:lpstr>
      <vt:lpstr>Eficacia de carvedilol, ligadura variceal endoscópica (LVE), o una combinación para prevención de primera hemorragia variceal en cirrosis Child B y C con riesgo alto de várices: Estudio controlado aleatorizado (NCT03069339).</vt:lpstr>
      <vt:lpstr>Deleción de P300 en las células endoteliales atenúa la hipertensión portal vía inhibición de señalización angiócrina mediante CCL-2</vt:lpstr>
      <vt:lpstr>Marcadores de espectroscopía de la microcirculación de la mucosa intestinal para diagnóstico de cirrosis</vt:lpstr>
      <vt:lpstr>Colágena tipo IV como biomarcador no invasivo para predecir falla para controlar sangrado y resangrado temprano en cirrosis (CHESS1902): Estudio prospectivo, multicéntrico.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Randolph</dc:creator>
  <cp:lastModifiedBy>Dominique Clayton</cp:lastModifiedBy>
  <cp:revision>139</cp:revision>
  <cp:lastPrinted>2018-09-14T12:31:26Z</cp:lastPrinted>
  <dcterms:created xsi:type="dcterms:W3CDTF">2017-10-03T15:04:38Z</dcterms:created>
  <dcterms:modified xsi:type="dcterms:W3CDTF">2020-05-03T22:12:02Z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0x010100BFE05EBF51B383459307B0B11B309B77</vt:lpwstr>
  </property>
  <property fmtid="{D5CDD505-2E9C-101B-9397-08002B2CF9AE}" pid="3" name="_MarkAsFinal">
    <vt:bool>true</vt:bool>
  </property>
</Properties>
</file>