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3"/>
  </p:notesMasterIdLst>
  <p:handoutMasterIdLst>
    <p:handoutMasterId r:id="rId24"/>
  </p:handoutMasterIdLst>
  <p:sldIdLst>
    <p:sldId id="274" r:id="rId5"/>
    <p:sldId id="309"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71" r:id="rId22"/>
  </p:sldIdLst>
  <p:sldSz cx="12192000" cy="6858000"/>
  <p:notesSz cx="7010400" cy="9296400"/>
  <p:custDataLst>
    <p:tags r:id="rId25"/>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cmAuthor id="2" name="Vin Keane" initials="VK" lastIdx="2" clrIdx="1"/>
  <p:cmAuthor id="3" name="david sheptock" initials="ds" lastIdx="30" clrIdx="2">
    <p:extLst>
      <p:ext uri="{19B8F6BF-5375-455C-9EA6-DF929625EA0E}">
        <p15:presenceInfo xmlns:p15="http://schemas.microsoft.com/office/powerpoint/2012/main" userId="7303779d2d015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16"/>
    <a:srgbClr val="FF33CC"/>
    <a:srgbClr val="F8CBAA"/>
    <a:srgbClr val="5F6D87"/>
    <a:srgbClr val="C38E6A"/>
    <a:srgbClr val="B3C8E8"/>
    <a:srgbClr val="F8CCAB"/>
    <a:srgbClr val="90353B"/>
    <a:srgbClr val="1A476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3" autoAdjust="0"/>
    <p:restoredTop sz="79681" autoAdjust="0"/>
  </p:normalViewPr>
  <p:slideViewPr>
    <p:cSldViewPr snapToGrid="0" snapToObjects="1">
      <p:cViewPr varScale="1">
        <p:scale>
          <a:sx n="127" d="100"/>
          <a:sy n="127" d="100"/>
        </p:scale>
        <p:origin x="1892" y="96"/>
      </p:cViewPr>
      <p:guideLst>
        <p:guide orient="horz" pos="2160"/>
        <p:guide pos="3840"/>
      </p:guideLst>
    </p:cSldViewPr>
  </p:slideViewPr>
  <p:notesTextViewPr>
    <p:cViewPr>
      <p:scale>
        <a:sx n="150" d="100"/>
        <a:sy n="150" d="100"/>
      </p:scale>
      <p:origin x="0" y="0"/>
    </p:cViewPr>
  </p:notesTextViewPr>
  <p:notesViewPr>
    <p:cSldViewPr snapToGrid="0" snapToObjects="1">
      <p:cViewPr varScale="1">
        <p:scale>
          <a:sx n="124" d="100"/>
          <a:sy n="124" d="100"/>
        </p:scale>
        <p:origin x="454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 Keane" userId="354283a3-cd4d-4e58-959f-de01bc4a2811" providerId="ADAL" clId="{C119C1CC-6D5A-4826-B1BE-977E22B64C19}"/>
    <pc:docChg chg="undo custSel addSld delSld modSld sldOrd modMainMaster">
      <pc:chgData name="Vin Keane" userId="354283a3-cd4d-4e58-959f-de01bc4a2811" providerId="ADAL" clId="{C119C1CC-6D5A-4826-B1BE-977E22B64C19}" dt="2019-11-05T00:45:34.862" v="624"/>
      <pc:docMkLst>
        <pc:docMk/>
      </pc:docMkLst>
      <pc:sldChg chg="delSp">
        <pc:chgData name="Vin Keane" userId="354283a3-cd4d-4e58-959f-de01bc4a2811" providerId="ADAL" clId="{C119C1CC-6D5A-4826-B1BE-977E22B64C19}" dt="2019-11-04T21:00:55.965" v="31" actId="478"/>
        <pc:sldMkLst>
          <pc:docMk/>
          <pc:sldMk cId="1681356709" sldId="274"/>
        </pc:sldMkLst>
        <pc:spChg chg="del">
          <ac:chgData name="Vin Keane" userId="354283a3-cd4d-4e58-959f-de01bc4a2811" providerId="ADAL" clId="{C119C1CC-6D5A-4826-B1BE-977E22B64C19}" dt="2019-11-04T21:00:55.965" v="31" actId="478"/>
          <ac:spMkLst>
            <pc:docMk/>
            <pc:sldMk cId="1681356709" sldId="274"/>
            <ac:spMk id="5" creationId="{424A2329-22E7-4C74-A58C-4D555FF83B59}"/>
          </ac:spMkLst>
        </pc:spChg>
      </pc:sldChg>
      <pc:sldChg chg="addSp delSp modSp del">
        <pc:chgData name="Vin Keane" userId="354283a3-cd4d-4e58-959f-de01bc4a2811" providerId="ADAL" clId="{C119C1CC-6D5A-4826-B1BE-977E22B64C19}" dt="2019-11-04T21:08:29.920" v="608" actId="2696"/>
        <pc:sldMkLst>
          <pc:docMk/>
          <pc:sldMk cId="3510472011" sldId="441"/>
        </pc:sldMkLst>
        <pc:picChg chg="add del mod">
          <ac:chgData name="Vin Keane" userId="354283a3-cd4d-4e58-959f-de01bc4a2811" providerId="ADAL" clId="{C119C1CC-6D5A-4826-B1BE-977E22B64C19}" dt="2019-11-04T21:06:47.781" v="525"/>
          <ac:picMkLst>
            <pc:docMk/>
            <pc:sldMk cId="3510472011" sldId="441"/>
            <ac:picMk id="4" creationId="{DEED6FFD-85A5-40D2-A2EF-371D0FF8D4AE}"/>
          </ac:picMkLst>
        </pc:picChg>
      </pc:sldChg>
      <pc:sldChg chg="addSp delSp modSp del">
        <pc:chgData name="Vin Keane" userId="354283a3-cd4d-4e58-959f-de01bc4a2811" providerId="ADAL" clId="{C119C1CC-6D5A-4826-B1BE-977E22B64C19}" dt="2019-11-04T21:08:31.619" v="609" actId="2696"/>
        <pc:sldMkLst>
          <pc:docMk/>
          <pc:sldMk cId="288072903" sldId="442"/>
        </pc:sldMkLst>
        <pc:picChg chg="add del mod">
          <ac:chgData name="Vin Keane" userId="354283a3-cd4d-4e58-959f-de01bc4a2811" providerId="ADAL" clId="{C119C1CC-6D5A-4826-B1BE-977E22B64C19}" dt="2019-11-04T21:07:00.252" v="560"/>
          <ac:picMkLst>
            <pc:docMk/>
            <pc:sldMk cId="288072903" sldId="442"/>
            <ac:picMk id="4" creationId="{734DBCA4-2B42-4BBA-9D55-374AA357082E}"/>
          </ac:picMkLst>
        </pc:picChg>
      </pc:sldChg>
      <pc:sldChg chg="addSp delSp modSp del">
        <pc:chgData name="Vin Keane" userId="354283a3-cd4d-4e58-959f-de01bc4a2811" providerId="ADAL" clId="{C119C1CC-6D5A-4826-B1BE-977E22B64C19}" dt="2019-11-04T21:08:27.981" v="607" actId="2696"/>
        <pc:sldMkLst>
          <pc:docMk/>
          <pc:sldMk cId="1018465837" sldId="444"/>
        </pc:sldMkLst>
        <pc:picChg chg="add del mod">
          <ac:chgData name="Vin Keane" userId="354283a3-cd4d-4e58-959f-de01bc4a2811" providerId="ADAL" clId="{C119C1CC-6D5A-4826-B1BE-977E22B64C19}" dt="2019-11-04T21:06:36.974" v="495"/>
          <ac:picMkLst>
            <pc:docMk/>
            <pc:sldMk cId="1018465837" sldId="444"/>
            <ac:picMk id="4" creationId="{3A86E8D9-5608-4377-B016-2D8ED18C8969}"/>
          </ac:picMkLst>
        </pc:picChg>
      </pc:sldChg>
      <pc:sldChg chg="addSp delSp modSp del">
        <pc:chgData name="Vin Keane" userId="354283a3-cd4d-4e58-959f-de01bc4a2811" providerId="ADAL" clId="{C119C1CC-6D5A-4826-B1BE-977E22B64C19}" dt="2019-11-04T21:08:26.383" v="606" actId="2696"/>
        <pc:sldMkLst>
          <pc:docMk/>
          <pc:sldMk cId="3149516010" sldId="445"/>
        </pc:sldMkLst>
        <pc:picChg chg="add del mod">
          <ac:chgData name="Vin Keane" userId="354283a3-cd4d-4e58-959f-de01bc4a2811" providerId="ADAL" clId="{C119C1CC-6D5A-4826-B1BE-977E22B64C19}" dt="2019-11-04T21:06:23.410" v="453"/>
          <ac:picMkLst>
            <pc:docMk/>
            <pc:sldMk cId="3149516010" sldId="445"/>
            <ac:picMk id="4" creationId="{FCF4A850-9C46-41C2-89BA-0A6A06A664F1}"/>
          </ac:picMkLst>
        </pc:picChg>
      </pc:sldChg>
      <pc:sldChg chg="addSp delSp modSp del">
        <pc:chgData name="Vin Keane" userId="354283a3-cd4d-4e58-959f-de01bc4a2811" providerId="ADAL" clId="{C119C1CC-6D5A-4826-B1BE-977E22B64C19}" dt="2019-11-04T21:08:24.621" v="605" actId="2696"/>
        <pc:sldMkLst>
          <pc:docMk/>
          <pc:sldMk cId="1951497518" sldId="446"/>
        </pc:sldMkLst>
        <pc:picChg chg="add del mod">
          <ac:chgData name="Vin Keane" userId="354283a3-cd4d-4e58-959f-de01bc4a2811" providerId="ADAL" clId="{C119C1CC-6D5A-4826-B1BE-977E22B64C19}" dt="2019-11-04T21:06:10.908" v="418"/>
          <ac:picMkLst>
            <pc:docMk/>
            <pc:sldMk cId="1951497518" sldId="446"/>
            <ac:picMk id="4" creationId="{FF5F9391-D4CA-411C-A43B-7576FE39CB86}"/>
          </ac:picMkLst>
        </pc:picChg>
      </pc:sldChg>
      <pc:sldChg chg="addSp delSp modSp del">
        <pc:chgData name="Vin Keane" userId="354283a3-cd4d-4e58-959f-de01bc4a2811" providerId="ADAL" clId="{C119C1CC-6D5A-4826-B1BE-977E22B64C19}" dt="2019-11-04T21:08:22.560" v="604" actId="2696"/>
        <pc:sldMkLst>
          <pc:docMk/>
          <pc:sldMk cId="2607059185" sldId="447"/>
        </pc:sldMkLst>
        <pc:picChg chg="add del mod">
          <ac:chgData name="Vin Keane" userId="354283a3-cd4d-4e58-959f-de01bc4a2811" providerId="ADAL" clId="{C119C1CC-6D5A-4826-B1BE-977E22B64C19}" dt="2019-11-04T21:05:59.687" v="382"/>
          <ac:picMkLst>
            <pc:docMk/>
            <pc:sldMk cId="2607059185" sldId="447"/>
            <ac:picMk id="5" creationId="{1674CEC8-B5E3-46BE-8E87-2A147CB550BB}"/>
          </ac:picMkLst>
        </pc:picChg>
        <pc:cxnChg chg="del">
          <ac:chgData name="Vin Keane" userId="354283a3-cd4d-4e58-959f-de01bc4a2811" providerId="ADAL" clId="{C119C1CC-6D5A-4826-B1BE-977E22B64C19}" dt="2019-11-04T21:03:35.763" v="79" actId="478"/>
          <ac:cxnSpMkLst>
            <pc:docMk/>
            <pc:sldMk cId="2607059185" sldId="447"/>
            <ac:cxnSpMk id="8" creationId="{F32CEFDC-0E5F-48A8-92FD-DAB8CDE5E375}"/>
          </ac:cxnSpMkLst>
        </pc:cxnChg>
      </pc:sldChg>
      <pc:sldChg chg="addSp delSp modSp del">
        <pc:chgData name="Vin Keane" userId="354283a3-cd4d-4e58-959f-de01bc4a2811" providerId="ADAL" clId="{C119C1CC-6D5A-4826-B1BE-977E22B64C19}" dt="2019-11-04T21:08:21.283" v="603" actId="2696"/>
        <pc:sldMkLst>
          <pc:docMk/>
          <pc:sldMk cId="1555458188" sldId="448"/>
        </pc:sldMkLst>
        <pc:picChg chg="add del mod">
          <ac:chgData name="Vin Keane" userId="354283a3-cd4d-4e58-959f-de01bc4a2811" providerId="ADAL" clId="{C119C1CC-6D5A-4826-B1BE-977E22B64C19}" dt="2019-11-04T21:05:47.432" v="353"/>
          <ac:picMkLst>
            <pc:docMk/>
            <pc:sldMk cId="1555458188" sldId="448"/>
            <ac:picMk id="4" creationId="{8917126E-6D44-4631-8DB7-DDD83C00A997}"/>
          </ac:picMkLst>
        </pc:picChg>
      </pc:sldChg>
      <pc:sldChg chg="addSp delSp modSp del">
        <pc:chgData name="Vin Keane" userId="354283a3-cd4d-4e58-959f-de01bc4a2811" providerId="ADAL" clId="{C119C1CC-6D5A-4826-B1BE-977E22B64C19}" dt="2019-11-04T21:08:14.414" v="600" actId="2696"/>
        <pc:sldMkLst>
          <pc:docMk/>
          <pc:sldMk cId="1505150049" sldId="449"/>
        </pc:sldMkLst>
        <pc:picChg chg="add del mod">
          <ac:chgData name="Vin Keane" userId="354283a3-cd4d-4e58-959f-de01bc4a2811" providerId="ADAL" clId="{C119C1CC-6D5A-4826-B1BE-977E22B64C19}" dt="2019-11-04T21:05:07.184" v="247"/>
          <ac:picMkLst>
            <pc:docMk/>
            <pc:sldMk cId="1505150049" sldId="449"/>
            <ac:picMk id="19" creationId="{7550F890-13FB-4A69-B700-940850F5FFD1}"/>
          </ac:picMkLst>
        </pc:picChg>
      </pc:sldChg>
      <pc:sldChg chg="addSp delSp modSp del">
        <pc:chgData name="Vin Keane" userId="354283a3-cd4d-4e58-959f-de01bc4a2811" providerId="ADAL" clId="{C119C1CC-6D5A-4826-B1BE-977E22B64C19}" dt="2019-11-04T21:08:18.435" v="602" actId="2696"/>
        <pc:sldMkLst>
          <pc:docMk/>
          <pc:sldMk cId="1986499079" sldId="450"/>
        </pc:sldMkLst>
        <pc:picChg chg="add del mod">
          <ac:chgData name="Vin Keane" userId="354283a3-cd4d-4e58-959f-de01bc4a2811" providerId="ADAL" clId="{C119C1CC-6D5A-4826-B1BE-977E22B64C19}" dt="2019-11-04T21:05:35.209" v="317"/>
          <ac:picMkLst>
            <pc:docMk/>
            <pc:sldMk cId="1986499079" sldId="450"/>
            <ac:picMk id="4" creationId="{C8C899C3-1C17-473D-8E43-0E6699A139C5}"/>
          </ac:picMkLst>
        </pc:picChg>
      </pc:sldChg>
      <pc:sldChg chg="addSp delSp modSp del">
        <pc:chgData name="Vin Keane" userId="354283a3-cd4d-4e58-959f-de01bc4a2811" providerId="ADAL" clId="{C119C1CC-6D5A-4826-B1BE-977E22B64C19}" dt="2019-11-04T21:08:13.245" v="599" actId="2696"/>
        <pc:sldMkLst>
          <pc:docMk/>
          <pc:sldMk cId="588742344" sldId="452"/>
        </pc:sldMkLst>
        <pc:picChg chg="add del mod">
          <ac:chgData name="Vin Keane" userId="354283a3-cd4d-4e58-959f-de01bc4a2811" providerId="ADAL" clId="{C119C1CC-6D5A-4826-B1BE-977E22B64C19}" dt="2019-11-04T21:04:53.483" v="214"/>
          <ac:picMkLst>
            <pc:docMk/>
            <pc:sldMk cId="588742344" sldId="452"/>
            <ac:picMk id="5" creationId="{73E3C3BB-CE4B-4B10-8F9E-E3A46F1C48DC}"/>
          </ac:picMkLst>
        </pc:picChg>
      </pc:sldChg>
      <pc:sldChg chg="addSp delSp modSp del">
        <pc:chgData name="Vin Keane" userId="354283a3-cd4d-4e58-959f-de01bc4a2811" providerId="ADAL" clId="{C119C1CC-6D5A-4826-B1BE-977E22B64C19}" dt="2019-11-04T21:08:11.864" v="598" actId="2696"/>
        <pc:sldMkLst>
          <pc:docMk/>
          <pc:sldMk cId="1620354051" sldId="453"/>
        </pc:sldMkLst>
        <pc:spChg chg="mod">
          <ac:chgData name="Vin Keane" userId="354283a3-cd4d-4e58-959f-de01bc4a2811" providerId="ADAL" clId="{C119C1CC-6D5A-4826-B1BE-977E22B64C19}" dt="2019-11-04T21:04:31.782" v="147" actId="552"/>
          <ac:spMkLst>
            <pc:docMk/>
            <pc:sldMk cId="1620354051" sldId="453"/>
            <ac:spMk id="6" creationId="{502D1FAB-4893-46F1-A13F-0CAB1DB38142}"/>
          </ac:spMkLst>
        </pc:spChg>
        <pc:picChg chg="add del mod">
          <ac:chgData name="Vin Keane" userId="354283a3-cd4d-4e58-959f-de01bc4a2811" providerId="ADAL" clId="{C119C1CC-6D5A-4826-B1BE-977E22B64C19}" dt="2019-11-04T21:04:40.381" v="181"/>
          <ac:picMkLst>
            <pc:docMk/>
            <pc:sldMk cId="1620354051" sldId="453"/>
            <ac:picMk id="5" creationId="{9F258113-FAD8-4B3A-A708-101D8CC4B836}"/>
          </ac:picMkLst>
        </pc:picChg>
      </pc:sldChg>
      <pc:sldChg chg="addSp delSp modSp del">
        <pc:chgData name="Vin Keane" userId="354283a3-cd4d-4e58-959f-de01bc4a2811" providerId="ADAL" clId="{C119C1CC-6D5A-4826-B1BE-977E22B64C19}" dt="2019-11-04T21:08:07.733" v="596" actId="2696"/>
        <pc:sldMkLst>
          <pc:docMk/>
          <pc:sldMk cId="4294011662" sldId="455"/>
        </pc:sldMkLst>
        <pc:picChg chg="add del mod">
          <ac:chgData name="Vin Keane" userId="354283a3-cd4d-4e58-959f-de01bc4a2811" providerId="ADAL" clId="{C119C1CC-6D5A-4826-B1BE-977E22B64C19}" dt="2019-11-04T21:03:57.226" v="111"/>
          <ac:picMkLst>
            <pc:docMk/>
            <pc:sldMk cId="4294011662" sldId="455"/>
            <ac:picMk id="4" creationId="{471D6A11-CF0A-4A13-8081-5C322B40EFA6}"/>
          </ac:picMkLst>
        </pc:picChg>
      </pc:sldChg>
      <pc:sldChg chg="delSp">
        <pc:chgData name="Vin Keane" userId="354283a3-cd4d-4e58-959f-de01bc4a2811" providerId="ADAL" clId="{C119C1CC-6D5A-4826-B1BE-977E22B64C19}" dt="2019-11-04T21:01:00.069" v="32" actId="478"/>
        <pc:sldMkLst>
          <pc:docMk/>
          <pc:sldMk cId="2537586167" sldId="471"/>
        </pc:sldMkLst>
        <pc:spChg chg="del">
          <ac:chgData name="Vin Keane" userId="354283a3-cd4d-4e58-959f-de01bc4a2811" providerId="ADAL" clId="{C119C1CC-6D5A-4826-B1BE-977E22B64C19}" dt="2019-11-04T21:01:00.069" v="32" actId="478"/>
          <ac:spMkLst>
            <pc:docMk/>
            <pc:sldMk cId="2537586167" sldId="471"/>
            <ac:spMk id="5" creationId="{424A2329-22E7-4C74-A58C-4D555FF83B59}"/>
          </ac:spMkLst>
        </pc:spChg>
      </pc:sldChg>
      <pc:sldChg chg="addSp delSp modSp del">
        <pc:chgData name="Vin Keane" userId="354283a3-cd4d-4e58-959f-de01bc4a2811" providerId="ADAL" clId="{C119C1CC-6D5A-4826-B1BE-977E22B64C19}" dt="2019-11-04T21:08:09.329" v="597" actId="2696"/>
        <pc:sldMkLst>
          <pc:docMk/>
          <pc:sldMk cId="1183432961" sldId="472"/>
        </pc:sldMkLst>
        <pc:picChg chg="add del mod">
          <ac:chgData name="Vin Keane" userId="354283a3-cd4d-4e58-959f-de01bc4a2811" providerId="ADAL" clId="{C119C1CC-6D5A-4826-B1BE-977E22B64C19}" dt="2019-11-04T21:04:15.017" v="145"/>
          <ac:picMkLst>
            <pc:docMk/>
            <pc:sldMk cId="1183432961" sldId="472"/>
            <ac:picMk id="5" creationId="{F8D8D53D-516A-4D35-9062-F59878FFC039}"/>
          </ac:picMkLst>
        </pc:picChg>
      </pc:sldChg>
      <pc:sldChg chg="addSp delSp modSp del">
        <pc:chgData name="Vin Keane" userId="354283a3-cd4d-4e58-959f-de01bc4a2811" providerId="ADAL" clId="{C119C1CC-6D5A-4826-B1BE-977E22B64C19}" dt="2019-11-04T21:08:33.360" v="610" actId="2696"/>
        <pc:sldMkLst>
          <pc:docMk/>
          <pc:sldMk cId="1050963635" sldId="473"/>
        </pc:sldMkLst>
        <pc:picChg chg="add del mod">
          <ac:chgData name="Vin Keane" userId="354283a3-cd4d-4e58-959f-de01bc4a2811" providerId="ADAL" clId="{C119C1CC-6D5A-4826-B1BE-977E22B64C19}" dt="2019-11-04T21:07:11.987" v="594"/>
          <ac:picMkLst>
            <pc:docMk/>
            <pc:sldMk cId="1050963635" sldId="473"/>
            <ac:picMk id="4" creationId="{B0FAECCC-A507-413F-BE5D-74E6CA8D45C0}"/>
          </ac:picMkLst>
        </pc:picChg>
      </pc:sldChg>
      <pc:sldChg chg="addSp delSp modSp del">
        <pc:chgData name="Vin Keane" userId="354283a3-cd4d-4e58-959f-de01bc4a2811" providerId="ADAL" clId="{C119C1CC-6D5A-4826-B1BE-977E22B64C19}" dt="2019-11-04T21:08:15.850" v="601" actId="2696"/>
        <pc:sldMkLst>
          <pc:docMk/>
          <pc:sldMk cId="3154937163" sldId="474"/>
        </pc:sldMkLst>
        <pc:picChg chg="add del mod">
          <ac:chgData name="Vin Keane" userId="354283a3-cd4d-4e58-959f-de01bc4a2811" providerId="ADAL" clId="{C119C1CC-6D5A-4826-B1BE-977E22B64C19}" dt="2019-11-04T21:05:23.808" v="282"/>
          <ac:picMkLst>
            <pc:docMk/>
            <pc:sldMk cId="3154937163" sldId="474"/>
            <ac:picMk id="5" creationId="{E3EA4635-93D1-4317-866A-8F3E13313296}"/>
          </ac:picMkLst>
        </pc:picChg>
      </pc:sldChg>
      <pc:sldChg chg="addSp delSp add modNotes">
        <pc:chgData name="Vin Keane" userId="354283a3-cd4d-4e58-959f-de01bc4a2811" providerId="ADAL" clId="{C119C1CC-6D5A-4826-B1BE-977E22B64C19}" dt="2019-11-04T21:03:58.910" v="112"/>
        <pc:sldMkLst>
          <pc:docMk/>
          <pc:sldMk cId="327168367" sldId="475"/>
        </pc:sldMkLst>
        <pc:spChg chg="del">
          <ac:chgData name="Vin Keane" userId="354283a3-cd4d-4e58-959f-de01bc4a2811" providerId="ADAL" clId="{C119C1CC-6D5A-4826-B1BE-977E22B64C19}" dt="2019-11-04T21:01:24.198" v="34"/>
          <ac:spMkLst>
            <pc:docMk/>
            <pc:sldMk cId="327168367" sldId="475"/>
            <ac:spMk id="2" creationId="{BCE455E8-7FA2-4EF7-AA6B-AF5707CB258A}"/>
          </ac:spMkLst>
        </pc:spChg>
        <pc:spChg chg="del">
          <ac:chgData name="Vin Keane" userId="354283a3-cd4d-4e58-959f-de01bc4a2811" providerId="ADAL" clId="{C119C1CC-6D5A-4826-B1BE-977E22B64C19}" dt="2019-11-04T21:01:24.198" v="34"/>
          <ac:spMkLst>
            <pc:docMk/>
            <pc:sldMk cId="327168367" sldId="475"/>
            <ac:spMk id="3" creationId="{346DDB63-56C3-4277-AB8C-3698D5158160}"/>
          </ac:spMkLst>
        </pc:spChg>
        <pc:spChg chg="del">
          <ac:chgData name="Vin Keane" userId="354283a3-cd4d-4e58-959f-de01bc4a2811" providerId="ADAL" clId="{C119C1CC-6D5A-4826-B1BE-977E22B64C19}" dt="2019-11-04T21:01:24.198" v="34"/>
          <ac:spMkLst>
            <pc:docMk/>
            <pc:sldMk cId="327168367" sldId="475"/>
            <ac:spMk id="4" creationId="{5BAA2177-31B2-4A54-A87E-546324FF5550}"/>
          </ac:spMkLst>
        </pc:spChg>
        <pc:picChg chg="add">
          <ac:chgData name="Vin Keane" userId="354283a3-cd4d-4e58-959f-de01bc4a2811" providerId="ADAL" clId="{C119C1CC-6D5A-4826-B1BE-977E22B64C19}" dt="2019-11-04T21:03:58.910" v="112"/>
          <ac:picMkLst>
            <pc:docMk/>
            <pc:sldMk cId="327168367" sldId="475"/>
            <ac:picMk id="5" creationId="{8DCA45FB-CF6C-4640-BA23-501B17B96973}"/>
          </ac:picMkLst>
        </pc:picChg>
      </pc:sldChg>
      <pc:sldChg chg="addSp add ord modNotes">
        <pc:chgData name="Vin Keane" userId="354283a3-cd4d-4e58-959f-de01bc4a2811" providerId="ADAL" clId="{C119C1CC-6D5A-4826-B1BE-977E22B64C19}" dt="2019-11-04T21:04:16.819" v="146"/>
        <pc:sldMkLst>
          <pc:docMk/>
          <pc:sldMk cId="3945654169" sldId="476"/>
        </pc:sldMkLst>
        <pc:picChg chg="add">
          <ac:chgData name="Vin Keane" userId="354283a3-cd4d-4e58-959f-de01bc4a2811" providerId="ADAL" clId="{C119C1CC-6D5A-4826-B1BE-977E22B64C19}" dt="2019-11-04T21:04:16.819" v="146"/>
          <ac:picMkLst>
            <pc:docMk/>
            <pc:sldMk cId="3945654169" sldId="476"/>
            <ac:picMk id="2" creationId="{2DFC04DD-8A03-42F7-A289-26953CF6CE98}"/>
          </ac:picMkLst>
        </pc:picChg>
      </pc:sldChg>
      <pc:sldChg chg="addSp add ord modNotes">
        <pc:chgData name="Vin Keane" userId="354283a3-cd4d-4e58-959f-de01bc4a2811" providerId="ADAL" clId="{C119C1CC-6D5A-4826-B1BE-977E22B64C19}" dt="2019-11-04T21:04:42.148" v="182"/>
        <pc:sldMkLst>
          <pc:docMk/>
          <pc:sldMk cId="2721526956" sldId="477"/>
        </pc:sldMkLst>
        <pc:picChg chg="add">
          <ac:chgData name="Vin Keane" userId="354283a3-cd4d-4e58-959f-de01bc4a2811" providerId="ADAL" clId="{C119C1CC-6D5A-4826-B1BE-977E22B64C19}" dt="2019-11-04T21:04:42.148" v="182"/>
          <ac:picMkLst>
            <pc:docMk/>
            <pc:sldMk cId="2721526956" sldId="477"/>
            <ac:picMk id="2" creationId="{C201A9FA-F90F-472D-9AAF-51A78CECB91B}"/>
          </ac:picMkLst>
        </pc:picChg>
      </pc:sldChg>
      <pc:sldChg chg="addSp add ord modNotes">
        <pc:chgData name="Vin Keane" userId="354283a3-cd4d-4e58-959f-de01bc4a2811" providerId="ADAL" clId="{C119C1CC-6D5A-4826-B1BE-977E22B64C19}" dt="2019-11-04T21:04:56.999" v="215"/>
        <pc:sldMkLst>
          <pc:docMk/>
          <pc:sldMk cId="1909536766" sldId="478"/>
        </pc:sldMkLst>
        <pc:picChg chg="add">
          <ac:chgData name="Vin Keane" userId="354283a3-cd4d-4e58-959f-de01bc4a2811" providerId="ADAL" clId="{C119C1CC-6D5A-4826-B1BE-977E22B64C19}" dt="2019-11-04T21:04:56.999" v="215"/>
          <ac:picMkLst>
            <pc:docMk/>
            <pc:sldMk cId="1909536766" sldId="478"/>
            <ac:picMk id="2" creationId="{7E6C963C-7410-4BC1-BAB4-0D7734EC0DC9}"/>
          </ac:picMkLst>
        </pc:picChg>
      </pc:sldChg>
      <pc:sldChg chg="addSp add ord modNotes">
        <pc:chgData name="Vin Keane" userId="354283a3-cd4d-4e58-959f-de01bc4a2811" providerId="ADAL" clId="{C119C1CC-6D5A-4826-B1BE-977E22B64C19}" dt="2019-11-04T21:05:09.429" v="248"/>
        <pc:sldMkLst>
          <pc:docMk/>
          <pc:sldMk cId="2307178296" sldId="479"/>
        </pc:sldMkLst>
        <pc:picChg chg="add">
          <ac:chgData name="Vin Keane" userId="354283a3-cd4d-4e58-959f-de01bc4a2811" providerId="ADAL" clId="{C119C1CC-6D5A-4826-B1BE-977E22B64C19}" dt="2019-11-04T21:05:09.429" v="248"/>
          <ac:picMkLst>
            <pc:docMk/>
            <pc:sldMk cId="2307178296" sldId="479"/>
            <ac:picMk id="2" creationId="{4FE0E353-1980-48D3-A797-D27E02A8F4AE}"/>
          </ac:picMkLst>
        </pc:picChg>
      </pc:sldChg>
      <pc:sldChg chg="addSp add ord modNotes">
        <pc:chgData name="Vin Keane" userId="354283a3-cd4d-4e58-959f-de01bc4a2811" providerId="ADAL" clId="{C119C1CC-6D5A-4826-B1BE-977E22B64C19}" dt="2019-11-04T21:05:25.529" v="283"/>
        <pc:sldMkLst>
          <pc:docMk/>
          <pc:sldMk cId="3898897170" sldId="480"/>
        </pc:sldMkLst>
        <pc:picChg chg="add">
          <ac:chgData name="Vin Keane" userId="354283a3-cd4d-4e58-959f-de01bc4a2811" providerId="ADAL" clId="{C119C1CC-6D5A-4826-B1BE-977E22B64C19}" dt="2019-11-04T21:05:25.529" v="283"/>
          <ac:picMkLst>
            <pc:docMk/>
            <pc:sldMk cId="3898897170" sldId="480"/>
            <ac:picMk id="2" creationId="{A4E94A16-D17C-47C8-B581-B6D4757BDBC7}"/>
          </ac:picMkLst>
        </pc:picChg>
      </pc:sldChg>
      <pc:sldChg chg="addSp add ord modNotes">
        <pc:chgData name="Vin Keane" userId="354283a3-cd4d-4e58-959f-de01bc4a2811" providerId="ADAL" clId="{C119C1CC-6D5A-4826-B1BE-977E22B64C19}" dt="2019-11-04T21:05:36.944" v="318"/>
        <pc:sldMkLst>
          <pc:docMk/>
          <pc:sldMk cId="3683243818" sldId="481"/>
        </pc:sldMkLst>
        <pc:picChg chg="add">
          <ac:chgData name="Vin Keane" userId="354283a3-cd4d-4e58-959f-de01bc4a2811" providerId="ADAL" clId="{C119C1CC-6D5A-4826-B1BE-977E22B64C19}" dt="2019-11-04T21:05:36.944" v="318"/>
          <ac:picMkLst>
            <pc:docMk/>
            <pc:sldMk cId="3683243818" sldId="481"/>
            <ac:picMk id="2" creationId="{14C9F9EE-8598-41DD-AB0C-B16D5265319C}"/>
          </ac:picMkLst>
        </pc:picChg>
      </pc:sldChg>
      <pc:sldChg chg="addSp add ord modNotes">
        <pc:chgData name="Vin Keane" userId="354283a3-cd4d-4e58-959f-de01bc4a2811" providerId="ADAL" clId="{C119C1CC-6D5A-4826-B1BE-977E22B64C19}" dt="2019-11-04T21:05:50.492" v="354"/>
        <pc:sldMkLst>
          <pc:docMk/>
          <pc:sldMk cId="3814466964" sldId="482"/>
        </pc:sldMkLst>
        <pc:picChg chg="add">
          <ac:chgData name="Vin Keane" userId="354283a3-cd4d-4e58-959f-de01bc4a2811" providerId="ADAL" clId="{C119C1CC-6D5A-4826-B1BE-977E22B64C19}" dt="2019-11-04T21:05:50.492" v="354"/>
          <ac:picMkLst>
            <pc:docMk/>
            <pc:sldMk cId="3814466964" sldId="482"/>
            <ac:picMk id="2" creationId="{DCCA76A4-C0C5-4784-858E-BF57064C8DD4}"/>
          </ac:picMkLst>
        </pc:picChg>
      </pc:sldChg>
      <pc:sldChg chg="addSp add ord modNotes">
        <pc:chgData name="Vin Keane" userId="354283a3-cd4d-4e58-959f-de01bc4a2811" providerId="ADAL" clId="{C119C1CC-6D5A-4826-B1BE-977E22B64C19}" dt="2019-11-04T21:06:01.440" v="383"/>
        <pc:sldMkLst>
          <pc:docMk/>
          <pc:sldMk cId="2737755664" sldId="483"/>
        </pc:sldMkLst>
        <pc:picChg chg="add">
          <ac:chgData name="Vin Keane" userId="354283a3-cd4d-4e58-959f-de01bc4a2811" providerId="ADAL" clId="{C119C1CC-6D5A-4826-B1BE-977E22B64C19}" dt="2019-11-04T21:06:01.440" v="383"/>
          <ac:picMkLst>
            <pc:docMk/>
            <pc:sldMk cId="2737755664" sldId="483"/>
            <ac:picMk id="2" creationId="{9FC3F0CB-133B-4D75-A25A-783D0F200E0B}"/>
          </ac:picMkLst>
        </pc:picChg>
      </pc:sldChg>
      <pc:sldChg chg="addSp add ord modNotes">
        <pc:chgData name="Vin Keane" userId="354283a3-cd4d-4e58-959f-de01bc4a2811" providerId="ADAL" clId="{C119C1CC-6D5A-4826-B1BE-977E22B64C19}" dt="2019-11-04T21:06:12.804" v="419"/>
        <pc:sldMkLst>
          <pc:docMk/>
          <pc:sldMk cId="4033684709" sldId="484"/>
        </pc:sldMkLst>
        <pc:picChg chg="add">
          <ac:chgData name="Vin Keane" userId="354283a3-cd4d-4e58-959f-de01bc4a2811" providerId="ADAL" clId="{C119C1CC-6D5A-4826-B1BE-977E22B64C19}" dt="2019-11-04T21:06:12.804" v="419"/>
          <ac:picMkLst>
            <pc:docMk/>
            <pc:sldMk cId="4033684709" sldId="484"/>
            <ac:picMk id="2" creationId="{12C16FB5-48C0-4355-9AE6-0C25FC43D634}"/>
          </ac:picMkLst>
        </pc:picChg>
      </pc:sldChg>
      <pc:sldChg chg="addSp add ord modNotes">
        <pc:chgData name="Vin Keane" userId="354283a3-cd4d-4e58-959f-de01bc4a2811" providerId="ADAL" clId="{C119C1CC-6D5A-4826-B1BE-977E22B64C19}" dt="2019-11-04T21:06:25.358" v="454"/>
        <pc:sldMkLst>
          <pc:docMk/>
          <pc:sldMk cId="2291239206" sldId="485"/>
        </pc:sldMkLst>
        <pc:picChg chg="add">
          <ac:chgData name="Vin Keane" userId="354283a3-cd4d-4e58-959f-de01bc4a2811" providerId="ADAL" clId="{C119C1CC-6D5A-4826-B1BE-977E22B64C19}" dt="2019-11-04T21:06:25.358" v="454"/>
          <ac:picMkLst>
            <pc:docMk/>
            <pc:sldMk cId="2291239206" sldId="485"/>
            <ac:picMk id="2" creationId="{018B7913-67C1-4454-937D-8EB4E49712F6}"/>
          </ac:picMkLst>
        </pc:picChg>
      </pc:sldChg>
      <pc:sldChg chg="addSp add ord modNotes">
        <pc:chgData name="Vin Keane" userId="354283a3-cd4d-4e58-959f-de01bc4a2811" providerId="ADAL" clId="{C119C1CC-6D5A-4826-B1BE-977E22B64C19}" dt="2019-11-04T21:06:38.383" v="496"/>
        <pc:sldMkLst>
          <pc:docMk/>
          <pc:sldMk cId="1975735553" sldId="486"/>
        </pc:sldMkLst>
        <pc:picChg chg="add">
          <ac:chgData name="Vin Keane" userId="354283a3-cd4d-4e58-959f-de01bc4a2811" providerId="ADAL" clId="{C119C1CC-6D5A-4826-B1BE-977E22B64C19}" dt="2019-11-04T21:06:38.383" v="496"/>
          <ac:picMkLst>
            <pc:docMk/>
            <pc:sldMk cId="1975735553" sldId="486"/>
            <ac:picMk id="2" creationId="{EADE62CF-FF7B-41E1-99AA-F4687CC95F5C}"/>
          </ac:picMkLst>
        </pc:picChg>
      </pc:sldChg>
      <pc:sldChg chg="addSp add ord modNotes">
        <pc:chgData name="Vin Keane" userId="354283a3-cd4d-4e58-959f-de01bc4a2811" providerId="ADAL" clId="{C119C1CC-6D5A-4826-B1BE-977E22B64C19}" dt="2019-11-04T21:06:49.199" v="526"/>
        <pc:sldMkLst>
          <pc:docMk/>
          <pc:sldMk cId="3081335201" sldId="487"/>
        </pc:sldMkLst>
        <pc:picChg chg="add">
          <ac:chgData name="Vin Keane" userId="354283a3-cd4d-4e58-959f-de01bc4a2811" providerId="ADAL" clId="{C119C1CC-6D5A-4826-B1BE-977E22B64C19}" dt="2019-11-04T21:06:49.199" v="526"/>
          <ac:picMkLst>
            <pc:docMk/>
            <pc:sldMk cId="3081335201" sldId="487"/>
            <ac:picMk id="2" creationId="{24290D77-CD6D-4E70-8200-2DA8E70D100E}"/>
          </ac:picMkLst>
        </pc:picChg>
      </pc:sldChg>
      <pc:sldChg chg="addSp add ord modNotes">
        <pc:chgData name="Vin Keane" userId="354283a3-cd4d-4e58-959f-de01bc4a2811" providerId="ADAL" clId="{C119C1CC-6D5A-4826-B1BE-977E22B64C19}" dt="2019-11-04T21:07:01.326" v="561"/>
        <pc:sldMkLst>
          <pc:docMk/>
          <pc:sldMk cId="2841122085" sldId="488"/>
        </pc:sldMkLst>
        <pc:picChg chg="add">
          <ac:chgData name="Vin Keane" userId="354283a3-cd4d-4e58-959f-de01bc4a2811" providerId="ADAL" clId="{C119C1CC-6D5A-4826-B1BE-977E22B64C19}" dt="2019-11-04T21:07:01.326" v="561"/>
          <ac:picMkLst>
            <pc:docMk/>
            <pc:sldMk cId="2841122085" sldId="488"/>
            <ac:picMk id="2" creationId="{548DD372-CF6E-43E1-9342-14D3926975C6}"/>
          </ac:picMkLst>
        </pc:picChg>
      </pc:sldChg>
      <pc:sldChg chg="addSp add ord modNotes">
        <pc:chgData name="Vin Keane" userId="354283a3-cd4d-4e58-959f-de01bc4a2811" providerId="ADAL" clId="{C119C1CC-6D5A-4826-B1BE-977E22B64C19}" dt="2019-11-04T21:07:13.107" v="595"/>
        <pc:sldMkLst>
          <pc:docMk/>
          <pc:sldMk cId="3349423592" sldId="489"/>
        </pc:sldMkLst>
        <pc:picChg chg="add">
          <ac:chgData name="Vin Keane" userId="354283a3-cd4d-4e58-959f-de01bc4a2811" providerId="ADAL" clId="{C119C1CC-6D5A-4826-B1BE-977E22B64C19}" dt="2019-11-04T21:07:13.107" v="595"/>
          <ac:picMkLst>
            <pc:docMk/>
            <pc:sldMk cId="3349423592" sldId="489"/>
            <ac:picMk id="2" creationId="{CDEDBC91-39A8-4B47-8591-A454A313B0D4}"/>
          </ac:picMkLst>
        </pc:picChg>
      </pc:sldChg>
      <pc:sldMasterChg chg="modSp delSldLayout modSldLayout">
        <pc:chgData name="Vin Keane" userId="354283a3-cd4d-4e58-959f-de01bc4a2811" providerId="ADAL" clId="{C119C1CC-6D5A-4826-B1BE-977E22B64C19}" dt="2019-11-05T00:45:34.862" v="624"/>
        <pc:sldMasterMkLst>
          <pc:docMk/>
          <pc:sldMasterMk cId="2846929134" sldId="2147483699"/>
        </pc:sldMasterMkLst>
        <pc:spChg chg="mod">
          <ac:chgData name="Vin Keane" userId="354283a3-cd4d-4e58-959f-de01bc4a2811" providerId="ADAL" clId="{C119C1CC-6D5A-4826-B1BE-977E22B64C19}" dt="2019-11-05T00:45:34.862" v="624"/>
          <ac:spMkLst>
            <pc:docMk/>
            <pc:sldMasterMk cId="2846929134" sldId="2147483699"/>
            <ac:spMk id="2" creationId="{6070FFD8-83B9-40E1-AE87-D5C68A53A27C}"/>
          </ac:spMkLst>
        </pc:spChg>
        <pc:sldLayoutChg chg="del">
          <pc:chgData name="Vin Keane" userId="354283a3-cd4d-4e58-959f-de01bc4a2811" providerId="ADAL" clId="{C119C1CC-6D5A-4826-B1BE-977E22B64C19}" dt="2019-11-05T00:39:43.458" v="615" actId="2696"/>
          <pc:sldLayoutMkLst>
            <pc:docMk/>
            <pc:sldMasterMk cId="2846929134" sldId="2147483699"/>
            <pc:sldLayoutMk cId="4127495289" sldId="2147483700"/>
          </pc:sldLayoutMkLst>
        </pc:sldLayoutChg>
        <pc:sldLayoutChg chg="addSp delSp modSp">
          <pc:chgData name="Vin Keane" userId="354283a3-cd4d-4e58-959f-de01bc4a2811" providerId="ADAL" clId="{C119C1CC-6D5A-4826-B1BE-977E22B64C19}" dt="2019-11-04T21:00:33.110" v="27" actId="478"/>
          <pc:sldLayoutMkLst>
            <pc:docMk/>
            <pc:sldMasterMk cId="2846929134" sldId="2147483699"/>
            <pc:sldLayoutMk cId="2214714353" sldId="2147483722"/>
          </pc:sldLayoutMkLst>
          <pc:spChg chg="del mod">
            <ac:chgData name="Vin Keane" userId="354283a3-cd4d-4e58-959f-de01bc4a2811" providerId="ADAL" clId="{C119C1CC-6D5A-4826-B1BE-977E22B64C19}" dt="2019-11-04T21:00:26.269" v="22" actId="478"/>
            <ac:spMkLst>
              <pc:docMk/>
              <pc:sldMasterMk cId="2846929134" sldId="2147483699"/>
              <pc:sldLayoutMk cId="2214714353" sldId="2147483722"/>
              <ac:spMk id="3" creationId="{BE753065-D305-4291-B58C-2D24DB4D1ABC}"/>
            </ac:spMkLst>
          </pc:spChg>
          <pc:spChg chg="del mod">
            <ac:chgData name="Vin Keane" userId="354283a3-cd4d-4e58-959f-de01bc4a2811" providerId="ADAL" clId="{C119C1CC-6D5A-4826-B1BE-977E22B64C19}" dt="2019-11-04T21:00:31.404" v="26" actId="478"/>
            <ac:spMkLst>
              <pc:docMk/>
              <pc:sldMasterMk cId="2846929134" sldId="2147483699"/>
              <pc:sldLayoutMk cId="2214714353" sldId="2147483722"/>
              <ac:spMk id="16" creationId="{72A616B1-5EAF-4C79-B596-AF11893AC9A7}"/>
            </ac:spMkLst>
          </pc:spChg>
          <pc:picChg chg="add mod ord">
            <ac:chgData name="Vin Keane" userId="354283a3-cd4d-4e58-959f-de01bc4a2811" providerId="ADAL" clId="{C119C1CC-6D5A-4826-B1BE-977E22B64C19}" dt="2019-11-04T21:00:28.377" v="24" actId="1076"/>
            <ac:picMkLst>
              <pc:docMk/>
              <pc:sldMasterMk cId="2846929134" sldId="2147483699"/>
              <pc:sldLayoutMk cId="2214714353" sldId="2147483722"/>
              <ac:picMk id="2" creationId="{AB542C94-F4CB-46D3-9307-021FDF1B13ED}"/>
            </ac:picMkLst>
          </pc:picChg>
          <pc:cxnChg chg="del">
            <ac:chgData name="Vin Keane" userId="354283a3-cd4d-4e58-959f-de01bc4a2811" providerId="ADAL" clId="{C119C1CC-6D5A-4826-B1BE-977E22B64C19}" dt="2019-11-04T21:00:33.110" v="27" actId="478"/>
            <ac:cxnSpMkLst>
              <pc:docMk/>
              <pc:sldMasterMk cId="2846929134" sldId="2147483699"/>
              <pc:sldLayoutMk cId="2214714353" sldId="2147483722"/>
              <ac:cxnSpMk id="39" creationId="{E63CD991-CB2B-4F99-AE29-5368153C873F}"/>
            </ac:cxnSpMkLst>
          </pc:cxnChg>
        </pc:sldLayoutChg>
        <pc:sldLayoutChg chg="del">
          <pc:chgData name="Vin Keane" userId="354283a3-cd4d-4e58-959f-de01bc4a2811" providerId="ADAL" clId="{C119C1CC-6D5A-4826-B1BE-977E22B64C19}" dt="2019-11-05T00:39:41.346" v="614" actId="2696"/>
          <pc:sldLayoutMkLst>
            <pc:docMk/>
            <pc:sldMasterMk cId="2846929134" sldId="2147483699"/>
            <pc:sldLayoutMk cId="1989454239" sldId="2147483723"/>
          </pc:sldLayoutMkLst>
        </pc:sldLayoutChg>
        <pc:sldLayoutChg chg="delSp">
          <pc:chgData name="Vin Keane" userId="354283a3-cd4d-4e58-959f-de01bc4a2811" providerId="ADAL" clId="{C119C1CC-6D5A-4826-B1BE-977E22B64C19}" dt="2019-11-04T21:00:47.523" v="30" actId="478"/>
          <pc:sldLayoutMkLst>
            <pc:docMk/>
            <pc:sldMasterMk cId="2846929134" sldId="2147483699"/>
            <pc:sldLayoutMk cId="3377262564" sldId="2147483724"/>
          </pc:sldLayoutMkLst>
          <pc:spChg chg="del">
            <ac:chgData name="Vin Keane" userId="354283a3-cd4d-4e58-959f-de01bc4a2811" providerId="ADAL" clId="{C119C1CC-6D5A-4826-B1BE-977E22B64C19}" dt="2019-11-04T21:00:42.193" v="28"/>
            <ac:spMkLst>
              <pc:docMk/>
              <pc:sldMasterMk cId="2846929134" sldId="2147483699"/>
              <pc:sldLayoutMk cId="3377262564" sldId="2147483724"/>
              <ac:spMk id="2" creationId="{00000000-0000-0000-0000-000000000000}"/>
            </ac:spMkLst>
          </pc:spChg>
          <pc:spChg chg="del">
            <ac:chgData name="Vin Keane" userId="354283a3-cd4d-4e58-959f-de01bc4a2811" providerId="ADAL" clId="{C119C1CC-6D5A-4826-B1BE-977E22B64C19}" dt="2019-11-04T21:00:44.597" v="29" actId="478"/>
            <ac:spMkLst>
              <pc:docMk/>
              <pc:sldMasterMk cId="2846929134" sldId="2147483699"/>
              <pc:sldLayoutMk cId="3377262564" sldId="2147483724"/>
              <ac:spMk id="3" creationId="{00000000-0000-0000-0000-000000000000}"/>
            </ac:spMkLst>
          </pc:spChg>
          <pc:spChg chg="del">
            <ac:chgData name="Vin Keane" userId="354283a3-cd4d-4e58-959f-de01bc4a2811" providerId="ADAL" clId="{C119C1CC-6D5A-4826-B1BE-977E22B64C19}" dt="2019-11-04T21:00:47.523" v="30" actId="478"/>
            <ac:spMkLst>
              <pc:docMk/>
              <pc:sldMasterMk cId="2846929134" sldId="2147483699"/>
              <pc:sldLayoutMk cId="3377262564" sldId="2147483724"/>
              <ac:spMk id="13" creationId="{262E4F8F-7932-4ED1-AA71-4E29E60C56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11/4/2019</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005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kern="1200">
                <a:solidFill>
                  <a:schemeClr val="tx1"/>
                </a:solidFill>
                <a:effectLst/>
                <a:latin typeface="+mn-lt"/>
                <a:ea typeface="+mn-ea"/>
                <a:cs typeface="+mn-cs"/>
              </a:rPr>
              <a:t>152 </a:t>
            </a:r>
          </a:p>
          <a:p>
            <a:r>
              <a:rPr lang="en-US" sz="1200" b="1" kern="1200">
                <a:solidFill>
                  <a:schemeClr val="tx1"/>
                </a:solidFill>
                <a:effectLst/>
                <a:latin typeface="+mn-lt"/>
                <a:ea typeface="+mn-ea"/>
                <a:cs typeface="+mn-cs"/>
              </a:rPr>
              <a:t>ENVISION, A PHASE 3 STUDY OF SAFETY AND EFFICACY OF GIVOSIRAN, AN INVESTIGATIONAL RNAi THERAPEUTIC, IN ACUTE HEPATIC PORPHYRIA PATIENTS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D. Montgomery Bissell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Laurent Gouya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Manisha Balwani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David Rees</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Penelope Stein</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Ulrich Stolzel</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Paula Aguilera Peiro</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Herbert L. Bonkovsky</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Sioban Keel</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Charles Park</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John Phillips</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Samuel Silver</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Dr. Jerzy Windyga</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Delia D'Avola</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Gayle Ross</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Dr. Peter Stewart</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 Dr. Bruce Ritchie</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 Dr. Jeeyoung Oh</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Dr. Pauline Harper</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Jiaan-Der Wang</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Dr. Janneke Langendonk</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 Prof. Aneta Veselinova Ivanova Sr.</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 Dr. Yutaka Horie</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 Dr. Karl E Anderson</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 Dr. Paolo Ventura</a:t>
            </a:r>
            <a:r>
              <a:rPr lang="en-US" sz="1200" i="1" kern="1200" baseline="30000">
                <a:solidFill>
                  <a:schemeClr val="tx1"/>
                </a:solidFill>
                <a:effectLst/>
                <a:latin typeface="+mn-lt"/>
                <a:ea typeface="+mn-ea"/>
                <a:cs typeface="+mn-cs"/>
              </a:rPr>
              <a:t>23</a:t>
            </a:r>
            <a:r>
              <a:rPr lang="en-US" sz="1200" i="1" kern="1200">
                <a:solidFill>
                  <a:schemeClr val="tx1"/>
                </a:solidFill>
                <a:effectLst/>
                <a:latin typeface="+mn-lt"/>
                <a:ea typeface="+mn-ea"/>
                <a:cs typeface="+mn-cs"/>
              </a:rPr>
              <a:t>, Dr. Maria Domenica Cappellini</a:t>
            </a:r>
            <a:r>
              <a:rPr lang="en-US" sz="1200" i="1" kern="1200" baseline="30000">
                <a:solidFill>
                  <a:schemeClr val="tx1"/>
                </a:solidFill>
                <a:effectLst/>
                <a:latin typeface="+mn-lt"/>
                <a:ea typeface="+mn-ea"/>
                <a:cs typeface="+mn-cs"/>
              </a:rPr>
              <a:t>24</a:t>
            </a:r>
            <a:r>
              <a:rPr lang="en-US" sz="1200" i="1" kern="1200">
                <a:solidFill>
                  <a:schemeClr val="tx1"/>
                </a:solidFill>
                <a:effectLst/>
                <a:latin typeface="+mn-lt"/>
                <a:ea typeface="+mn-ea"/>
                <a:cs typeface="+mn-cs"/>
              </a:rPr>
              <a:t>, Dr. Daphne Vassiliou</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Susana Monroy</a:t>
            </a:r>
            <a:r>
              <a:rPr lang="en-US" sz="1200" i="1" kern="1200" baseline="30000">
                <a:solidFill>
                  <a:schemeClr val="tx1"/>
                </a:solidFill>
                <a:effectLst/>
                <a:latin typeface="+mn-lt"/>
                <a:ea typeface="+mn-ea"/>
                <a:cs typeface="+mn-cs"/>
              </a:rPr>
              <a:t>25</a:t>
            </a:r>
            <a:r>
              <a:rPr lang="en-US" sz="1200" i="1" kern="1200">
                <a:solidFill>
                  <a:schemeClr val="tx1"/>
                </a:solidFill>
                <a:effectLst/>
                <a:latin typeface="+mn-lt"/>
                <a:ea typeface="+mn-ea"/>
                <a:cs typeface="+mn-cs"/>
              </a:rPr>
              <a:t>, Dr. Petro Petrides</a:t>
            </a:r>
            <a:r>
              <a:rPr lang="en-US" sz="1200" i="1" kern="1200" baseline="30000">
                <a:solidFill>
                  <a:schemeClr val="tx1"/>
                </a:solidFill>
                <a:effectLst/>
                <a:latin typeface="+mn-lt"/>
                <a:ea typeface="+mn-ea"/>
                <a:cs typeface="+mn-cs"/>
              </a:rPr>
              <a:t>26</a:t>
            </a:r>
            <a:r>
              <a:rPr lang="en-US" sz="1200" i="1" kern="1200">
                <a:solidFill>
                  <a:schemeClr val="tx1"/>
                </a:solidFill>
                <a:effectLst/>
                <a:latin typeface="+mn-lt"/>
                <a:ea typeface="+mn-ea"/>
                <a:cs typeface="+mn-cs"/>
              </a:rPr>
              <a:t>, Dr. Tomohide Adachi</a:t>
            </a:r>
            <a:r>
              <a:rPr lang="en-US" sz="1200" i="1" kern="1200" baseline="30000">
                <a:solidFill>
                  <a:schemeClr val="tx1"/>
                </a:solidFill>
                <a:effectLst/>
                <a:latin typeface="+mn-lt"/>
                <a:ea typeface="+mn-ea"/>
                <a:cs typeface="+mn-cs"/>
              </a:rPr>
              <a:t>27</a:t>
            </a:r>
            <a:r>
              <a:rPr lang="en-US" sz="1200" i="1" kern="1200">
                <a:solidFill>
                  <a:schemeClr val="tx1"/>
                </a:solidFill>
                <a:effectLst/>
                <a:latin typeface="+mn-lt"/>
                <a:ea typeface="+mn-ea"/>
                <a:cs typeface="+mn-cs"/>
              </a:rPr>
              <a:t>, Dr. David Kuter</a:t>
            </a:r>
            <a:r>
              <a:rPr lang="en-US" sz="1200" i="1" kern="1200" baseline="30000">
                <a:solidFill>
                  <a:schemeClr val="tx1"/>
                </a:solidFill>
                <a:effectLst/>
                <a:latin typeface="+mn-lt"/>
                <a:ea typeface="+mn-ea"/>
                <a:cs typeface="+mn-cs"/>
              </a:rPr>
              <a:t>28</a:t>
            </a:r>
            <a:r>
              <a:rPr lang="en-US" sz="1200" i="1" kern="1200">
                <a:solidFill>
                  <a:schemeClr val="tx1"/>
                </a:solidFill>
                <a:effectLst/>
                <a:latin typeface="+mn-lt"/>
                <a:ea typeface="+mn-ea"/>
                <a:cs typeface="+mn-cs"/>
              </a:rPr>
              <a:t>, Dr. Sushama Scalera</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 Craig Penz</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 Dr. Gary Liu</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 Dr. Amy Simon</a:t>
            </a:r>
            <a:r>
              <a:rPr lang="en-US" sz="1200" i="1" kern="1200" baseline="30000">
                <a:solidFill>
                  <a:schemeClr val="tx1"/>
                </a:solidFill>
                <a:effectLst/>
                <a:latin typeface="+mn-lt"/>
                <a:ea typeface="+mn-ea"/>
                <a:cs typeface="+mn-cs"/>
              </a:rPr>
              <a:t>30</a:t>
            </a:r>
            <a:r>
              <a:rPr lang="en-US" sz="1200" i="1" kern="1200">
                <a:solidFill>
                  <a:schemeClr val="tx1"/>
                </a:solidFill>
                <a:effectLst/>
                <a:latin typeface="+mn-lt"/>
                <a:ea typeface="+mn-ea"/>
                <a:cs typeface="+mn-cs"/>
              </a:rPr>
              <a:t>, Dr. John Ko</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 and Dr. Eliane Sardh</a:t>
            </a:r>
            <a:r>
              <a:rPr lang="en-US" sz="1200" i="1" kern="1200" baseline="30000">
                <a:solidFill>
                  <a:schemeClr val="tx1"/>
                </a:solidFill>
                <a:effectLst/>
                <a:latin typeface="+mn-lt"/>
                <a:ea typeface="+mn-ea"/>
                <a:cs typeface="+mn-cs"/>
              </a:rPr>
              <a:t>31</a:t>
            </a:r>
            <a:r>
              <a:rPr lang="en-US" sz="1200" i="1" kern="1200">
                <a:solidFill>
                  <a:schemeClr val="tx1"/>
                </a:solidFill>
                <a:effectLst/>
                <a:latin typeface="+mn-lt"/>
                <a:ea typeface="+mn-ea"/>
                <a:cs typeface="+mn-cs"/>
              </a:rPr>
              <a:t>, (1)University of California, San Francisco, (2)Centre Français Des Porphyries, (3)Icahn School of Medicine at Mt. Sinai, (4)King’s College Hospital, (5)Klinikum Chemnitz, (6)Hospital Clinic Barcelona, (7)Wake Forest University School of Medicine, (8)University of Washington, (9)University of Utah, (10)University of Michigan, (11)Instytut Hematologii I Transfuzjiologii, (12)Clinica Universidad De Navarra, (13)Melbourne Health - Royal Melbourne Hospital, (14)Royal Prince Alfred Hospital, (15)University of Alberta Hospital, (16)Konkuk University Hospital, Konkuk University Medical Center, (17)Porphyria Centre Sweden, Centre for Inherited Metabolic Diseases, Karolinska Institutet, Karolinska University Hospital, (18)Center for Rare Disease and Hemophilia, Taichung Veterans General Hospital, (19)Erasmus Medical Center, (20)St. Ivan Rilski University Hospital, (21)Tottori University School of Medicine, (22)University of Texas Medical Branch, (23)Universita Degli Studi Di Modena e Reggi, (24)Fondazione Irccs Ospedale Maggiore Policlinic, (25)Instituto Nacional De Pediatría De Mexico, (26)Praxis Für Hämatologie Und Onkologie Am Isartor, (27)Tokyo Saiseikai Central Hospital, (28)Massachusetts General Hospital, (29)Alnylam Phramaceuticals, (30)Alnylam Pharmaceuticals, (31)Karolinska University Hospital, Karolinska Institute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Acute Hepatic Porphyria (AHP) is a family of rare genetic diseases due to enzyme defects in heme synthesis that most commonly includes acute intermittent porphyria (AIP), but can also include hereditary coproporphyria (HCP) and variegate porphyria (VP). Induction of 5-aminolevulate acid synthase 1 can lead to accumulation of neurotoxic heme intermediates aminolevulinic acid (ALA) and porphobilinogen (PBG), resulting in neurovisceral attacks and chronic manifestations. Givosiran, an investigational RNAi therapeutic, targets liver ALAS1 to reduce ALA/PBG and is being evaluated for its ability to reduce attacks and disease manifestations.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ENVISION (NCT03338816), a phase 3 global, multicenter, randomized, double-blind, placebo-controlled trial with an open label extension (OLE), evaluated the efficacy and safety of subcutaneous givosiran in AHP. Endpoints were evaluated in genetically confirmed AIP patients unless noted otherwise. The primary endpoint was composite annualized attack rate requiring hospitalizations, urgent care, or hemin administration at home over six months. Secondary endpoints at six months included ALA/PBG levels, hemin use, composite attack rate in all AHP patients, daily pain, fatigue, nausea, and quality of life.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Ninety-four AHP patients were enrolled in the study (89 AIP, 2 VP, 1 HCP, 2 AIP without an identified genetic mutation). Givosiran treatment led to significantly fewer composite attacks in AIP patients relative to placebo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=6.04 x 10</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as well as reductions in ALA/PBG, hemin use, and composite attacks in all AHP patients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Worst daily pain was also significantly reduced in AIP patients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=0.0455). Adverse events were reported for most patients (placebo=80.4%; givosiran=89.6%), and serious adverse events were reported in 20.8% of givosiran and 8.7% of placebo patients. There was one discontinuation in a patient on givosiran due to a transaminase elevation, and 93/94 patients continued in the OLE phase.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a phase 3 study, givosiran treatment led to clinically meaningful efficacy with an acceptable tolerability profile.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D. Montgomery Bissell – Alnylam Pharmaceuticals: Advisory Committee or Review Panel </a:t>
            </a:r>
          </a:p>
          <a:p>
            <a:r>
              <a:rPr lang="en-US" sz="1200" kern="1200">
                <a:solidFill>
                  <a:schemeClr val="tx1"/>
                </a:solidFill>
                <a:effectLst/>
                <a:latin typeface="+mn-lt"/>
                <a:ea typeface="+mn-ea"/>
                <a:cs typeface="+mn-cs"/>
              </a:rPr>
              <a:t>Laurent Gouya – Alnylam Pharmaceuticals: Advisory Committee or Review Panel </a:t>
            </a:r>
          </a:p>
          <a:p>
            <a:r>
              <a:rPr lang="en-US" sz="1200" kern="1200">
                <a:solidFill>
                  <a:schemeClr val="tx1"/>
                </a:solidFill>
                <a:effectLst/>
                <a:latin typeface="+mn-lt"/>
                <a:ea typeface="+mn-ea"/>
                <a:cs typeface="+mn-cs"/>
              </a:rPr>
              <a:t>Manisha Balwani – Alnylam: Grant/Research Support; Alexion Pharmaceuticals, Inc.: Advisory Committee or Review Panel; Alexion Pharmaceuticals, Inc.: Consulting; Alnylam: Consulting </a:t>
            </a:r>
          </a:p>
          <a:p>
            <a:r>
              <a:rPr lang="en-US" sz="1200" kern="1200">
                <a:solidFill>
                  <a:schemeClr val="tx1"/>
                </a:solidFill>
                <a:effectLst/>
                <a:latin typeface="+mn-lt"/>
                <a:ea typeface="+mn-ea"/>
                <a:cs typeface="+mn-cs"/>
              </a:rPr>
              <a:t>David Rees – Alnylam Pharmaceuticals: Consulting; Alnylam Pharmaceuticals: Speaking and Teaching </a:t>
            </a:r>
          </a:p>
          <a:p>
            <a:r>
              <a:rPr lang="en-US" sz="1200" kern="1200">
                <a:solidFill>
                  <a:schemeClr val="tx1"/>
                </a:solidFill>
                <a:effectLst/>
                <a:latin typeface="+mn-lt"/>
                <a:ea typeface="+mn-ea"/>
                <a:cs typeface="+mn-cs"/>
              </a:rPr>
              <a:t>Penelope Stein – Alnylam Pharmaceuticals: Grant/Research Support </a:t>
            </a:r>
          </a:p>
          <a:p>
            <a:r>
              <a:rPr lang="en-US" sz="1200" kern="1200">
                <a:solidFill>
                  <a:schemeClr val="tx1"/>
                </a:solidFill>
                <a:effectLst/>
                <a:latin typeface="+mn-lt"/>
                <a:ea typeface="+mn-ea"/>
                <a:cs typeface="+mn-cs"/>
              </a:rPr>
              <a:t>Herbert L. Bonkovsky – Recordati: Consulting; Alnylam Pharmaceuticals: Consulting </a:t>
            </a:r>
          </a:p>
          <a:p>
            <a:r>
              <a:rPr lang="en-US" sz="1200" kern="1200">
                <a:solidFill>
                  <a:schemeClr val="tx1"/>
                </a:solidFill>
                <a:effectLst/>
                <a:latin typeface="+mn-lt"/>
                <a:ea typeface="+mn-ea"/>
                <a:cs typeface="+mn-cs"/>
              </a:rPr>
              <a:t>Samuel Silver – Alnylam Pharmaceuticals: Grant/Research Support; BlueCare Network of Michigan: Consulting </a:t>
            </a:r>
          </a:p>
          <a:p>
            <a:r>
              <a:rPr lang="en-US" sz="1200" kern="1200">
                <a:solidFill>
                  <a:schemeClr val="tx1"/>
                </a:solidFill>
                <a:effectLst/>
                <a:latin typeface="+mn-lt"/>
                <a:ea typeface="+mn-ea"/>
                <a:cs typeface="+mn-cs"/>
              </a:rPr>
              <a:t>Jerzy Windyga – Alnylam Pharmaceuticals: Grant/Research Support </a:t>
            </a:r>
          </a:p>
          <a:p>
            <a:r>
              <a:rPr lang="en-US" sz="1200" kern="1200">
                <a:solidFill>
                  <a:schemeClr val="tx1"/>
                </a:solidFill>
                <a:effectLst/>
                <a:latin typeface="+mn-lt"/>
                <a:ea typeface="+mn-ea"/>
                <a:cs typeface="+mn-cs"/>
              </a:rPr>
              <a:t>Delia D'Avola – Alnylam Pharmaceuticals: Consulting; Novartis: Consulting </a:t>
            </a:r>
          </a:p>
          <a:p>
            <a:r>
              <a:rPr lang="en-US" sz="1200" kern="1200">
                <a:solidFill>
                  <a:schemeClr val="tx1"/>
                </a:solidFill>
                <a:effectLst/>
                <a:latin typeface="+mn-lt"/>
                <a:ea typeface="+mn-ea"/>
                <a:cs typeface="+mn-cs"/>
              </a:rPr>
              <a:t>Gayle Ross – Alnylam Pharmaceuticals: Advisory Committee or Review Panel </a:t>
            </a:r>
          </a:p>
          <a:p>
            <a:r>
              <a:rPr lang="en-US" sz="1200" kern="1200">
                <a:solidFill>
                  <a:schemeClr val="tx1"/>
                </a:solidFill>
                <a:effectLst/>
                <a:latin typeface="+mn-lt"/>
                <a:ea typeface="+mn-ea"/>
                <a:cs typeface="+mn-cs"/>
              </a:rPr>
              <a:t>Pauline Harper – Alnylam Pharmaceuticals: Grant/Research Support </a:t>
            </a:r>
          </a:p>
          <a:p>
            <a:r>
              <a:rPr lang="en-US" sz="1200" kern="1200">
                <a:solidFill>
                  <a:schemeClr val="tx1"/>
                </a:solidFill>
                <a:effectLst/>
                <a:latin typeface="+mn-lt"/>
                <a:ea typeface="+mn-ea"/>
                <a:cs typeface="+mn-cs"/>
              </a:rPr>
              <a:t>Jiaan-Der Wang – Alexion: Speaking and Teaching; Kirin: Speaking and Teaching; ASKO: Speaking and Teaching; Kirin: Board Membership; CSL: Advisory Committee or Review Panel; Alexion: Board Membership; Taiwan Association of Rare Blood Disease: Board Membership; Novartis: Board Membership; Taiwan Society of Thrombosis and Hemostasis: Board Membership; Bayer: </a:t>
            </a:r>
          </a:p>
          <a:p>
            <a:r>
              <a:rPr lang="en-US" sz="1200" kern="1200">
                <a:solidFill>
                  <a:schemeClr val="tx1"/>
                </a:solidFill>
                <a:effectLst/>
                <a:latin typeface="+mn-lt"/>
                <a:ea typeface="+mn-ea"/>
                <a:cs typeface="+mn-cs"/>
              </a:rPr>
              <a:t>Karl E Anderson – Mitsubishi: Grant/Research Support; Mitsubishi: Advisory Committee or Review Panel; Recordati: Consulting; Alnylam Pharmaceuticals: Advisory Committee or Review Panel; Alnylam Pharmaceuticals: Grant/Research Support; Alnylam Pharmaceuticals: Consulting; Recordati: Advisory Committee or Review Panel; Recordati: Grant/Research Support; Mitsu </a:t>
            </a:r>
          </a:p>
          <a:p>
            <a:r>
              <a:rPr lang="en-US" sz="1200" kern="1200">
                <a:solidFill>
                  <a:schemeClr val="tx1"/>
                </a:solidFill>
                <a:effectLst/>
                <a:latin typeface="+mn-lt"/>
                <a:ea typeface="+mn-ea"/>
                <a:cs typeface="+mn-cs"/>
              </a:rPr>
              <a:t>Paolo Ventura – Alnylam Pharmaceuticals: Advisory Committee or Review Panel; Alnylam Pharmaceuticals: Consulting; RECORDATI RARE DISEASES: Advisory Committee or Review Panel; Recordati: Consulting </a:t>
            </a:r>
          </a:p>
          <a:p>
            <a:r>
              <a:rPr lang="en-US" sz="1200" kern="1200">
                <a:solidFill>
                  <a:schemeClr val="tx1"/>
                </a:solidFill>
                <a:effectLst/>
                <a:latin typeface="+mn-lt"/>
                <a:ea typeface="+mn-ea"/>
                <a:cs typeface="+mn-cs"/>
              </a:rPr>
              <a:t>Maria Domenica Cappellini – Alnylam Pharmaceuticals: Advisory Committee or Review Panel; Sanofi Genzyme: Advisory Committee or Review Panel; Celgene: Advisory Committee or Review Panel; Novartis: Advisory Committee or Review Panel; Vifor: Advisory Committee or Review Panel </a:t>
            </a:r>
          </a:p>
          <a:p>
            <a:r>
              <a:rPr lang="en-US" sz="1200" kern="1200">
                <a:solidFill>
                  <a:schemeClr val="tx1"/>
                </a:solidFill>
                <a:effectLst/>
                <a:latin typeface="+mn-lt"/>
                <a:ea typeface="+mn-ea"/>
                <a:cs typeface="+mn-cs"/>
              </a:rPr>
              <a:t>Susana Monroy – Alnylam Pharmaceuticals: Advisory Committee or Review Panel; RECORDATI RARE DISEASES: Consulting; RECORDATI RARE DISEASES: Speaking and Teaching </a:t>
            </a:r>
          </a:p>
          <a:p>
            <a:r>
              <a:rPr lang="en-US" sz="1200" kern="1200">
                <a:solidFill>
                  <a:schemeClr val="tx1"/>
                </a:solidFill>
                <a:effectLst/>
                <a:latin typeface="+mn-lt"/>
                <a:ea typeface="+mn-ea"/>
                <a:cs typeface="+mn-cs"/>
              </a:rPr>
              <a:t>Petro Petrides – Alnylam Pharmaceuticals: Advisory Committee or Review Panel </a:t>
            </a:r>
          </a:p>
          <a:p>
            <a:r>
              <a:rPr lang="en-US" sz="1200" kern="1200">
                <a:solidFill>
                  <a:schemeClr val="tx1"/>
                </a:solidFill>
                <a:effectLst/>
                <a:latin typeface="+mn-lt"/>
                <a:ea typeface="+mn-ea"/>
                <a:cs typeface="+mn-cs"/>
              </a:rPr>
              <a:t>Tomohide Adachi – Daiichi-Sankyo Co., Ltd.: Speaking and Teaching; Otsuka Pharmaceutical Co., Ltd.: Speaking and Teaching; Kyowa-Kirin Co., Ltd.: Speaking and Teaching </a:t>
            </a:r>
          </a:p>
          <a:p>
            <a:r>
              <a:rPr lang="en-US" sz="1200" kern="1200">
                <a:solidFill>
                  <a:schemeClr val="tx1"/>
                </a:solidFill>
                <a:effectLst/>
                <a:latin typeface="+mn-lt"/>
                <a:ea typeface="+mn-ea"/>
                <a:cs typeface="+mn-cs"/>
              </a:rPr>
              <a:t>David Kuter – Actelion (Syntimmune): Grant/Research Support; Agios: Grant/Research Support; Alnylam Pharrmaceuticals: Grant/Research Support; Amgen: Grant/Research Support; Argenx: Grant/Research Support; Bristol Myers Squibb (BMS): Grant/Research Support; Kezar: Grant/Research Support; Principia: Grant/Research Support; Protalex: Grant/Research Support </a:t>
            </a:r>
          </a:p>
          <a:p>
            <a:r>
              <a:rPr lang="en-US" sz="1200" kern="1200">
                <a:solidFill>
                  <a:schemeClr val="tx1"/>
                </a:solidFill>
                <a:effectLst/>
                <a:latin typeface="+mn-lt"/>
                <a:ea typeface="+mn-ea"/>
                <a:cs typeface="+mn-cs"/>
              </a:rPr>
              <a:t>Sushama Scalera – Alnylam Pharmaceuticals: Employment; Alnylam Pharmaceuticals: Stock Shareholder </a:t>
            </a:r>
          </a:p>
          <a:p>
            <a:r>
              <a:rPr lang="en-US" sz="1200" kern="1200">
                <a:solidFill>
                  <a:schemeClr val="tx1"/>
                </a:solidFill>
                <a:effectLst/>
                <a:latin typeface="+mn-lt"/>
                <a:ea typeface="+mn-ea"/>
                <a:cs typeface="+mn-cs"/>
              </a:rPr>
              <a:t>Craig Penz – Alnylam Pharmaceuticals: Employment; Alnylam Pharmaceuticals: Stock Shareholder </a:t>
            </a:r>
          </a:p>
          <a:p>
            <a:r>
              <a:rPr lang="en-US" sz="1200" kern="1200">
                <a:solidFill>
                  <a:schemeClr val="tx1"/>
                </a:solidFill>
                <a:effectLst/>
                <a:latin typeface="+mn-lt"/>
                <a:ea typeface="+mn-ea"/>
                <a:cs typeface="+mn-cs"/>
              </a:rPr>
              <a:t>Gary Liu – Alnylam Pharmaceuticals: Employment; Alnylam Pharmaceuticals: Stock Shareholder </a:t>
            </a:r>
          </a:p>
          <a:p>
            <a:r>
              <a:rPr lang="en-US" sz="1200" kern="1200">
                <a:solidFill>
                  <a:schemeClr val="tx1"/>
                </a:solidFill>
                <a:effectLst/>
                <a:latin typeface="+mn-lt"/>
                <a:ea typeface="+mn-ea"/>
                <a:cs typeface="+mn-cs"/>
              </a:rPr>
              <a:t>Amy Simon – Alnylam Pharmaceuticals: Employment; Alnylam Pharmaceuticals: Stock Shareholder </a:t>
            </a:r>
          </a:p>
          <a:p>
            <a:r>
              <a:rPr lang="en-US" sz="1200" kern="1200">
                <a:solidFill>
                  <a:schemeClr val="tx1"/>
                </a:solidFill>
                <a:effectLst/>
                <a:latin typeface="+mn-lt"/>
                <a:ea typeface="+mn-ea"/>
                <a:cs typeface="+mn-cs"/>
              </a:rPr>
              <a:t>John Ko – Alnylam Pharmaceuticals: Employment; Alnylam Pharmaceuticals: Stock Shareholder </a:t>
            </a:r>
          </a:p>
          <a:p>
            <a:r>
              <a:rPr lang="en-US" sz="1200" kern="1200">
                <a:solidFill>
                  <a:schemeClr val="tx1"/>
                </a:solidFill>
                <a:effectLst/>
                <a:latin typeface="+mn-lt"/>
                <a:ea typeface="+mn-ea"/>
                <a:cs typeface="+mn-cs"/>
              </a:rPr>
              <a:t>Eliane Sardh – Alnylam Pharmaceuticals: Grant/Research Support </a:t>
            </a:r>
          </a:p>
          <a:p>
            <a:r>
              <a:rPr lang="en-US" sz="1200" kern="1200">
                <a:solidFill>
                  <a:schemeClr val="tx1"/>
                </a:solidFill>
                <a:effectLst/>
                <a:latin typeface="+mn-lt"/>
                <a:ea typeface="+mn-ea"/>
                <a:cs typeface="+mn-cs"/>
              </a:rPr>
              <a:t>The following people have nothing to disclose: Ulrich Stolzel, Paula Aguilera Peiro, Sioban Keel, Charles Park, John Phillips, Peter Stewart, Bruce Ritchie, Jeeyoung Oh, Janneke Langendonk, Aneta Veselinova Ivanova, Yutaka Horie, Daphne Vassiliou</a:t>
            </a:r>
          </a:p>
          <a:p>
            <a:endParaRPr lang="en-US" b="0"/>
          </a:p>
          <a:p>
            <a:endParaRPr lang="en-US"/>
          </a:p>
        </p:txBody>
      </p:sp>
    </p:spTree>
    <p:extLst>
      <p:ext uri="{BB962C8B-B14F-4D97-AF65-F5344CB8AC3E}">
        <p14:creationId xmlns:p14="http://schemas.microsoft.com/office/powerpoint/2010/main" val="170013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211 </a:t>
            </a:r>
          </a:p>
          <a:p>
            <a:r>
              <a:rPr lang="en-US" sz="1200" b="1" kern="1200">
                <a:solidFill>
                  <a:schemeClr val="tx1"/>
                </a:solidFill>
                <a:effectLst/>
                <a:latin typeface="+mn-lt"/>
                <a:ea typeface="+mn-ea"/>
                <a:cs typeface="+mn-cs"/>
              </a:rPr>
              <a:t>DISCOVERY OF ERAP2 GENE EXPRESSION AS A RISK FACTOR FOR DRUG-INDUCED LIVER INJURY DUE TO AMOXICILLIN-CLAVULANIC ACID.</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Dr. Paola Nicoletti, Genetics and Genomic Sciences, Icahn School of Medicine at Mount Sinai, Dr. Federico Innocenti, School of Pharmacy, University of North Carolina at Chapel Hill, Dr. Amy Etheridge, Center for Pharmacogenomics and Individualized Therapy, University of North Carolina, Dr. Naga P. Chalasani, Division of Gastroenterology and Hepatology, Indiana University School of Medicine, Dr. Robert J. Fontana, MD, FAASLD, Division of Gastroenterology and Hepatology, University of Michigan; Internal Medicine, University of Michigan, Dr. Yi-Ju Li, Biostatistics and Bioinformatics and Dile Molecular Physiology Institute, Duke Molecular Physiology Institute, Dr. Joseph Odin, Division of Liver Diseases and the Recanti/Miller Transplantation Institute, Mount Sinai; Icahn School of Medicine at Mount Sinai (ISMMS), Dr. Jose Serrano, Director Liver, Pancreas and GI Neuroendocrine, Nih, Dr. Andrew Stolz, MD, University of Southern California, Prof. Guruprasad P. Aithal, Nottingham Digestive Diseases Centre and National Institute for Health Research (NIHR) Nottingham Biomedical Research Centre at the Nottingham University Hospital NHS Trust and University of Nottingham, Nottingham, UK, Ann K Daly, Institute of Cellular Medicine, Newcastle University Medical School, </a:t>
            </a:r>
            <a:r>
              <a:rPr lang="en-US" sz="1200" i="1" u="sng" kern="1200">
                <a:solidFill>
                  <a:schemeClr val="tx1"/>
                </a:solidFill>
                <a:effectLst/>
                <a:latin typeface="+mn-lt"/>
                <a:ea typeface="+mn-ea"/>
                <a:cs typeface="+mn-cs"/>
              </a:rPr>
              <a:t>Dr. Paul B. Watkins</a:t>
            </a:r>
            <a:r>
              <a:rPr lang="en-US" sz="1200" i="1" kern="1200">
                <a:solidFill>
                  <a:schemeClr val="tx1"/>
                </a:solidFill>
                <a:effectLst/>
                <a:latin typeface="+mn-lt"/>
                <a:ea typeface="+mn-ea"/>
                <a:cs typeface="+mn-cs"/>
              </a:rPr>
              <a:t>, Institute for Drug Safety Sciences, University of North Carolina at Chapel Hill and DILIN Investigators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Amoxicillin–clavulanate (AC) is the most frequent cause of idiosyncratic drug-induced liver injury (DILI) in the U.S. AC DILI susceptibility is associated with </a:t>
            </a:r>
            <a:r>
              <a:rPr lang="en-US" sz="1200" i="1" kern="1200">
                <a:solidFill>
                  <a:schemeClr val="tx1"/>
                </a:solidFill>
                <a:effectLst/>
                <a:latin typeface="+mn-lt"/>
                <a:ea typeface="+mn-ea"/>
                <a:cs typeface="+mn-cs"/>
              </a:rPr>
              <a:t>HLA-A*02:01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HLA-DRB1*15:01</a:t>
            </a:r>
            <a:r>
              <a:rPr lang="en-US" sz="1200" kern="1200">
                <a:solidFill>
                  <a:schemeClr val="tx1"/>
                </a:solidFill>
                <a:effectLst/>
                <a:latin typeface="+mn-lt"/>
                <a:ea typeface="+mn-ea"/>
                <a:cs typeface="+mn-cs"/>
              </a:rPr>
              <a:t> and rs2476601, a missense variant in PTPN22 thought to reduce immune tolerance of T-cells. ERAP2 is an enzyme that trims peptides so that they fit into the antigen binding site of HLA proteins. </a:t>
            </a:r>
            <a:r>
              <a:rPr lang="en-US" sz="1200" i="1" kern="1200">
                <a:solidFill>
                  <a:schemeClr val="tx1"/>
                </a:solidFill>
                <a:effectLst/>
                <a:latin typeface="+mn-lt"/>
                <a:ea typeface="+mn-ea"/>
                <a:cs typeface="+mn-cs"/>
              </a:rPr>
              <a:t>ERAP2</a:t>
            </a:r>
            <a:r>
              <a:rPr lang="en-US" sz="1200" kern="1200">
                <a:solidFill>
                  <a:schemeClr val="tx1"/>
                </a:solidFill>
                <a:effectLst/>
                <a:latin typeface="+mn-lt"/>
                <a:ea typeface="+mn-ea"/>
                <a:cs typeface="+mn-cs"/>
              </a:rPr>
              <a:t> polymorphisms have previously been associated with risk of autoimmune diseases including ankylosing spondylitis and psoriasis.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r>
              <a:rPr lang="en-US" sz="1200" kern="1200">
                <a:solidFill>
                  <a:schemeClr val="tx1"/>
                </a:solidFill>
                <a:effectLst/>
                <a:latin typeface="+mn-lt"/>
                <a:ea typeface="+mn-ea"/>
                <a:cs typeface="+mn-cs"/>
              </a:rPr>
              <a:t>We analyzed 444 AC DILI cases from the combined DILIN/iDILIC registries and 10,397 population controls of European descent. Genome-wide genotyping was conducted and SNP and HLA imputation was performed using the Michigan Imputation Server and HIBAG, respectively. PrediXcan was used to predict liver gene expression (mRNA levels) based on GTEX liver eQTL data. Association testing between imputed liver gene expression and risk of AC DILI was performed for each gene using logistic regression correcting for population stratification. PrediXcan significance threshold was set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&lt;1x10</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correcting for the number of tested genes.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Using this PrediXcan approach, we found that predicted </a:t>
            </a:r>
            <a:r>
              <a:rPr lang="en-US" sz="1200" i="1" kern="1200">
                <a:solidFill>
                  <a:schemeClr val="tx1"/>
                </a:solidFill>
                <a:effectLst/>
                <a:latin typeface="+mn-lt"/>
                <a:ea typeface="+mn-ea"/>
                <a:cs typeface="+mn-cs"/>
              </a:rPr>
              <a:t>ERAP2</a:t>
            </a:r>
            <a:r>
              <a:rPr lang="en-US" sz="1200" kern="1200">
                <a:solidFill>
                  <a:schemeClr val="tx1"/>
                </a:solidFill>
                <a:effectLst/>
                <a:latin typeface="+mn-lt"/>
                <a:ea typeface="+mn-ea"/>
                <a:cs typeface="+mn-cs"/>
              </a:rPr>
              <a:t> liver gene expression level was significantly lower in AC DILI patients than in controls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=3.7x10</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and this difference remained significant after conditioning for carriage of </a:t>
            </a:r>
            <a:r>
              <a:rPr lang="en-US" sz="1200" i="1" kern="1200">
                <a:solidFill>
                  <a:schemeClr val="tx1"/>
                </a:solidFill>
                <a:effectLst/>
                <a:latin typeface="+mn-lt"/>
                <a:ea typeface="+mn-ea"/>
                <a:cs typeface="+mn-cs"/>
              </a:rPr>
              <a:t>HLA-DRB1*15:01 </a:t>
            </a:r>
            <a:r>
              <a:rPr lang="en-US" sz="1200" kern="1200">
                <a:solidFill>
                  <a:schemeClr val="tx1"/>
                </a:solidFill>
                <a:effectLst/>
                <a:latin typeface="+mn-lt"/>
                <a:ea typeface="+mn-ea"/>
                <a:cs typeface="+mn-cs"/>
              </a:rPr>
              <a:t>and </a:t>
            </a:r>
            <a:r>
              <a:rPr lang="en-US" sz="1200" i="1" kern="1200">
                <a:solidFill>
                  <a:schemeClr val="tx1"/>
                </a:solidFill>
                <a:effectLst/>
                <a:latin typeface="+mn-lt"/>
                <a:ea typeface="+mn-ea"/>
                <a:cs typeface="+mn-cs"/>
              </a:rPr>
              <a:t>HLA-A*02:01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=4.5x10</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Within the </a:t>
            </a:r>
            <a:r>
              <a:rPr lang="en-US" sz="1200" i="1" kern="1200">
                <a:solidFill>
                  <a:schemeClr val="tx1"/>
                </a:solidFill>
                <a:effectLst/>
                <a:latin typeface="+mn-lt"/>
                <a:ea typeface="+mn-ea"/>
                <a:cs typeface="+mn-cs"/>
              </a:rPr>
              <a:t>ERAP2</a:t>
            </a:r>
            <a:r>
              <a:rPr lang="en-US" sz="1200" kern="1200">
                <a:solidFill>
                  <a:schemeClr val="tx1"/>
                </a:solidFill>
                <a:effectLst/>
                <a:latin typeface="+mn-lt"/>
                <a:ea typeface="+mn-ea"/>
                <a:cs typeface="+mn-cs"/>
              </a:rPr>
              <a:t> locus, the rs1363907 G allele showed a </a:t>
            </a:r>
            <a:r>
              <a:rPr lang="en-US" sz="1200" i="1" kern="1200">
                <a:solidFill>
                  <a:schemeClr val="tx1"/>
                </a:solidFill>
                <a:effectLst/>
                <a:latin typeface="+mn-lt"/>
                <a:ea typeface="+mn-ea"/>
                <a:cs typeface="+mn-cs"/>
              </a:rPr>
              <a:t>cis</a:t>
            </a:r>
            <a:r>
              <a:rPr lang="en-US" sz="1200" kern="1200">
                <a:solidFill>
                  <a:schemeClr val="tx1"/>
                </a:solidFill>
                <a:effectLst/>
                <a:latin typeface="+mn-lt"/>
                <a:ea typeface="+mn-ea"/>
                <a:cs typeface="+mn-cs"/>
              </a:rPr>
              <a:t> eQTL effect decreasing </a:t>
            </a:r>
            <a:r>
              <a:rPr lang="en-US" sz="1200" i="1" kern="1200">
                <a:solidFill>
                  <a:schemeClr val="tx1"/>
                </a:solidFill>
                <a:effectLst/>
                <a:latin typeface="+mn-lt"/>
                <a:ea typeface="+mn-ea"/>
                <a:cs typeface="+mn-cs"/>
              </a:rPr>
              <a:t>ERAP2</a:t>
            </a:r>
            <a:r>
              <a:rPr lang="en-US" sz="1200" kern="1200">
                <a:solidFill>
                  <a:schemeClr val="tx1"/>
                </a:solidFill>
                <a:effectLst/>
                <a:latin typeface="+mn-lt"/>
                <a:ea typeface="+mn-ea"/>
                <a:cs typeface="+mn-cs"/>
              </a:rPr>
              <a:t> expression and this was confirmed in an independent large meta-analysis eQTL dataset of over 1,000 human liver tissues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=2.1x10</a:t>
            </a:r>
            <a:r>
              <a:rPr lang="en-US" sz="1200" kern="1200" baseline="30000">
                <a:solidFill>
                  <a:schemeClr val="tx1"/>
                </a:solidFill>
                <a:effectLst/>
                <a:latin typeface="+mn-lt"/>
                <a:ea typeface="+mn-ea"/>
                <a:cs typeface="+mn-cs"/>
              </a:rPr>
              <a:t>-308</a:t>
            </a:r>
            <a:r>
              <a:rPr lang="en-US" sz="1200" kern="1200">
                <a:solidFill>
                  <a:schemeClr val="tx1"/>
                </a:solidFill>
                <a:effectLst/>
                <a:latin typeface="+mn-lt"/>
                <a:ea typeface="+mn-ea"/>
                <a:cs typeface="+mn-cs"/>
              </a:rPr>
              <a:t>). The ERAP2 rs1363907 (G) allele showed a strong association with AC DILI risk (OR=1.43 [95% CI 1.26-1.69], PV=1.8x10</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that was independent of the risk associated with </a:t>
            </a:r>
            <a:r>
              <a:rPr lang="en-US" sz="1200" i="1" kern="1200">
                <a:solidFill>
                  <a:schemeClr val="tx1"/>
                </a:solidFill>
                <a:effectLst/>
                <a:latin typeface="+mn-lt"/>
                <a:ea typeface="+mn-ea"/>
                <a:cs typeface="+mn-cs"/>
              </a:rPr>
              <a:t>HLA-DRB1*15:01</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 HLA-A*02:01</a:t>
            </a:r>
            <a:r>
              <a:rPr lang="en-US" sz="1200" kern="1200">
                <a:solidFill>
                  <a:schemeClr val="tx1"/>
                </a:solidFill>
                <a:effectLst/>
                <a:latin typeface="+mn-lt"/>
                <a:ea typeface="+mn-ea"/>
                <a:cs typeface="+mn-cs"/>
              </a:rPr>
              <a:t> or the PTPN22 rs2476601 (conditional regression, OR=1.43 [95% CI 1.23-1.66], PV=2.3x10</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As shown in the table, carrying the ERAP2 rs1363907 (G) allele was associated with almost doubling the risk conferred by the known HLA risk alleles. Compared to individuals not carrying any of the known risk alleles and not being homozygous for the ERAP2 rs1363907 (G) allele, the individuals with all four of these risk factors showed an 18.5-fold increase in DILI risk , while there is only 10.7-fold increase in DILI risk in those individuals with all risk factors but not carrying the ERAP2 rs1363907 (G) allele. Interestingly, predicted ERAP2 expression only appeared to be associated with significant risk for DILI due to AC and Amoxicillin DILI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 0.05), but not DILI due to other drugs.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AC DILI is associated with a low level of </a:t>
            </a:r>
            <a:r>
              <a:rPr lang="en-US" sz="1200" i="1" kern="1200">
                <a:solidFill>
                  <a:schemeClr val="tx1"/>
                </a:solidFill>
                <a:effectLst/>
                <a:latin typeface="+mn-lt"/>
                <a:ea typeface="+mn-ea"/>
                <a:cs typeface="+mn-cs"/>
              </a:rPr>
              <a:t>ERAP2</a:t>
            </a:r>
            <a:r>
              <a:rPr lang="en-US" sz="1200" kern="1200">
                <a:solidFill>
                  <a:schemeClr val="tx1"/>
                </a:solidFill>
                <a:effectLst/>
                <a:latin typeface="+mn-lt"/>
                <a:ea typeface="+mn-ea"/>
                <a:cs typeface="+mn-cs"/>
              </a:rPr>
              <a:t> liver expression that may alter the presentation of AC-induced neoantigens on liver cells. Our findings provide novel insight into the mechanism whereby AC initiates an adaptive immune attack on the liver.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Paola Nicoletti – sema4: Employment; boehringer ingelheim: Employment </a:t>
            </a:r>
          </a:p>
          <a:p>
            <a:r>
              <a:rPr lang="en-US" sz="1200" kern="1200">
                <a:solidFill>
                  <a:schemeClr val="tx1"/>
                </a:solidFill>
                <a:effectLst/>
                <a:latin typeface="+mn-lt"/>
                <a:ea typeface="+mn-ea"/>
                <a:cs typeface="+mn-cs"/>
              </a:rPr>
              <a:t>Robert J. Fontana – BMS: Grant/Research Support; Gilead: Grant/Research Support; Abbvie: Grant/Research Support; Sanofi: Consulting </a:t>
            </a:r>
          </a:p>
          <a:p>
            <a:r>
              <a:rPr lang="en-US" sz="1200" kern="1200">
                <a:solidFill>
                  <a:schemeClr val="tx1"/>
                </a:solidFill>
                <a:effectLst/>
                <a:latin typeface="+mn-lt"/>
                <a:ea typeface="+mn-ea"/>
                <a:cs typeface="+mn-cs"/>
              </a:rPr>
              <a:t>Joseph Odin – Cymabay: Stock Shareholder </a:t>
            </a:r>
          </a:p>
          <a:p>
            <a:r>
              <a:rPr lang="en-US" sz="1200" kern="1200">
                <a:solidFill>
                  <a:schemeClr val="tx1"/>
                </a:solidFill>
                <a:effectLst/>
                <a:latin typeface="+mn-lt"/>
                <a:ea typeface="+mn-ea"/>
                <a:cs typeface="+mn-cs"/>
              </a:rPr>
              <a:t>Guruprasad P. Aithal – GSK, Aegerion: Advisory Committee or Review Panel; Pfizer, Agios: Consulting </a:t>
            </a:r>
          </a:p>
          <a:p>
            <a:r>
              <a:rPr lang="en-US" sz="1200" kern="1200">
                <a:solidFill>
                  <a:schemeClr val="tx1"/>
                </a:solidFill>
                <a:effectLst/>
                <a:latin typeface="+mn-lt"/>
                <a:ea typeface="+mn-ea"/>
                <a:cs typeface="+mn-cs"/>
              </a:rPr>
              <a:t>Paul B. Watkins – Pfizer: Consulting; Spark Therapeutics: Consulting; Soujournix: Consulting; Resverlogix: Consulting; PTC Therapeutics: Consulting; Palladia: Consulting; Nektar Therapeutics: Consulting; Motif Bio: Consulting; Janssen: Consulting; Intercept: Consulting; HRA Pharma: Consulting; Hoffman -LaRoche: Consulting; GW Pharma: Consulting; Geron: Cons </a:t>
            </a:r>
          </a:p>
          <a:p>
            <a:r>
              <a:rPr lang="en-US" sz="1200" kern="1200">
                <a:solidFill>
                  <a:schemeClr val="tx1"/>
                </a:solidFill>
                <a:effectLst/>
                <a:latin typeface="+mn-lt"/>
                <a:ea typeface="+mn-ea"/>
                <a:cs typeface="+mn-cs"/>
              </a:rPr>
              <a:t>The following people have nothing to disclose: Naga P. Chalasani, Jose Serrano, Andrew Stolz</a:t>
            </a:r>
          </a:p>
          <a:p>
            <a:r>
              <a:rPr lang="en-US" sz="1200" kern="1200">
                <a:solidFill>
                  <a:schemeClr val="tx1"/>
                </a:solidFill>
                <a:effectLst/>
                <a:latin typeface="+mn-lt"/>
                <a:ea typeface="+mn-ea"/>
                <a:cs typeface="+mn-cs"/>
              </a:rPr>
              <a:t>Disclosure information not available at the time of publication: Federico Innocenti, Amy Etheridge, Yi-Ju Li, Ann K Daly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42604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229 </a:t>
            </a:r>
          </a:p>
          <a:p>
            <a:r>
              <a:rPr lang="en-US" sz="1200" b="1" kern="1200">
                <a:solidFill>
                  <a:schemeClr val="tx1"/>
                </a:solidFill>
                <a:effectLst/>
                <a:latin typeface="+mn-lt"/>
                <a:ea typeface="+mn-ea"/>
                <a:cs typeface="+mn-cs"/>
              </a:rPr>
              <a:t>COGNITIVE IMPROVEMENT WITH CAPSULAR FECAL MICROBIAL TRANSPLANT IN HEPATIC ENCEPHALOPATHY IS ASSOCIATED WITH CHANGES IN MICROBIAL FUNCTION AND INFLAMMATION</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Jasmohan S. Bajaj</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Nita Salzman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Genta Kakiyama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Chathur Acharya</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Masoumeh Sikaroodi</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Michael Hayward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Mr. Andrew Fagan</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Ms. Edith A Gavis</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Ms. Melanie White</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Mr. Hajime Takei</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Hiroshi Nittono</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William M. Pandak Jr.</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Phillip B. Hylemon</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and Patrick M Gillevet</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(1)Division of Gastroenterology and Hepatology, Virginia Commonwealth University and Mcguire VAMC, (2)Medical College of Wisconsin, (3)McGuire Veterans Affairs Medical Center, (4)Virginia Commonwealth University, (5)George Mason University, (6)Mcguire VA Medical Center, (7)Mcguire VAMC, (8)Junshin Clinic Bile Acid Institute, (9)Internal Medicine/GI Division, Virginia Commonwealth University, (10)Microbiology and Immunology, Virginia Commonwealth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Hepatic encephalopathy (HE) can recur despite standard of care therapies. Our trial of capsular fecal microbiota transplant (FMT) demonstrated improvement in dysbiosis and cognition in pts randomized with FMT versus placebo. Despite compositional improvement, interaction of inflammation, bacterial translocation, and microbial function (bile acid, BA) with cognition needs to be evaluated. Gut microbiota can transform BAs by deconjugating, converting primary BAs to secondary &amp; tertiary (oxo, sulfated, urso and iso-BA) forms, which have important functional consequences.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Aim: Determine how changes in microbiota after FMT correlate to changes in fecal BA moieties, inflammation; and cognition in cirrhosis &amp; recurrent HE.</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20 cirrhotic patients with recurrent HE on lactulose/rifaximin were randomized 1:1 into 15 FMT capsules once vs identical placebo. FMT was from a single donor enriched in Lachnospiraceae/Ruminococcaceae, which are associated with secondary BA generation. We collected stool/blood &amp; analyzed cognition (EncephalApp; high=worse) at baseline and 30 days post-intervention (Fig A red arrows). Stool microbiota was analyzed using 16srRNA &amp; BAs using LC/MS. Fecal BA moieties analyzed were (a) total (b) primary (c) secondary (d) deconjugated (e) tertiary BAs. Secondary/primary BA ratios were calculated. Serum was also analyzed for lipopolysaccharide-binding protein (LBP) &amp; IL-6. Correlation networks between BAs, microbiota, LBP, IL-6, and cognition were created. Correlation network complexity was compared between post-FMT vs post-placebo states.</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All subjects completed the follow-up without any serious AEs related to FMT/placebo. EncephalApp total score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improved in FMT pts where there was a significant engraftment of donor microbiota with higher Ruminoccaceae &amp; Lachnospiraceae in stool/duodenum in FMT pts. </a:t>
            </a:r>
            <a:r>
              <a:rPr lang="en-US" sz="1200" u="sng" kern="1200">
                <a:solidFill>
                  <a:schemeClr val="tx1"/>
                </a:solidFill>
                <a:effectLst/>
                <a:latin typeface="+mn-lt"/>
                <a:ea typeface="+mn-ea"/>
                <a:cs typeface="+mn-cs"/>
              </a:rPr>
              <a:t>BAs</a:t>
            </a:r>
            <a:r>
              <a:rPr lang="en-US" sz="1200" kern="1200">
                <a:solidFill>
                  <a:schemeClr val="tx1"/>
                </a:solidFill>
                <a:effectLst/>
                <a:latin typeface="+mn-lt"/>
                <a:ea typeface="+mn-ea"/>
                <a:cs typeface="+mn-cs"/>
              </a:rPr>
              <a:t>: As further evidence of intended microbiota change, there was a significant increase in secondary/primary BA ratio (Fig C) in FMT pts. </a:t>
            </a:r>
            <a:r>
              <a:rPr lang="en-US" sz="1200" u="sng" kern="1200">
                <a:solidFill>
                  <a:schemeClr val="tx1"/>
                </a:solidFill>
                <a:effectLst/>
                <a:latin typeface="+mn-lt"/>
                <a:ea typeface="+mn-ea"/>
                <a:cs typeface="+mn-cs"/>
              </a:rPr>
              <a:t>Inflammation/translocation</a:t>
            </a:r>
            <a:r>
              <a:rPr lang="en-US" sz="1200" kern="1200">
                <a:solidFill>
                  <a:schemeClr val="tx1"/>
                </a:solidFill>
                <a:effectLst/>
                <a:latin typeface="+mn-lt"/>
                <a:ea typeface="+mn-ea"/>
                <a:cs typeface="+mn-cs"/>
              </a:rPr>
              <a:t>: A reduction in LBP &amp; IL-6 was seen only in FMT pts (Figs B/D). </a:t>
            </a:r>
            <a:r>
              <a:rPr lang="en-US" sz="1200" u="sng" kern="1200">
                <a:solidFill>
                  <a:schemeClr val="tx1"/>
                </a:solidFill>
                <a:effectLst/>
                <a:latin typeface="+mn-lt"/>
                <a:ea typeface="+mn-ea"/>
                <a:cs typeface="+mn-cs"/>
              </a:rPr>
              <a:t>Correlation network</a:t>
            </a:r>
            <a:r>
              <a:rPr lang="en-US" sz="1200" kern="1200">
                <a:solidFill>
                  <a:schemeClr val="tx1"/>
                </a:solidFill>
                <a:effectLst/>
                <a:latin typeface="+mn-lt"/>
                <a:ea typeface="+mn-ea"/>
                <a:cs typeface="+mn-cs"/>
              </a:rPr>
              <a:t> showed higher complexity after FMT compared to post-placebo (Fig E). Beneficial bacteria (Ruminococcaeae and Verrucomicrobiaceae) became significantly positively correlated with each other (blue lines) and negatively with inflammation (IL6 redlines); and were associated with better EncephalApp scores post-FMT (Fig F) compared to placebo at study end.</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Capsular FMT under the conditions administered appeared safe and improved cognition in pts with cirrhosis and HE compared to placebo. These improvements were associated with beneficial changes in microbial composition and functionality with greater secondary BA formation, and differential correlations with bacterial translocation and inflammation.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Jasmohan S. Bajaj – Grifols: Grant/Research Support; Norginie: Consulting; Synlogic: Grant/Research Support; Kaleido: Grant/Research Support; Valeant: Grant/Research Support </a:t>
            </a:r>
          </a:p>
          <a:p>
            <a:r>
              <a:rPr lang="en-US" sz="1200" kern="1200">
                <a:solidFill>
                  <a:schemeClr val="tx1"/>
                </a:solidFill>
                <a:effectLst/>
                <a:latin typeface="+mn-lt"/>
                <a:ea typeface="+mn-ea"/>
                <a:cs typeface="+mn-cs"/>
              </a:rPr>
              <a:t>Nita Salzman – NIH: Grant/Research Support </a:t>
            </a:r>
          </a:p>
          <a:p>
            <a:r>
              <a:rPr lang="en-US" sz="1200" kern="1200">
                <a:solidFill>
                  <a:schemeClr val="tx1"/>
                </a:solidFill>
                <a:effectLst/>
                <a:latin typeface="+mn-lt"/>
                <a:ea typeface="+mn-ea"/>
                <a:cs typeface="+mn-cs"/>
              </a:rPr>
              <a:t>The following people have nothing to disclose: Chathur Acharya, Michael Hayward, Melanie White, William M. Pandak, Phillip B. Hylemon, Patrick M Gillevet</a:t>
            </a:r>
          </a:p>
          <a:p>
            <a:r>
              <a:rPr lang="en-US" sz="1200" kern="1200">
                <a:solidFill>
                  <a:schemeClr val="tx1"/>
                </a:solidFill>
                <a:effectLst/>
                <a:latin typeface="+mn-lt"/>
                <a:ea typeface="+mn-ea"/>
                <a:cs typeface="+mn-cs"/>
              </a:rPr>
              <a:t>Disclosure information not available at the time of publication: Genta Kakiyama, Masoumeh Sikaroodi, Andrew Fagan, Edith A Gavis, Hajime Takei, Hiroshi Nittono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96867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232</a:t>
            </a:r>
          </a:p>
          <a:p>
            <a:r>
              <a:rPr lang="en-US" sz="1200" b="1" kern="1200">
                <a:solidFill>
                  <a:schemeClr val="tx1"/>
                </a:solidFill>
                <a:effectLst/>
                <a:latin typeface="+mn-lt"/>
                <a:ea typeface="+mn-ea"/>
                <a:cs typeface="+mn-cs"/>
              </a:rPr>
              <a:t>PLATELETS PROMOTE DISTANT METASTASIS BY FACILITATING NEUTROPHIL EXTRACELLULAR TRAPS-CAPTURING OF CIRCULATING TUMOR CELLS AFTER LIVER SURGERY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Yujia Xia</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Jinghua Ren</a:t>
            </a:r>
            <a:r>
              <a:rPr lang="en-US" sz="1200" i="1" kern="1200" baseline="30000">
                <a:solidFill>
                  <a:schemeClr val="tx1"/>
                </a:solidFill>
                <a:effectLst/>
                <a:latin typeface="+mn-lt"/>
                <a:ea typeface="+mn-ea"/>
                <a:cs typeface="+mn-cs"/>
              </a:rPr>
              <a:t>3,4</a:t>
            </a:r>
            <a:r>
              <a:rPr lang="en-US" sz="1200" i="1" kern="1200">
                <a:solidFill>
                  <a:schemeClr val="tx1"/>
                </a:solidFill>
                <a:effectLst/>
                <a:latin typeface="+mn-lt"/>
                <a:ea typeface="+mn-ea"/>
                <a:cs typeface="+mn-cs"/>
              </a:rPr>
              <a:t>, Dr. Hongji Zhang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Julie Goswami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Patricia Loughran</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Hai Huang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Dr. Allan Tsung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(1)Department of Surgery, The Ohio State University, (2)Department of Gastroenterology, Tongji Hospital, Tongji Medical College, Huazhong University of Science and Technology, (3)Department of Surgery, University of Pittsburgh Medical Center, (4)Cancer Center, Union Hospital, Tongji Medical College, Huazhong University of Science and Technology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Circulating tumor cells (CTCs) are shed during curative surgery and may be a source of distant metastases. The mechanisms by which surgery-induced inflammatory responses can promote metastatic spread is not well understood. Neutrophils and platelets serve as “first responders” of the innate immune system under surgical stress, and both have been shown to be involved in cancer progression and metastasis. We have previously demonstrated that neutrophils expelled their protein-studded chromatin to form local snares known as neutrophil extracellular traps (NETs) to promote tumor capture and metastases. In this study, we aim to determine the mechanism by which platelets and NETs modulate CTC capture to promote the metastasis.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Local surgical stress was induced by liver ischemia/reperfusion (I/R) in C57BL/6 mice followed by administration of CFSE-labelled MC38 cells (murine colon cancer) through the tail vein was performed in our pulmonary metastases model. The development of distant colon cancer metastasis in the lungs following liver I/R was evaluated over time by flow cytometry and H&amp;E staining. The formation of tumor-platelet-NET aggregates was confirmed using immunofluorescent confocal microscopy. Depletion of platelet was achieved with anti-CD41 monoclonal antibody. NET inhibition was applied with DNase I treatment or </a:t>
            </a:r>
            <a:r>
              <a:rPr lang="en-US" sz="1200" i="1" kern="1200">
                <a:solidFill>
                  <a:schemeClr val="tx1"/>
                </a:solidFill>
                <a:effectLst/>
                <a:latin typeface="+mn-lt"/>
                <a:ea typeface="+mn-ea"/>
                <a:cs typeface="+mn-cs"/>
              </a:rPr>
              <a:t>pad4</a:t>
            </a:r>
            <a:r>
              <a:rPr lang="en-US" sz="1200" kern="1200">
                <a:solidFill>
                  <a:schemeClr val="tx1"/>
                </a:solidFill>
                <a:effectLst/>
                <a:latin typeface="+mn-lt"/>
                <a:ea typeface="+mn-ea"/>
                <a:cs typeface="+mn-cs"/>
              </a:rPr>
              <a:t> genetic ablation.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There was dramatically increased metastasis foci, and platelet-tumor aggregates in the lung of mice underwent liver I/R compared with sham after MC38 cells were introduced. Depletion of platelets by antibody CD41 before MC38 cells injection and liver I/R significantly reduced the number of MC38 in the lungs compared with controls. Platelets aggregated with CTCs were depended on platelets extracellular-signal-regulated kinase 5 (ERK5), as the key factor of the activation of platelets. Blocking ERK5 with XMD8-92 impaired formation of platelet-CTC aggregates and the seeding of CTCs to the lungs compared with the mice exposed to vehicle. Widespread deposition of NETs was observed in the lung after liver I/R, which was disrupted by inhibiting NETs with DNase I or</a:t>
            </a:r>
            <a:r>
              <a:rPr lang="en-US" sz="1200" i="1" kern="1200">
                <a:solidFill>
                  <a:schemeClr val="tx1"/>
                </a:solidFill>
                <a:effectLst/>
                <a:latin typeface="+mn-lt"/>
                <a:ea typeface="+mn-ea"/>
                <a:cs typeface="+mn-cs"/>
              </a:rPr>
              <a:t> pad4</a:t>
            </a:r>
            <a:r>
              <a:rPr lang="en-US" sz="1200" kern="1200">
                <a:solidFill>
                  <a:schemeClr val="tx1"/>
                </a:solidFill>
                <a:effectLst/>
                <a:latin typeface="+mn-lt"/>
                <a:ea typeface="+mn-ea"/>
                <a:cs typeface="+mn-cs"/>
              </a:rPr>
              <a:t> genomic depletion, but interestingly not disturbed by platelet depletion. NETs were observed to capture platelet-CTC aggregates in the lung after liver I/R, genetic elimination of Toll-like receptor 4 (</a:t>
            </a:r>
            <a:r>
              <a:rPr lang="en-US" sz="1200" i="1" kern="1200">
                <a:solidFill>
                  <a:schemeClr val="tx1"/>
                </a:solidFill>
                <a:effectLst/>
                <a:latin typeface="+mn-lt"/>
                <a:ea typeface="+mn-ea"/>
                <a:cs typeface="+mn-cs"/>
              </a:rPr>
              <a:t>tlr4</a:t>
            </a:r>
            <a:r>
              <a:rPr lang="en-US" sz="1200" kern="1200">
                <a:solidFill>
                  <a:schemeClr val="tx1"/>
                </a:solidFill>
                <a:effectLst/>
                <a:latin typeface="+mn-lt"/>
                <a:ea typeface="+mn-ea"/>
                <a:cs typeface="+mn-cs"/>
              </a:rPr>
              <a:t>) on platelets prevented NETs capturing platelet-CTC aggregates in vitro and protect mice from liver I/R-induced metastasis with intact of NETs formation in vivo.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Our study implicated that platelets and NETs act in a regulated fashion to capture CTCs and establish distant metastatic foci following surgical stress. The present results provide a basis for further investigation to tumor metastasis after surgery, which has significant promise in preventing surgery-driven distant metastasis without affecting physiological platelet functions.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Yujia Xia, Yujia Xia, Jinghua Ren, Hongji Zhang, Julie Goswami, Patricia Loughran, Hai Huang, Allan Tsung </a:t>
            </a:r>
          </a:p>
          <a:p>
            <a:endParaRPr lang="en-US" b="0"/>
          </a:p>
          <a:p>
            <a:endParaRPr lang="en-US"/>
          </a:p>
        </p:txBody>
      </p:sp>
    </p:spTree>
    <p:extLst>
      <p:ext uri="{BB962C8B-B14F-4D97-AF65-F5344CB8AC3E}">
        <p14:creationId xmlns:p14="http://schemas.microsoft.com/office/powerpoint/2010/main" val="179264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234</a:t>
            </a:r>
          </a:p>
          <a:p>
            <a:r>
              <a:rPr lang="en-US" sz="1200" b="1" kern="1200">
                <a:solidFill>
                  <a:schemeClr val="tx1"/>
                </a:solidFill>
                <a:effectLst/>
                <a:latin typeface="+mn-lt"/>
                <a:ea typeface="+mn-ea"/>
                <a:cs typeface="+mn-cs"/>
              </a:rPr>
              <a:t>LIPOPOLYSACCHARIDE AND INSULIN IN THE HEPATIC-PORTAL SYSTEM REGULATE POSTPRANDIAL GLUCONEOGENIC GENE EXPRESSION THROUGH PRODUCTION OF IL-10 IN MACROPHAGES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Gotaro Toda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Kotaro Soeda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Naoki Kobayashi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Naoko Arakawa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Yukari Masuda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Hirotsugu Suwanai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Yosuke Masamoto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Yoshihiko Izumida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Kazuyuki Tobe</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Mineo Kurokawa</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Toshimasa Yamauchi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Takashi Kadowaki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Kohjiro Ueki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(1)Department of Diabetes and Metabolic Diseases, The University of Tokyo, Graduate School of Medicine, (2)Department of Molecular Diabetic Medicine, Research Institute, National Center for Global Health and Medicine, (3)Third Department of Internal Medicine, Tokyo Medical University, (4)Department of Hematology and Oncology, The University of Tokyo, Graduate School of Medicine, (5)First Department of Internal Medicine, The University of Toyama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role of intestinal factors in regulating postprandial glucose metabolism has not been explored in detail, although these factors change rapidly after feeding. Notably, lipopolysaccharide (LPS), which has been reported to drive inflammation in the pathogenesis of obesity and insulin resistance, is also elevated in postprandial serum in normal lean mice, raising the possibility it also has a role in maintaining postprandial glycemia. We aimed to elucidate the role of LPS in the response to feeding, focusing on the action of immune cells.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 a myeloid-specific mouse model, we employed the Cre/loxP system utilizing the Lysozyme M promoter. For bone marrow transplantation, mice were lethally irradiated, followed by injection of 10</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bone marrow cells intravenously. For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experiments, we used primary hepatocytes and bone marrow derived macrophages from C57BL6/J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intestinal microbiome drastically changed in the small intestine after feeding. Of note, the </a:t>
            </a:r>
            <a:r>
              <a:rPr lang="en-US" sz="1200" i="1" kern="1200">
                <a:solidFill>
                  <a:schemeClr val="tx1"/>
                </a:solidFill>
                <a:effectLst/>
                <a:latin typeface="+mn-lt"/>
                <a:ea typeface="+mn-ea"/>
                <a:cs typeface="+mn-cs"/>
              </a:rPr>
              <a:t>E. Coli</a:t>
            </a:r>
            <a:r>
              <a:rPr lang="en-US" sz="1200" kern="1200">
                <a:solidFill>
                  <a:schemeClr val="tx1"/>
                </a:solidFill>
                <a:effectLst/>
                <a:latin typeface="+mn-lt"/>
                <a:ea typeface="+mn-ea"/>
                <a:cs typeface="+mn-cs"/>
              </a:rPr>
              <a:t> species was markedly increased pointing to increased LPS signaling, and among factors induced by LPS in macrophages, interleukin (IL) -10 was elevated in the portal vein.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the normal suppression of gluconeogenic gene expression in liver was compromised, and plasma glucose concentration ad libitum was elevated in mice injected with adenovirus encoding short hairpin RNA (shRNA) targeting the signaling subunit of the IL-10 receptor, showing the importance of the IL-10 signal in postprandial glucose metabolism. Interestingly, both insulin and LPS stimulation were required for the rapid induction of IL-10 in macrophages. Indeed, myeloid-specific knockout of the insulin receptor or bone marrow transplantation of toll-like receptor (TLR)4 mutated marrow cells in lean mice also showed deficient suppression of gluconeogenic genes after feeding. Furthermore, myeloid-specific knockout of Akt1 and Akt2 resulted in similar phenotypes that were rescued by incrementing mTOR signaling. In diet induced obese mice, adipose tissue macrophages cultured ex-vivo showed impaired Akt signaling, and IL-10 positivity was impaired. By attempting replenishment of IL-10 by adenovirus mediated gene transfer, both postprandial glycemia and hyperinsulinemia were attenuated, while expression of TNF-α was not changed. These results suggested a therapeutic potential of postprandial Akt-mTOR mediated IL-10 production by macrophages in regulating postprandial gluconeogenesis.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coordinated response of pancreatic insulin and gut derived factors in the hepatic-portal system regulates postprandial glycemia through rapid gene induction in immune cells.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Gotaro Toda, Kotaro Soeda, Naoki Kobayashi, Hirotsugu Suwanai, Yosuke Masamoto, Toshimasa Yamauchi, Kohjiro Ueki</a:t>
            </a:r>
          </a:p>
          <a:p>
            <a:r>
              <a:rPr lang="en-US" sz="1200" kern="1200">
                <a:solidFill>
                  <a:schemeClr val="tx1"/>
                </a:solidFill>
                <a:effectLst/>
                <a:latin typeface="+mn-lt"/>
                <a:ea typeface="+mn-ea"/>
                <a:cs typeface="+mn-cs"/>
              </a:rPr>
              <a:t>Disclosure information not available at the time of publication: Naoko Arakawa, Yukari Masuda, Yoshihiko Izumida, Kazuyuki Tobe, Mineo Kurokawa, Takashi Kadowaki </a:t>
            </a:r>
            <a:endParaRPr lang="en-US" b="0"/>
          </a:p>
          <a:p>
            <a:endParaRPr lang="en-US"/>
          </a:p>
        </p:txBody>
      </p:sp>
    </p:spTree>
    <p:extLst>
      <p:ext uri="{BB962C8B-B14F-4D97-AF65-F5344CB8AC3E}">
        <p14:creationId xmlns:p14="http://schemas.microsoft.com/office/powerpoint/2010/main" val="40337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255 </a:t>
            </a:r>
          </a:p>
          <a:p>
            <a:r>
              <a:rPr lang="en-US" sz="1200" b="1" kern="1200">
                <a:solidFill>
                  <a:schemeClr val="tx1"/>
                </a:solidFill>
                <a:effectLst/>
                <a:latin typeface="+mn-lt"/>
                <a:ea typeface="+mn-ea"/>
                <a:cs typeface="+mn-cs"/>
              </a:rPr>
              <a:t>THERAPEUTIC TARGETING OF DUCTULAR REACTIVE CELLS IN CHOLESTATIC LIVER DISEASE</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Adiba Azad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Tomohiro Katsumi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Steven F Bronk</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Anuradha Krishnan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Petra Hirsova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Enis Kostallari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Maria Eugenia Guicciardi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Dr. Gregory J Gores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(1)Division of Gastroenterology and Hepatology, Mayo Clinic Rochester, (2)Division of Gastroenterology and Hepatology, Mayo Clinic, (3)Division of Gastroenterology and Hepatology, Mayo Clinic, Rochester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Ductular reactive (DR) cells are a population of reactive cells with features of cholangiocyte differentiation, which are implicated in driving inflammation and hepatic fibrosis in cholestatic liver diseases. We have previously reported that </a:t>
            </a:r>
            <a:r>
              <a:rPr lang="en-US" sz="1200" i="1" kern="1200">
                <a:solidFill>
                  <a:schemeClr val="tx1"/>
                </a:solidFill>
                <a:effectLst/>
                <a:latin typeface="+mn-lt"/>
                <a:ea typeface="+mn-ea"/>
                <a:cs typeface="+mn-cs"/>
              </a:rPr>
              <a:t>Mdr2 </a:t>
            </a:r>
            <a:r>
              <a:rPr lang="en-US" sz="1200" i="1" kern="1200" baseline="30000">
                <a:solidFill>
                  <a:schemeClr val="tx1"/>
                </a:solidFill>
                <a:effectLst/>
                <a:latin typeface="+mn-lt"/>
                <a:ea typeface="+mn-ea"/>
                <a:cs typeface="+mn-cs"/>
              </a:rPr>
              <a:t>-/-</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(represents a mouse model of chronic cholestasis)</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and TRAIL receptor (</a:t>
            </a:r>
            <a:r>
              <a:rPr lang="en-US" sz="1200" i="1" kern="1200">
                <a:solidFill>
                  <a:schemeClr val="tx1"/>
                </a:solidFill>
                <a:effectLst/>
                <a:latin typeface="+mn-lt"/>
                <a:ea typeface="+mn-ea"/>
                <a:cs typeface="+mn-cs"/>
              </a:rPr>
              <a:t>Tr</a:t>
            </a:r>
            <a:r>
              <a:rPr lang="en-US" sz="1200" i="1"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(pro-apoptotic death receptor), double knock out (DKO) mice display a more pronounced ductular reaction compared to </a:t>
            </a:r>
            <a:r>
              <a:rPr lang="en-US" sz="1200" i="1" kern="1200">
                <a:solidFill>
                  <a:schemeClr val="tx1"/>
                </a:solidFill>
                <a:effectLst/>
                <a:latin typeface="+mn-lt"/>
                <a:ea typeface="+mn-ea"/>
                <a:cs typeface="+mn-cs"/>
              </a:rPr>
              <a:t>Mdr2 </a:t>
            </a:r>
            <a:r>
              <a:rPr lang="en-US" sz="1200" i="1" kern="1200" baseline="30000">
                <a:solidFill>
                  <a:schemeClr val="tx1"/>
                </a:solidFill>
                <a:effectLst/>
                <a:latin typeface="+mn-lt"/>
                <a:ea typeface="+mn-ea"/>
                <a:cs typeface="+mn-cs"/>
              </a:rPr>
              <a:t>-/-</a:t>
            </a:r>
            <a:r>
              <a:rPr lang="en-US" sz="1200" kern="1200" baseline="30000">
                <a:solidFill>
                  <a:schemeClr val="tx1"/>
                </a:solidFill>
                <a:effectLst/>
                <a:latin typeface="+mn-lt"/>
                <a:ea typeface="+mn-ea"/>
                <a:cs typeface="+mn-cs"/>
              </a:rPr>
              <a:t> </a:t>
            </a:r>
            <a:r>
              <a:rPr lang="en-US" sz="1200" kern="1200">
                <a:solidFill>
                  <a:schemeClr val="tx1"/>
                </a:solidFill>
                <a:effectLst/>
                <a:latin typeface="+mn-lt"/>
                <a:ea typeface="+mn-ea"/>
                <a:cs typeface="+mn-cs"/>
              </a:rPr>
              <a:t>(MKO) mice, suggesting pro-apoptotic signaling restrains the DR cell population. Because exogenous TRAIL is hepatotoxic, we employed a small molecule inhibitor of MCL-1, an anti-apoptotic member of the BCL-2 protein family, to induce DR cell apoptosis. We chose this strategy as cells primed for TRAIL cytotoxicity are sensitive to MCL-1 antagonists.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DR cell-like organoids were developed from primary mouse cholangiocytes isolated from wild type (WT), </a:t>
            </a:r>
            <a:r>
              <a:rPr lang="en-US" sz="1200" i="1" kern="1200">
                <a:solidFill>
                  <a:schemeClr val="tx1"/>
                </a:solidFill>
                <a:effectLst/>
                <a:latin typeface="+mn-lt"/>
                <a:ea typeface="+mn-ea"/>
                <a:cs typeface="+mn-cs"/>
              </a:rPr>
              <a:t>Tr</a:t>
            </a:r>
            <a:r>
              <a:rPr lang="en-US" sz="1200" i="1"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MKO and DKO mice by an EpCAM antibody magnetic bead affinity approach. We term these organoids as EpCAM- positive reactive cholangiocyte (ERC) organoids.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b="1"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Single-cell transcriptomics and immunostaining of WT and DKO ERC organoids displayed expression of cytokeratin (CK) 7, CK19 and EPCAM, thereby confirming their cholangiocyte origin. Moreover, DKO organoids displayed a unique translational cluster of cholangiocytes with expression of chemokines </a:t>
            </a:r>
            <a:r>
              <a:rPr lang="en-US" sz="1200" i="1" kern="1200">
                <a:solidFill>
                  <a:schemeClr val="tx1"/>
                </a:solidFill>
                <a:effectLst/>
                <a:latin typeface="+mn-lt"/>
                <a:ea typeface="+mn-ea"/>
                <a:cs typeface="+mn-cs"/>
              </a:rPr>
              <a:t>Ccl20</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Cxcl10</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Cxcl2</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Cxcl1</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Csf1</a:t>
            </a:r>
            <a:r>
              <a:rPr lang="en-US" sz="1200" kern="1200">
                <a:solidFill>
                  <a:schemeClr val="tx1"/>
                </a:solidFill>
                <a:effectLst/>
                <a:latin typeface="+mn-lt"/>
                <a:ea typeface="+mn-ea"/>
                <a:cs typeface="+mn-cs"/>
              </a:rPr>
              <a:t>, indicating a highly reactive state. Incubation with the MCL-1 antagonist S63845 significantly decreased ERC organoid viability relative to vehicle in all organoid genotypes, with the greatest reduction in viability in DKO, (DKO, ↓23% &lt; MKO, ↓43% &lt; </a:t>
            </a:r>
            <a:r>
              <a:rPr lang="en-US" sz="1200" i="1" kern="1200">
                <a:solidFill>
                  <a:schemeClr val="tx1"/>
                </a:solidFill>
                <a:effectLst/>
                <a:latin typeface="+mn-lt"/>
                <a:ea typeface="+mn-ea"/>
                <a:cs typeface="+mn-cs"/>
              </a:rPr>
              <a:t>Tr</a:t>
            </a:r>
            <a:r>
              <a:rPr lang="en-US" sz="1200" i="1"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 ↓61% ~ ↓WT, 62%),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Sensitivity to cell death was specific for MCL-1 inhibition as treatment with A1331852, which is a pharmacologic inhibitor of another anti-apoptotic protein BCLXL, did not reduce cell viability. In contrast to ERC organoids, primary hepatocytes and hepatic stellate cells were not sensitive to apoptosis by S63845. </a:t>
            </a:r>
            <a:r>
              <a:rPr lang="en-US" sz="1200" b="1"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Compared to untreated controls, S63845-treated MKO (n=6) and DKO (n=7) mice displayed significant </a:t>
            </a:r>
            <a:r>
              <a:rPr lang="en-US" sz="1200" u="sng" kern="1200">
                <a:solidFill>
                  <a:schemeClr val="tx1"/>
                </a:solidFill>
                <a:effectLst/>
                <a:latin typeface="+mn-lt"/>
                <a:ea typeface="+mn-ea"/>
                <a:cs typeface="+mn-cs"/>
              </a:rPr>
              <a:t>reduction in the DR cell population</a:t>
            </a:r>
            <a:r>
              <a:rPr lang="en-US" sz="1200" kern="1200">
                <a:solidFill>
                  <a:schemeClr val="tx1"/>
                </a:solidFill>
                <a:effectLst/>
                <a:latin typeface="+mn-lt"/>
                <a:ea typeface="+mn-ea"/>
                <a:cs typeface="+mn-cs"/>
              </a:rPr>
              <a:t> as quantified by immunohistochemistry of PanCK (↓57%) and SOX9 (↓58%),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Also, notably, S63845-treated mice displayed significant </a:t>
            </a:r>
            <a:r>
              <a:rPr lang="en-US" sz="1200" u="sng" kern="1200">
                <a:solidFill>
                  <a:schemeClr val="tx1"/>
                </a:solidFill>
                <a:effectLst/>
                <a:latin typeface="+mn-lt"/>
                <a:ea typeface="+mn-ea"/>
                <a:cs typeface="+mn-cs"/>
              </a:rPr>
              <a:t>reduction in fibrosis</a:t>
            </a:r>
            <a:r>
              <a:rPr lang="en-US" sz="1200" kern="1200">
                <a:solidFill>
                  <a:schemeClr val="tx1"/>
                </a:solidFill>
                <a:effectLst/>
                <a:latin typeface="+mn-lt"/>
                <a:ea typeface="+mn-ea"/>
                <a:cs typeface="+mn-cs"/>
              </a:rPr>
              <a:t> as assessed both by Sirius red (↓45%) and Trichrome staining (↓64%),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DR cells are sensitive to apoptosis by a MCL-1 dependent mechanism. Pharmacologic targeting of MCL-1 in mouse model of chronic cholestasis reduces DR cell population and hepatic fibrosis, suggesting this therapy may be useful in human cholestatic liver disease.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Gregory J Gores – jecure: Advisory Committee or Review Panel </a:t>
            </a:r>
          </a:p>
          <a:p>
            <a:r>
              <a:rPr lang="en-US" sz="1200" kern="1200">
                <a:solidFill>
                  <a:schemeClr val="tx1"/>
                </a:solidFill>
                <a:effectLst/>
                <a:latin typeface="+mn-lt"/>
                <a:ea typeface="+mn-ea"/>
                <a:cs typeface="+mn-cs"/>
              </a:rPr>
              <a:t>The following people have nothing to disclose: Adiba Azad, Tomohiro Katsumi, Anuradha Krishnan, Petra Hirsova, Enis Kostallari</a:t>
            </a:r>
          </a:p>
          <a:p>
            <a:r>
              <a:rPr lang="en-US" sz="1200" kern="1200">
                <a:solidFill>
                  <a:schemeClr val="tx1"/>
                </a:solidFill>
                <a:effectLst/>
                <a:latin typeface="+mn-lt"/>
                <a:ea typeface="+mn-ea"/>
                <a:cs typeface="+mn-cs"/>
              </a:rPr>
              <a:t>Disclosure information not available at the time of publication: Steven F Bronk, Maria Eugenia Guicciardi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425600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256 </a:t>
            </a:r>
          </a:p>
          <a:p>
            <a:r>
              <a:rPr lang="en-US" sz="1200" b="1" kern="1200">
                <a:solidFill>
                  <a:schemeClr val="tx1"/>
                </a:solidFill>
                <a:effectLst/>
                <a:latin typeface="+mn-lt"/>
                <a:ea typeface="+mn-ea"/>
                <a:cs typeface="+mn-cs"/>
              </a:rPr>
              <a:t>TRANSPOSON MUTAGENESIS SCREEN IN MICE IDENTIFIED Traf3 AS THE NOVEL TUMOR SUPPRESSOR OF CHOLANGIOCELLULAR CARCINOMA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Yuto Shiode Sr.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Takahiro Kodama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Ryoko Yamada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Hayato Hikita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Ryotaro Sakamori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Tomohide Tatsumi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and Prof. Tetsuo Takehara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(1)Department of Gastroenterology and Hepatology, Osaka University, Graduate School of Medicine, (2)Gastroenterology and Hepatology, Osaka University, Graduate School of Medicine, (3)Department of Gastroenterology and Hepatology, Osaka University Graduate School of Medicine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Cholangiocellular carcinoma (CCC) is a deadly cancer but little is known about its carcinogenesis mechanism. Its cell origin is still controversial and reported to be either biliary epithelial cells, hepatocytes or progenitor cells. Insertional mutagenesis screen using sleeping beauty transposon (SBT) is a versatile tool to identify cancer genes in a high-throughput manner. We aimed to discover genes driving CCC by SBT mutagenesis screen in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The mice with hundreds copies of movable mutagenic SBT were crossed with the mice knocking out Pten, a recurrently mutated cancer gene in human CCC, in hepatocytes and intrahepatic cholangiocytes using Albumin-Cre (Alb-Cre). They were aged and all the SBT-induced liver tumors were histologically assessed. Among the tumors with CCC component, frequently mutated genes were identified by the sequencing of transposon insertion sites. Next, both Pten and the candidate cancer gene were deleted specifically in either liver, adult hepatocytes or cholangiocytes using different cell type-specific Cre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Transposon mutagenesis significantly accelerated liver tumorigenesis in the Pten-deficient mice. Among 20 tumors rich in CCC component, Traf3 was most frequently mutated by SBT in a loss-of-function manner. The mice with liver-specific deletion of both Pten and Traf3 using Alb-Cre (L-DKO) showed marked biliary hyperplasia at early age and subsequently developed CCC, while either single deficient mice had no clear phenotype in the liver. To address the cell origin of CCC, we deleted both genes only in either adult hepatocytes or cholangiocytes using Alb-CreERT2 (H-DKO) or K19-CreERT2 (C-DKO) mice, respectively. While H-DKO mice showed biliary hyperplasia and developed CCC thereafter similar to those observed in L-DKO mice, C-DKO mice did not recapitulate those phenotypes. Suppression of both genes significantly upregulated cholangiocyte marker expressions in human hepatoma cells and murine hepatocytes differentiated from liver organoids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Both L-DKO and H-DKO mice showed marked elevation of TNFα in the liver and its deletion significantly ameliorated the biliary hyperplasia in the L-DKO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We identified Traf3 as the tumor suppressor of CCC in combination with Pten loss and suggested the novel mechanism of cholangiocarcinogesis that their deletion in hepatocytes may induce hepatocyte transdifferentiation and contribute to CCC development.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Takahiro Kodama – Gilead Sciences: Grant/Research Support; MSD K.K.: Grant/Research Support </a:t>
            </a:r>
          </a:p>
          <a:p>
            <a:r>
              <a:rPr lang="en-US" sz="1200" kern="1200">
                <a:solidFill>
                  <a:schemeClr val="tx1"/>
                </a:solidFill>
                <a:effectLst/>
                <a:latin typeface="+mn-lt"/>
                <a:ea typeface="+mn-ea"/>
                <a:cs typeface="+mn-cs"/>
              </a:rPr>
              <a:t>Hayato Hikita – MSD K.K: Grant/Research Support </a:t>
            </a:r>
          </a:p>
          <a:p>
            <a:r>
              <a:rPr lang="en-US" sz="1200" kern="1200">
                <a:solidFill>
                  <a:schemeClr val="tx1"/>
                </a:solidFill>
                <a:effectLst/>
                <a:latin typeface="+mn-lt"/>
                <a:ea typeface="+mn-ea"/>
                <a:cs typeface="+mn-cs"/>
              </a:rPr>
              <a:t>Ryotaro Sakamori – Gilead Sciences Inc.: Speaking and Teaching; MSD K.K: Speaking and Teaching; Otsuka Pharmaceutical: Speaking and Teaching; Sumitomo Dainippon Pharma: Speaking and Teaching; AbbVie Inc.: Speaking and Teaching; Eisai Co., Ltd.: Speaking and Teaching </a:t>
            </a:r>
          </a:p>
          <a:p>
            <a:r>
              <a:rPr lang="en-US" sz="1200" kern="1200">
                <a:solidFill>
                  <a:schemeClr val="tx1"/>
                </a:solidFill>
                <a:effectLst/>
                <a:latin typeface="+mn-lt"/>
                <a:ea typeface="+mn-ea"/>
                <a:cs typeface="+mn-cs"/>
              </a:rPr>
              <a:t>Tomohide Tatsumi – MSD K.K: Grant/Research Support </a:t>
            </a:r>
          </a:p>
          <a:p>
            <a:r>
              <a:rPr lang="en-US" sz="1200" kern="1200">
                <a:solidFill>
                  <a:schemeClr val="tx1"/>
                </a:solidFill>
                <a:effectLst/>
                <a:latin typeface="+mn-lt"/>
                <a:ea typeface="+mn-ea"/>
                <a:cs typeface="+mn-cs"/>
              </a:rPr>
              <a:t>Tetsuo Takehara – Chugai Pharmaceutical Co., Ltd.: Grant/Research Support; Bristol-Myers Squibb: Speaking and Teaching; Bristol-Myers Squibb: Grant/Research Support; Abbvie Inc.: Speaking and Teaching; Abbvie Inc.: Grant/Research Support; Janssen Pharmaceutical K. K.: Speaking and Teaching; Janssen Pharmaceutical K. K.: Grant/Research Support; MSD K. K.: Sp </a:t>
            </a:r>
          </a:p>
          <a:p>
            <a:r>
              <a:rPr lang="en-US" sz="1200" kern="1200">
                <a:solidFill>
                  <a:schemeClr val="tx1"/>
                </a:solidFill>
                <a:effectLst/>
                <a:latin typeface="+mn-lt"/>
                <a:ea typeface="+mn-ea"/>
                <a:cs typeface="+mn-cs"/>
              </a:rPr>
              <a:t>The following people have nothing to disclose: Yuto Shiode, Ryoko Yamada </a:t>
            </a:r>
          </a:p>
          <a:p>
            <a:endParaRPr lang="en-US" b="0"/>
          </a:p>
          <a:p>
            <a:endParaRPr lang="en-US"/>
          </a:p>
        </p:txBody>
      </p:sp>
    </p:spTree>
    <p:extLst>
      <p:ext uri="{BB962C8B-B14F-4D97-AF65-F5344CB8AC3E}">
        <p14:creationId xmlns:p14="http://schemas.microsoft.com/office/powerpoint/2010/main" val="173113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46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19    </a:t>
            </a:r>
          </a:p>
          <a:p>
            <a:r>
              <a:rPr lang="en-US" sz="1200" b="1" kern="1200">
                <a:solidFill>
                  <a:schemeClr val="tx1"/>
                </a:solidFill>
                <a:effectLst/>
                <a:latin typeface="+mn-lt"/>
                <a:ea typeface="+mn-ea"/>
                <a:cs typeface="+mn-cs"/>
              </a:rPr>
              <a:t>PDGF-INDUCED INHIBITION OF AUTOPHAGY PROMOTES BOTH EXOSOME AND MICROVESICLE RELEASE TO DRIVE HEPATIC STELLATE CELL ACTIVATION IN LIVER FIBROSIS.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Enis Kostallari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Jinhang Gao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Xiao Hu</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Dr. Vijay Shah, MD, FAASLD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(1)Division of Gastroenterology and Hepatology, Mayo Clinic, Rochester, (2)Division of Gastroenterology &amp; Hepatology, Mayo Clinic, (3)Division of Gastroenterology and Hepatology, Mayo Clinic</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Platelet-derived growth factor BB (PDGF) promotes hepatic stellate cell (HSC) activation through its downstream effector molecule SRC-homology 2 domain-containing phosphatase 2 (SHP2). We have demonstrated that this occurs in part through PDGF-mediated release of HSC-derived fibrogenic extracellular vesicles (EVs). EVs originate from multivesicular bodies (MVBs) that do not degrade by autophagy (exosomes) or from plasma membrane budding (microvesicles). Here we aim to understand how PDGF promotes the release of exosomes and microvesicles by inhibiting autophagy.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Primary human HSCs were utilized. Liver fibrosis in PDGFRβ</a:t>
            </a:r>
            <a:r>
              <a:rPr lang="en-US" sz="1200" kern="1200" baseline="30000">
                <a:solidFill>
                  <a:schemeClr val="tx1"/>
                </a:solidFill>
                <a:effectLst/>
                <a:latin typeface="+mn-lt"/>
                <a:ea typeface="+mn-ea"/>
                <a:cs typeface="+mn-cs"/>
              </a:rPr>
              <a:t>CreERT2</a:t>
            </a:r>
            <a:r>
              <a:rPr lang="en-US" sz="1200" kern="1200">
                <a:solidFill>
                  <a:schemeClr val="tx1"/>
                </a:solidFill>
                <a:effectLst/>
                <a:latin typeface="+mn-lt"/>
                <a:ea typeface="+mn-ea"/>
                <a:cs typeface="+mn-cs"/>
              </a:rPr>
              <a:t>/SHP2</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mice and SHP2</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littermate controls was induced by bile duct ligation (BDL). Culture media or mouse serum EVs were purified by differential ultracentrifugation and analyzed by Nanoparticle Tracking Analysis and WB. </a:t>
            </a: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In HSCs, PDGF increased mTOR signaling as evidenced by phosphorylation of the downstream S6 kinase (n=4,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This subsequently decreased autophagy as demonstrated by upregulation of p62 and LC3b protein levels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Consistently, SHP2 inhibition increased autophagy and decreased PDGF-mediated EV release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Autophagy induction by rapamycin attenuated PDGF-mediated EV release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while autophagy inhibition by bafilomycin A1 or Atg5 siRNA significantly increased EV release by 11 and 2.3 fold, respectively (n=4,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Moreover, rapamycin attenuated cellular CD63 protein levels, a marker of MVBs. This suggests that induction of autophagy can attenuate the exosome subpopulation of EV release by increasing MVB degradation. Induction of mTOR signaling by overexpression of its binding partner Raptor or by PDGF treatment increased ROCK1 signaling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which is required for microvesicle release. ROCK1 inhibition by fasudil reduced EV release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indicating that mTOR induces the microvesicle subpopulation of EV release. These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studies were extended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using PDGFRβ</a:t>
            </a:r>
            <a:r>
              <a:rPr lang="en-US" sz="1200" kern="1200" baseline="30000">
                <a:solidFill>
                  <a:schemeClr val="tx1"/>
                </a:solidFill>
                <a:effectLst/>
                <a:latin typeface="+mn-lt"/>
                <a:ea typeface="+mn-ea"/>
                <a:cs typeface="+mn-cs"/>
              </a:rPr>
              <a:t>CreERT2</a:t>
            </a:r>
            <a:r>
              <a:rPr lang="en-US" sz="1200" kern="1200">
                <a:solidFill>
                  <a:schemeClr val="tx1"/>
                </a:solidFill>
                <a:effectLst/>
                <a:latin typeface="+mn-lt"/>
                <a:ea typeface="+mn-ea"/>
                <a:cs typeface="+mn-cs"/>
              </a:rPr>
              <a:t>/SHP2</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mice where SHP2 is selectively disrupted in HSCs. BDL in control SHP2</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mice increased Sirius red, collagen, fibronectin levels, and circulating EV levels by 2.8 fold. In PDGFRβ</a:t>
            </a:r>
            <a:r>
              <a:rPr lang="en-US" sz="1200" kern="1200" baseline="30000">
                <a:solidFill>
                  <a:schemeClr val="tx1"/>
                </a:solidFill>
                <a:effectLst/>
                <a:latin typeface="+mn-lt"/>
                <a:ea typeface="+mn-ea"/>
                <a:cs typeface="+mn-cs"/>
              </a:rPr>
              <a:t>CreERT2</a:t>
            </a:r>
            <a:r>
              <a:rPr lang="en-US" sz="1200" kern="1200">
                <a:solidFill>
                  <a:schemeClr val="tx1"/>
                </a:solidFill>
                <a:effectLst/>
                <a:latin typeface="+mn-lt"/>
                <a:ea typeface="+mn-ea"/>
                <a:cs typeface="+mn-cs"/>
              </a:rPr>
              <a:t>/SHP2</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mice, SHP2 disruption attenuated liver fibrosis and circulating EVs (5-12 mice/group,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PDGF induces HSC-derived EV release by inhibiting autophagic degradation and promoting both exosome and microvesicle release in liver fibrosis (attached schema).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Vijay Shah – Durect Coporation: Advisory Committee or Review Panel; Enterome: Advisory Committee or Review Panel; Novartis Pharmaceuticals: Advisory Committee or Review Panel; Vital Therapies, Inc.: Advisory Committee or Review Panel; Afimmune, Ltd.: Advisory Committee or Review Panel </a:t>
            </a:r>
          </a:p>
          <a:p>
            <a:r>
              <a:rPr lang="en-US" sz="1200" kern="1200">
                <a:solidFill>
                  <a:schemeClr val="tx1"/>
                </a:solidFill>
                <a:effectLst/>
                <a:latin typeface="+mn-lt"/>
                <a:ea typeface="+mn-ea"/>
                <a:cs typeface="+mn-cs"/>
              </a:rPr>
              <a:t>The following people have nothing to disclose: Enis Kostallari, Jinhang Gao, Xiao Hu </a:t>
            </a:r>
          </a:p>
          <a:p>
            <a:endParaRPr lang="en-US" sz="1200" kern="1200">
              <a:solidFill>
                <a:schemeClr val="tx1"/>
              </a:solidFill>
              <a:effectLst/>
              <a:latin typeface="+mn-lt"/>
              <a:ea typeface="+mn-ea"/>
              <a:cs typeface="+mn-cs"/>
            </a:endParaRP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51488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24 </a:t>
            </a:r>
          </a:p>
          <a:p>
            <a:r>
              <a:rPr lang="en-US" sz="1200" b="1" kern="1200">
                <a:solidFill>
                  <a:schemeClr val="tx1"/>
                </a:solidFill>
                <a:effectLst/>
                <a:latin typeface="+mn-lt"/>
                <a:ea typeface="+mn-ea"/>
                <a:cs typeface="+mn-cs"/>
              </a:rPr>
              <a:t>HEPATIC STELLATE CELLS PROMOTE REGENERATION FOLLOWING PARTIAL HEPATECTOMY AND TOXIC LIVER INJURY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Chuan Yin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Celine Hernandez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Geum-Youn Gwak</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Myoug-Kuk Jang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Aashreya Ravichandra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Robert F Schwabe, MD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(1)Columbia University, (2)Department of Medicine, Samsung Medical Center, Sungkyunkwan University School of Medicine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Following loss of functional liver mass, multiple cell types contribute to regeneration to restore liver function and architecture. While hepatocyte regeneration has been characterized in detail, the contribution of hepatic stellate cells (HSC), a key population in hepatic wound healing, to liver regeneration remains poorly understood.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To elucidate HSC activation during liver regeneration, we performed Affymetrix 430 2.0 microarray analysis of FACS-sorted HSC after PHx. To assess the contribution of HSC to liver regeneration, we ablated HSC by injecting LratCre+, Cre-inducible DTR (iDTR)+ and Cre-reporter TdTom+ mice or LratCre+, iDTR- and TdTom+ controls with diphtheria toxin (DT, 0.25 ug/kg). 7 days later, mice were subjected to PHx, treatment with CCl</a:t>
            </a:r>
            <a:r>
              <a:rPr lang="en-US" sz="1200" kern="1200" baseline="-25000">
                <a:solidFill>
                  <a:schemeClr val="tx1"/>
                </a:solidFill>
                <a:effectLst/>
                <a:latin typeface="+mn-lt"/>
                <a:ea typeface="+mn-ea"/>
                <a:cs typeface="+mn-cs"/>
              </a:rPr>
              <a:t>4 </a:t>
            </a:r>
            <a:r>
              <a:rPr lang="en-US" sz="1200" kern="1200">
                <a:solidFill>
                  <a:schemeClr val="tx1"/>
                </a:solidFill>
                <a:effectLst/>
                <a:latin typeface="+mn-lt"/>
                <a:ea typeface="+mn-ea"/>
                <a:cs typeface="+mn-cs"/>
              </a:rPr>
              <a:t>(1 ml/kg) or acetaminophen (APAP, 400 mg/kg) and sacrificed 48 hours later. To genetically inhibit HSC activation, Pdgfrb or Yap were deleted in HSC by LratCre. Col1a1 was deleted by MxCre or LratCre.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7 days after single DT injection, &gt;80% of HSC were depleted in DTR+ mice compared to DTR- controls as shown by TdTom fluorescence and </a:t>
            </a:r>
            <a:r>
              <a:rPr lang="en-US" sz="1200" i="1" kern="1200">
                <a:solidFill>
                  <a:schemeClr val="tx1"/>
                </a:solidFill>
                <a:effectLst/>
                <a:latin typeface="+mn-lt"/>
                <a:ea typeface="+mn-ea"/>
                <a:cs typeface="+mn-cs"/>
              </a:rPr>
              <a:t>Lrat</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Hand2 </a:t>
            </a:r>
            <a:r>
              <a:rPr lang="en-US" sz="1200" kern="1200">
                <a:solidFill>
                  <a:schemeClr val="tx1"/>
                </a:solidFill>
                <a:effectLst/>
                <a:latin typeface="+mn-lt"/>
                <a:ea typeface="+mn-ea"/>
                <a:cs typeface="+mn-cs"/>
              </a:rPr>
              <a:t>and </a:t>
            </a:r>
            <a:r>
              <a:rPr lang="en-US" sz="1200" i="1" kern="1200">
                <a:solidFill>
                  <a:schemeClr val="tx1"/>
                </a:solidFill>
                <a:effectLst/>
                <a:latin typeface="+mn-lt"/>
                <a:ea typeface="+mn-ea"/>
                <a:cs typeface="+mn-cs"/>
              </a:rPr>
              <a:t>Lhx2 </a:t>
            </a:r>
            <a:r>
              <a:rPr lang="en-US" sz="1200" kern="1200">
                <a:solidFill>
                  <a:schemeClr val="tx1"/>
                </a:solidFill>
                <a:effectLst/>
                <a:latin typeface="+mn-lt"/>
                <a:ea typeface="+mn-ea"/>
                <a:cs typeface="+mn-cs"/>
              </a:rPr>
              <a:t>mRNA. In HSC-depleted mice, liver regeneration following PHx was strongly inhibited as shown by 89% reduction of Ki-67+ hepatocytes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and reduced liver/body weight ratio (2.18% vs 2.88%,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=0.0002). HSC depletion also impaired liver regeneration after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(84% reduction of Ki67</a:t>
            </a:r>
            <a:r>
              <a:rPr lang="en-US" sz="1200"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4.67% liver/body weight ratio vs 5.50%,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=0.0003) and APAP-induced injury (91% reduction of Ki67+ hepatocytes,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=0.015; 3.99% liver/body weight ratio vs 5.36%,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However, inhibition of HSC activation by LratCre-mediated ablation of Pdgfrb or Yap did not affect liver regeneration after PHx. Accordingly, microarray analysis of ultrapure HSC demonstrated absent HSC activation 3h and 48h after PHx and only moderate activation 72h after PHx (3.43-fold increased </a:t>
            </a:r>
            <a:r>
              <a:rPr lang="en-US" sz="1200" i="1" kern="1200">
                <a:solidFill>
                  <a:schemeClr val="tx1"/>
                </a:solidFill>
                <a:effectLst/>
                <a:latin typeface="+mn-lt"/>
                <a:ea typeface="+mn-ea"/>
                <a:cs typeface="+mn-cs"/>
              </a:rPr>
              <a:t>Acta2</a:t>
            </a:r>
            <a:r>
              <a:rPr lang="en-US" sz="1200" kern="1200">
                <a:solidFill>
                  <a:schemeClr val="tx1"/>
                </a:solidFill>
                <a:effectLst/>
                <a:latin typeface="+mn-lt"/>
                <a:ea typeface="+mn-ea"/>
                <a:cs typeface="+mn-cs"/>
              </a:rPr>
              <a:t>, 1.78-fold </a:t>
            </a:r>
            <a:r>
              <a:rPr lang="en-US" sz="1200" i="1" kern="1200">
                <a:solidFill>
                  <a:schemeClr val="tx1"/>
                </a:solidFill>
                <a:effectLst/>
                <a:latin typeface="+mn-lt"/>
                <a:ea typeface="+mn-ea"/>
                <a:cs typeface="+mn-cs"/>
              </a:rPr>
              <a:t>Col1a1</a:t>
            </a:r>
            <a:r>
              <a:rPr lang="en-US" sz="1200" kern="1200">
                <a:solidFill>
                  <a:schemeClr val="tx1"/>
                </a:solidFill>
                <a:effectLst/>
                <a:latin typeface="+mn-lt"/>
                <a:ea typeface="+mn-ea"/>
                <a:cs typeface="+mn-cs"/>
              </a:rPr>
              <a:t>, 1.97-fold </a:t>
            </a:r>
            <a:r>
              <a:rPr lang="en-US" sz="1200" i="1" kern="1200">
                <a:solidFill>
                  <a:schemeClr val="tx1"/>
                </a:solidFill>
                <a:effectLst/>
                <a:latin typeface="+mn-lt"/>
                <a:ea typeface="+mn-ea"/>
                <a:cs typeface="+mn-cs"/>
              </a:rPr>
              <a:t>Lox </a:t>
            </a:r>
            <a:r>
              <a:rPr lang="en-US" sz="1200" kern="1200">
                <a:solidFill>
                  <a:schemeClr val="tx1"/>
                </a:solidFill>
                <a:effectLst/>
                <a:latin typeface="+mn-lt"/>
                <a:ea typeface="+mn-ea"/>
                <a:cs typeface="+mn-cs"/>
              </a:rPr>
              <a:t>mRNA), whereas proliferation (</a:t>
            </a:r>
            <a:r>
              <a:rPr lang="en-US" sz="1200" i="1" kern="1200">
                <a:solidFill>
                  <a:schemeClr val="tx1"/>
                </a:solidFill>
                <a:effectLst/>
                <a:latin typeface="+mn-lt"/>
                <a:ea typeface="+mn-ea"/>
                <a:cs typeface="+mn-cs"/>
              </a:rPr>
              <a:t>mKi67</a:t>
            </a:r>
            <a:r>
              <a:rPr lang="en-US" sz="1200" kern="1200">
                <a:solidFill>
                  <a:schemeClr val="tx1"/>
                </a:solidFill>
                <a:effectLst/>
                <a:latin typeface="+mn-lt"/>
                <a:ea typeface="+mn-ea"/>
                <a:cs typeface="+mn-cs"/>
              </a:rPr>
              <a:t>: 62.49-fold; </a:t>
            </a:r>
            <a:r>
              <a:rPr lang="en-US" sz="1200" i="1" kern="1200">
                <a:solidFill>
                  <a:schemeClr val="tx1"/>
                </a:solidFill>
                <a:effectLst/>
                <a:latin typeface="+mn-lt"/>
                <a:ea typeface="+mn-ea"/>
                <a:cs typeface="+mn-cs"/>
              </a:rPr>
              <a:t>Tk1</a:t>
            </a:r>
            <a:r>
              <a:rPr lang="en-US" sz="1200" kern="1200">
                <a:solidFill>
                  <a:schemeClr val="tx1"/>
                </a:solidFill>
                <a:effectLst/>
                <a:latin typeface="+mn-lt"/>
                <a:ea typeface="+mn-ea"/>
                <a:cs typeface="+mn-cs"/>
              </a:rPr>
              <a:t>: 85.23-fold, </a:t>
            </a:r>
            <a:r>
              <a:rPr lang="en-US" sz="1200" i="1" kern="1200">
                <a:solidFill>
                  <a:schemeClr val="tx1"/>
                </a:solidFill>
                <a:effectLst/>
                <a:latin typeface="+mn-lt"/>
                <a:ea typeface="+mn-ea"/>
                <a:cs typeface="+mn-cs"/>
              </a:rPr>
              <a:t>Ccnb2</a:t>
            </a:r>
            <a:r>
              <a:rPr lang="en-US" sz="1200" kern="1200">
                <a:solidFill>
                  <a:schemeClr val="tx1"/>
                </a:solidFill>
                <a:effectLst/>
                <a:latin typeface="+mn-lt"/>
                <a:ea typeface="+mn-ea"/>
                <a:cs typeface="+mn-cs"/>
              </a:rPr>
              <a:t>: 94.35-fold,</a:t>
            </a:r>
            <a:r>
              <a:rPr lang="en-US" sz="1200" i="1" kern="1200">
                <a:solidFill>
                  <a:schemeClr val="tx1"/>
                </a:solidFill>
                <a:effectLst/>
                <a:latin typeface="+mn-lt"/>
                <a:ea typeface="+mn-ea"/>
                <a:cs typeface="+mn-cs"/>
              </a:rPr>
              <a:t>Ccna2</a:t>
            </a:r>
            <a:r>
              <a:rPr lang="en-US" sz="1200" kern="1200">
                <a:solidFill>
                  <a:schemeClr val="tx1"/>
                </a:solidFill>
                <a:effectLst/>
                <a:latin typeface="+mn-lt"/>
                <a:ea typeface="+mn-ea"/>
                <a:cs typeface="+mn-cs"/>
              </a:rPr>
              <a:t>: 60.72-fold) was strongly increased. Col1a1 deletion did not reduce Ki67+ hepatocytes or liver body ratio after PHx, showing that ECM production by activated HSC was not required for regeneration.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HSC are essential for efficient liver regeneration following PHx or toxic injury, in a manner independent of their activation and ECM production. Ongoing studies are determining pathways through which HSC promote liver regeneration.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Chuan Yin, Chuan Yin, Celine Hernandez, Geum-Youn Gwak, Myoug-Kuk Jang, Aashreya Ravichandra, Robert F Schwabe </a:t>
            </a:r>
          </a:p>
          <a:p>
            <a:endParaRPr lang="en-US" b="0"/>
          </a:p>
          <a:p>
            <a:endParaRPr lang="en-US"/>
          </a:p>
        </p:txBody>
      </p:sp>
    </p:spTree>
    <p:extLst>
      <p:ext uri="{BB962C8B-B14F-4D97-AF65-F5344CB8AC3E}">
        <p14:creationId xmlns:p14="http://schemas.microsoft.com/office/powerpoint/2010/main" val="24822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26 </a:t>
            </a:r>
          </a:p>
          <a:p>
            <a:r>
              <a:rPr lang="en-US" sz="1200" b="1" kern="1200">
                <a:solidFill>
                  <a:schemeClr val="tx1"/>
                </a:solidFill>
                <a:effectLst/>
                <a:latin typeface="+mn-lt"/>
                <a:ea typeface="+mn-ea"/>
                <a:cs typeface="+mn-cs"/>
              </a:rPr>
              <a:t>USE OF A BACTERIOPHAGE COCKTAIL FOR ERADICATION OF </a:t>
            </a:r>
            <a:r>
              <a:rPr lang="en-US" sz="1200" b="1" i="1" kern="1200">
                <a:solidFill>
                  <a:schemeClr val="tx1"/>
                </a:solidFill>
                <a:effectLst/>
                <a:latin typeface="+mn-lt"/>
                <a:ea typeface="+mn-ea"/>
                <a:cs typeface="+mn-cs"/>
              </a:rPr>
              <a:t>KLEBSIELLA PNEUMONIAE</a:t>
            </a:r>
            <a:r>
              <a:rPr lang="en-US" sz="1200" b="1" kern="1200">
                <a:solidFill>
                  <a:schemeClr val="tx1"/>
                </a:solidFill>
                <a:effectLst/>
                <a:latin typeface="+mn-lt"/>
                <a:ea typeface="+mn-ea"/>
                <a:cs typeface="+mn-cs"/>
              </a:rPr>
              <a:t> IN PRIMARY SCLEROSING CHOLANGITIS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Sharon Kredo-Russo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Julian Nicenboim</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Eyal Weinstock</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Efrat Khabra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Hava Ben David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Yael Silberberg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Hadar Reichman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Myriam Golembo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Ehud Zigmond</a:t>
            </a:r>
            <a:r>
              <a:rPr lang="en-US" sz="1200" i="1" kern="1200" baseline="30000">
                <a:solidFill>
                  <a:schemeClr val="tx1"/>
                </a:solidFill>
                <a:effectLst/>
                <a:latin typeface="+mn-lt"/>
                <a:ea typeface="+mn-ea"/>
                <a:cs typeface="+mn-cs"/>
              </a:rPr>
              <a:t>2,3,4</a:t>
            </a:r>
            <a:r>
              <a:rPr lang="en-US" sz="1200" i="1" kern="1200">
                <a:solidFill>
                  <a:schemeClr val="tx1"/>
                </a:solidFill>
                <a:effectLst/>
                <a:latin typeface="+mn-lt"/>
                <a:ea typeface="+mn-ea"/>
                <a:cs typeface="+mn-cs"/>
              </a:rPr>
              <a:t>, Naomi Fliss Isakov</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Prof. Nitsan Maharshak</a:t>
            </a:r>
            <a:r>
              <a:rPr lang="en-US" sz="1200" i="1" kern="1200" baseline="30000">
                <a:solidFill>
                  <a:schemeClr val="tx1"/>
                </a:solidFill>
                <a:effectLst/>
                <a:latin typeface="+mn-lt"/>
                <a:ea typeface="+mn-ea"/>
                <a:cs typeface="+mn-cs"/>
              </a:rPr>
              <a:t>2,3,4</a:t>
            </a:r>
            <a:r>
              <a:rPr lang="en-US" sz="1200" i="1" kern="1200">
                <a:solidFill>
                  <a:schemeClr val="tx1"/>
                </a:solidFill>
                <a:effectLst/>
                <a:latin typeface="+mn-lt"/>
                <a:ea typeface="+mn-ea"/>
                <a:cs typeface="+mn-cs"/>
              </a:rPr>
              <a:t>, Prof. Oren Shibolet</a:t>
            </a:r>
            <a:r>
              <a:rPr lang="en-US" sz="1200" i="1" kern="1200" baseline="30000">
                <a:solidFill>
                  <a:schemeClr val="tx1"/>
                </a:solidFill>
                <a:effectLst/>
                <a:latin typeface="+mn-lt"/>
                <a:ea typeface="+mn-ea"/>
                <a:cs typeface="+mn-cs"/>
              </a:rPr>
              <a:t>2,3,4</a:t>
            </a:r>
            <a:r>
              <a:rPr lang="en-US" sz="1200" i="1" kern="1200">
                <a:solidFill>
                  <a:schemeClr val="tx1"/>
                </a:solidFill>
                <a:effectLst/>
                <a:latin typeface="+mn-lt"/>
                <a:ea typeface="+mn-ea"/>
                <a:cs typeface="+mn-cs"/>
              </a:rPr>
              <a:t>, Corinna Bang</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Prof. Christoph Schramm</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Prof. Andre Franke</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Prof. Olivier Chazouilleres</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Prof. Chantal Housset</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Prof. Harry Sokol</a:t>
            </a:r>
            <a:r>
              <a:rPr lang="en-US" sz="1200" i="1" kern="1200" baseline="30000">
                <a:solidFill>
                  <a:schemeClr val="tx1"/>
                </a:solidFill>
                <a:effectLst/>
                <a:latin typeface="+mn-lt"/>
                <a:ea typeface="+mn-ea"/>
                <a:cs typeface="+mn-cs"/>
              </a:rPr>
              <a:t>7,8</a:t>
            </a:r>
            <a:r>
              <a:rPr lang="en-US" sz="1200" i="1" kern="1200">
                <a:solidFill>
                  <a:schemeClr val="tx1"/>
                </a:solidFill>
                <a:effectLst/>
                <a:latin typeface="+mn-lt"/>
                <a:ea typeface="+mn-ea"/>
                <a:cs typeface="+mn-cs"/>
              </a:rPr>
              <a:t>, Dr. Sailaja Puttagunta</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Naomi Zak</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(1)Biomx Ltd, (2)The Research Center for Digestive Tract and Liver Diseases, Tel Aviv Sourasky Medical Center, (3)Sackler Faculty of Medicine, Tel Aviv University, (4)Department of Gastroenterology and Liver Diseases, Tel Aviv Medical Center, (5)Institute of Clinical Molecular Biology, Christian-Albrechts University of Kiel, (6)Department of Medicine I, University Medical Center Hamburg-Eppendorf, Martin Zeitz Center for Rare Diseases, ERN Rare-Liver, Hamburg, Germany, (7)Sorbonne Universités, UPMC Université Paris 06, Umr_S 938, Centre De Recherche Saint-Antoine, Paris, France, (8)Paris Sorbonne Université, Service De Gastroentérologie, Hôpital Saint-Antoine, Paris, France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An abnormal intestinal microbiota (dysbiosis) has been described in primary sclerosing cholangitis (PSC) patients. However, little is known about the contribution of specific bacterial species. A recent study showed that </a:t>
            </a:r>
            <a:r>
              <a:rPr lang="en-US" sz="1200" i="1" kern="1200">
                <a:solidFill>
                  <a:schemeClr val="tx1"/>
                </a:solidFill>
                <a:effectLst/>
                <a:latin typeface="+mn-lt"/>
                <a:ea typeface="+mn-ea"/>
                <a:cs typeface="+mn-cs"/>
              </a:rPr>
              <a:t>Klebsiella pneumoniae</a:t>
            </a:r>
            <a:r>
              <a:rPr lang="en-US" sz="1200" kern="1200">
                <a:solidFill>
                  <a:schemeClr val="tx1"/>
                </a:solidFill>
                <a:effectLst/>
                <a:latin typeface="+mn-lt"/>
                <a:ea typeface="+mn-ea"/>
                <a:cs typeface="+mn-cs"/>
              </a:rPr>
              <a:t> (KP) isolated from PSC patients stool causes Th17 immune stimulation and an increase in gut permeability in both germ free WT and DDC-treated mice [Nakamoto </a:t>
            </a:r>
            <a:r>
              <a:rPr lang="en-US" sz="1200" i="1" kern="1200">
                <a:solidFill>
                  <a:schemeClr val="tx1"/>
                </a:solidFill>
                <a:effectLst/>
                <a:latin typeface="+mn-lt"/>
                <a:ea typeface="+mn-ea"/>
                <a:cs typeface="+mn-cs"/>
              </a:rPr>
              <a:t>et al</a:t>
            </a:r>
            <a:r>
              <a:rPr lang="en-US" sz="1200" kern="1200">
                <a:solidFill>
                  <a:schemeClr val="tx1"/>
                </a:solidFill>
                <a:effectLst/>
                <a:latin typeface="+mn-lt"/>
                <a:ea typeface="+mn-ea"/>
                <a:cs typeface="+mn-cs"/>
              </a:rPr>
              <a:t>. Nature Microbiology, 2019], suggesting that KP may serve as a therapeutic target in PSC. The present study aims to (1) validate KP as a disease-associated species and (2) initiate development of a bacteriophage-based therapy for KP eradication, providing a novel therapeutic approach.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Stool from patients with PSC or inflammatory bowel disease (IBD) and healthy controls was collected from several geographic regions (n=420 from Germany, n=121 from France, n=112 from Israel) and was assessed for the presence of KP by metagenomic sequencing and culturing on selective-media plates. Subsets of the isolates were tested for their ability to increase gut permeability in a Caco-2 cell assay and in WT mice. Isolates were also tested for Th17 induction ability by splenocyte co-culture of CD11c and CD4 cells. For phage discovery, environmental samples were screened on lawns of PSC derived KP and natural phage isolated from plaques.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Cohort analyses revealed that KP abundance was higher in PSC patients than in healthy controls (qFDR =3.64x10</a:t>
            </a:r>
            <a:r>
              <a:rPr lang="en-US" sz="1200" kern="1200" baseline="30000">
                <a:solidFill>
                  <a:schemeClr val="tx1"/>
                </a:solidFill>
                <a:effectLst/>
                <a:latin typeface="+mn-lt"/>
                <a:ea typeface="+mn-ea"/>
                <a:cs typeface="+mn-cs"/>
              </a:rPr>
              <a:t>-07</a:t>
            </a:r>
            <a:r>
              <a:rPr lang="en-US" sz="1200" kern="1200">
                <a:solidFill>
                  <a:schemeClr val="tx1"/>
                </a:solidFill>
                <a:effectLst/>
                <a:latin typeface="+mn-lt"/>
                <a:ea typeface="+mn-ea"/>
                <a:cs typeface="+mn-cs"/>
              </a:rPr>
              <a:t>) and was associated with disease severity (positively correlated with advanced fibrosis) and longer disease duration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=0.03). Over 200 KP isolates derived from 29 PSC fecal samples were sequenced, revealing over 40 unique MLST and capsule types. KP isolates induced Th17 immune response and increased epithelial permeability, as shown by reduction of Transepithelial Electrical Resistance (TEER) and translocation of FITC-dextran through a Caco-2 monolayer. Phage hunting efforts yielded over 20 phages from which &gt;100 combinations (cocktails) were designed and tested for their ability to reduce KP bacterial burden </a:t>
            </a:r>
            <a:r>
              <a:rPr lang="en-US" sz="1200" i="1" kern="1200">
                <a:solidFill>
                  <a:schemeClr val="tx1"/>
                </a:solidFill>
                <a:effectLst/>
                <a:latin typeface="+mn-lt"/>
                <a:ea typeface="+mn-ea"/>
                <a:cs typeface="+mn-cs"/>
              </a:rPr>
              <a:t>in vitro</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in WT mice colonized with KP (Fig 1). The results showed high KP eradication efficacies with low appearance of bacterial resistance.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Collectively, these results support the role of KP as a PSC pathobiont and establish the first steps in development of a rationally designed phage cocktail targeting KP, which may provide a novel treatment approach for PSC patients.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Sharon Kredo-Russo – BiomX: Employment </a:t>
            </a:r>
          </a:p>
          <a:p>
            <a:r>
              <a:rPr lang="en-US" sz="1200" kern="1200">
                <a:solidFill>
                  <a:schemeClr val="tx1"/>
                </a:solidFill>
                <a:effectLst/>
                <a:latin typeface="+mn-lt"/>
                <a:ea typeface="+mn-ea"/>
                <a:cs typeface="+mn-cs"/>
              </a:rPr>
              <a:t>Nitsan Maharshak – BIOMX Ltd: Advisory Committee or Review Panel; Pfizer Pharmaceuticals: Speaking and Teaching; Takeda: Consulting; Intercept: Stock Shareholder; Teva: Stock Shareholder; Gilead: Stock Shareholder </a:t>
            </a:r>
          </a:p>
          <a:p>
            <a:r>
              <a:rPr lang="en-US" sz="1200" kern="1200">
                <a:solidFill>
                  <a:schemeClr val="tx1"/>
                </a:solidFill>
                <a:effectLst/>
                <a:latin typeface="+mn-lt"/>
                <a:ea typeface="+mn-ea"/>
                <a:cs typeface="+mn-cs"/>
              </a:rPr>
              <a:t>Olivier Chazouilleres – Intercept: Board Membership; Intercept: Grant/Research Support; Intercept: Speaking and Teaching; PeptiMimesis Pharma: Consulting; Genfit: Advisory Committee or Review Panel; Pliant Therapeutics: Advisory Committee or Review Panel </a:t>
            </a:r>
          </a:p>
          <a:p>
            <a:r>
              <a:rPr lang="en-US" sz="1200" kern="1200">
                <a:solidFill>
                  <a:schemeClr val="tx1"/>
                </a:solidFill>
                <a:effectLst/>
                <a:latin typeface="+mn-lt"/>
                <a:ea typeface="+mn-ea"/>
                <a:cs typeface="+mn-cs"/>
              </a:rPr>
              <a:t>Harry Sokol – Exeliom Bioscience: Stock Shareholder; biomX: Consulting </a:t>
            </a:r>
          </a:p>
          <a:p>
            <a:r>
              <a:rPr lang="en-US" sz="1200" kern="1200">
                <a:solidFill>
                  <a:schemeClr val="tx1"/>
                </a:solidFill>
                <a:effectLst/>
                <a:latin typeface="+mn-lt"/>
                <a:ea typeface="+mn-ea"/>
                <a:cs typeface="+mn-cs"/>
              </a:rPr>
              <a:t>The following people have nothing to disclose: Ehud Zigmond, Oren Shibolet, Christoph Schramm, Chantal Housset</a:t>
            </a:r>
          </a:p>
          <a:p>
            <a:r>
              <a:rPr lang="en-US" sz="1200" kern="1200">
                <a:solidFill>
                  <a:schemeClr val="tx1"/>
                </a:solidFill>
                <a:effectLst/>
                <a:latin typeface="+mn-lt"/>
                <a:ea typeface="+mn-ea"/>
                <a:cs typeface="+mn-cs"/>
              </a:rPr>
              <a:t>Disclosure information not available at the time of publication: Julian Nicenboim, Eyal Weinstock, Efrat Khabra, Hava Ben David, Yael Silberberg, Hadar Reichman, Myriam Golembo, Naomi Fliss Isakov, Corinna Bang, Andre Franke, Sailaja Puttagunta, Naomi Zak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65617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27 </a:t>
            </a:r>
          </a:p>
          <a:p>
            <a:r>
              <a:rPr lang="en-US" sz="1200" b="1" kern="1200">
                <a:solidFill>
                  <a:schemeClr val="tx1"/>
                </a:solidFill>
                <a:effectLst/>
                <a:latin typeface="+mn-lt"/>
                <a:ea typeface="+mn-ea"/>
                <a:cs typeface="+mn-cs"/>
              </a:rPr>
              <a:t>FECAL MICROBIAL TRANSPLANT CAN IMPROVE BRAIN INFLAMMATION: LESSONS FROM HUMAN STUDIES AND ANIMAL MODELS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Jasmohan S. Bajaj</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Mr. Andrew Fagan</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Runping Liu</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Ryan Balfour Sartor</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Jason D Kang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Huiping Zhou, PhD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Phillip B. Hylemon</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Jeremy Herzog</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Ms. Melanie White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Xiaojiaoyang Li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Masoumeh Sikaroodi</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Robert Lippman</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Javier Maeso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Patrick M Gillevet</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(1)Virginia Commonwealth University, (2)Division of Gastroenterology and Hepatology, Virginia Commonwealth University and Mcguire VAMC, (3)Mcguire VA Medical Center, (4)Microbiology and Immunology, Virginia Commonwealth University, (5)University of North Carolina, (6)George Mason University, (7)Hunter Holmes Mcguire VA Medical Center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Hepatic encephalopathy (HE) can result in cognitive dysfunction despite standard of care (SOC) lactulose &amp; rifaximin. Our randomized clinical trial showed that broad-spectrum antibiotics + FMT (fecal microbial transplant) from a donor enriched in Lachnospiraceae/Ruminococcaceae led to short (15 days post-FMT) &amp; long-term (&gt;1 yr) cognitive improvement compared to SOC. However, protective mechanisms are unclear since antibiotics and FMT were given together. </a:t>
            </a:r>
            <a:r>
              <a:rPr lang="en-US" sz="1200" u="sng" kern="1200">
                <a:solidFill>
                  <a:schemeClr val="tx1"/>
                </a:solidFill>
                <a:effectLst/>
                <a:latin typeface="+mn-lt"/>
                <a:ea typeface="+mn-ea"/>
                <a:cs typeface="+mn-cs"/>
              </a:rPr>
              <a:t>Goal:</a:t>
            </a:r>
            <a:r>
              <a:rPr lang="en-US" sz="1200" kern="1200">
                <a:solidFill>
                  <a:schemeClr val="tx1"/>
                </a:solidFill>
                <a:effectLst/>
                <a:latin typeface="+mn-lt"/>
                <a:ea typeface="+mn-ea"/>
                <a:cs typeface="+mn-cs"/>
              </a:rPr>
              <a:t> Determine effects of transferring human stools and sterile supernatants pre &amp; post-FMT on the gut-liver brain axis of germ-free (GF)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a:t>
            </a:r>
            <a:r>
              <a:rPr lang="en-US" sz="1200" kern="1200">
                <a:solidFill>
                  <a:schemeClr val="tx1"/>
                </a:solidFill>
                <a:effectLst/>
                <a:latin typeface="+mn-lt"/>
                <a:ea typeface="+mn-ea"/>
                <a:cs typeface="+mn-cs"/>
              </a:rPr>
              <a:t>:</a:t>
            </a:r>
          </a:p>
          <a:p>
            <a:r>
              <a:rPr lang="en-US" sz="1200" i="1" kern="1200">
                <a:solidFill>
                  <a:schemeClr val="tx1"/>
                </a:solidFill>
                <a:effectLst/>
                <a:latin typeface="+mn-lt"/>
                <a:ea typeface="+mn-ea"/>
                <a:cs typeface="+mn-cs"/>
              </a:rPr>
              <a:t>Human</a:t>
            </a:r>
            <a:r>
              <a:rPr lang="en-US" sz="1200" kern="1200">
                <a:solidFill>
                  <a:schemeClr val="tx1"/>
                </a:solidFill>
                <a:effectLst/>
                <a:latin typeface="+mn-lt"/>
                <a:ea typeface="+mn-ea"/>
                <a:cs typeface="+mn-cs"/>
              </a:rPr>
              <a:t>: Ten cirrhotic subjects with recurrent HE on rifaximin+lactulose gave pre-FMT stool samples after 5 days of broad-spectrum antibiotics &amp; then 15 days after FMT from a healthy donor. Stools were pooled from the same patients pre-and post-FMT. Sterile supernatants were also created from these donor materials. </a:t>
            </a:r>
            <a:r>
              <a:rPr lang="en-US" sz="1200" i="1" kern="1200">
                <a:solidFill>
                  <a:schemeClr val="tx1"/>
                </a:solidFill>
                <a:effectLst/>
                <a:latin typeface="+mn-lt"/>
                <a:ea typeface="+mn-ea"/>
                <a:cs typeface="+mn-cs"/>
              </a:rPr>
              <a:t>Mice</a:t>
            </a:r>
            <a:r>
              <a:rPr lang="en-US" sz="1200" kern="1200">
                <a:solidFill>
                  <a:schemeClr val="tx1"/>
                </a:solidFill>
                <a:effectLst/>
                <a:latin typeface="+mn-lt"/>
                <a:ea typeface="+mn-ea"/>
                <a:cs typeface="+mn-cs"/>
              </a:rPr>
              <a:t>: Pre-FMT and post-FMT stool &amp; supernatants were transferred to 10-15wk GF C57BL/6 mice (Fig A). GF mice served as controls. After day 15 small/large intestine, liver &amp; frontal cortex were harvested. Microbial taxa at phylum/family level were analyzed using 16srRNA. mRNA expression of cortical inflammatory (IL-1b, MCP-1) &amp; microglial activation (IBA) genes were measured by PCR. Livers were analyzed for inflammatory, fatty &amp; fibrotic changes.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a:t>
            </a:r>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Microbiota</a:t>
            </a:r>
            <a:r>
              <a:rPr lang="en-US" sz="1200" kern="1200">
                <a:solidFill>
                  <a:schemeClr val="tx1"/>
                </a:solidFill>
                <a:effectLst/>
                <a:latin typeface="+mn-lt"/>
                <a:ea typeface="+mn-ea"/>
                <a:cs typeface="+mn-cs"/>
              </a:rPr>
              <a:t>: Dysbiosis in the pre-FMT donor material (↑Enterococcaceae ↑Streptococcaceae) was changed to a more beneficial profile in the post-FMT material (↑Lachnospiraceae ↑Ruminococcaceae ↑Clostridiaceae ↑Lactobacillaceae), similar to the healthy donor. The small/large intestinal mucosa of the colonized mice showed ↑Enterococcaceae in pre-FMT colonized mice &amp; ↑Verrucomicrobiaceae, ↑Lachnospiraceae &amp; ↑Bacteroidaceae in post-FMT mice. </a:t>
            </a:r>
            <a:br>
              <a:rPr lang="en-US" sz="1200" kern="1200">
                <a:solidFill>
                  <a:schemeClr val="tx1"/>
                </a:solidFill>
                <a:effectLst/>
                <a:latin typeface="+mn-lt"/>
                <a:ea typeface="+mn-ea"/>
                <a:cs typeface="+mn-cs"/>
              </a:rPr>
            </a:br>
            <a:r>
              <a:rPr lang="en-US" sz="1200" i="1" kern="1200">
                <a:solidFill>
                  <a:schemeClr val="tx1"/>
                </a:solidFill>
                <a:effectLst/>
                <a:latin typeface="+mn-lt"/>
                <a:ea typeface="+mn-ea"/>
                <a:cs typeface="+mn-cs"/>
              </a:rPr>
              <a:t>Frontal cortex</a:t>
            </a:r>
            <a:r>
              <a:rPr lang="en-US" sz="1200" kern="1200">
                <a:solidFill>
                  <a:schemeClr val="tx1"/>
                </a:solidFill>
                <a:effectLst/>
                <a:latin typeface="+mn-lt"/>
                <a:ea typeface="+mn-ea"/>
                <a:cs typeface="+mn-cs"/>
              </a:rPr>
              <a:t>: Mice colonized with pre-FMT material had ↑inflammatory and microglial activation compared to GF controls, which was lower in mice colonized with post-FMT material (Fig B-D). GF supernatants had no effect. </a:t>
            </a:r>
            <a:br>
              <a:rPr lang="en-US" sz="1200" kern="1200">
                <a:solidFill>
                  <a:schemeClr val="tx1"/>
                </a:solidFill>
                <a:effectLst/>
                <a:latin typeface="+mn-lt"/>
                <a:ea typeface="+mn-ea"/>
                <a:cs typeface="+mn-cs"/>
              </a:rPr>
            </a:br>
            <a:r>
              <a:rPr lang="en-US" sz="1200" i="1" kern="1200">
                <a:solidFill>
                  <a:schemeClr val="tx1"/>
                </a:solidFill>
                <a:effectLst/>
                <a:latin typeface="+mn-lt"/>
                <a:ea typeface="+mn-ea"/>
                <a:cs typeface="+mn-cs"/>
              </a:rPr>
              <a:t>Liver</a:t>
            </a:r>
            <a:r>
              <a:rPr lang="en-US" sz="1200" kern="1200">
                <a:solidFill>
                  <a:schemeClr val="tx1"/>
                </a:solidFill>
                <a:effectLst/>
                <a:latin typeface="+mn-lt"/>
                <a:ea typeface="+mn-ea"/>
                <a:cs typeface="+mn-cs"/>
              </a:rPr>
              <a:t>: None of the mice had changes in inflammatory infiltrates, fatty or fibrotic change.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GF mice colonized using donor material from cirrhotic patients with recurrent HE with cognitive improvement post-FMT, but not sterile supernatants, decreased brain inflammation &amp; microglial activation with improved dysbiosis compared to mice colonized with pre-FMT stools from the same patients, independent of liver injury. Beneficial live microbiota post-FMT can improve brain inflammation independent of liver disease in cirrhosis and HE.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Jasmohan S. Bajaj – Grifols: Grant/Research Support; Synlogic: Grant/Research Support; Kaleido: Grant/Research Support; Valeant: Grant/Research Support; Norginie: Consulting </a:t>
            </a:r>
          </a:p>
          <a:p>
            <a:r>
              <a:rPr lang="en-US" sz="1200" kern="1200">
                <a:solidFill>
                  <a:schemeClr val="tx1"/>
                </a:solidFill>
                <a:effectLst/>
                <a:latin typeface="+mn-lt"/>
                <a:ea typeface="+mn-ea"/>
                <a:cs typeface="+mn-cs"/>
              </a:rPr>
              <a:t>Ryan Balfour Sartor – Qu Biologics: Advisory Committee or Review Panel; gusto Global: Grant/Research Support; Vedanta: Grant/Research Support; Biomex: Grant/Research Support; Dannone/ Yakult: Advisory Committee or Review Panel; janssen: Grant/Research Support </a:t>
            </a:r>
          </a:p>
          <a:p>
            <a:r>
              <a:rPr lang="en-US" sz="1200" kern="1200">
                <a:solidFill>
                  <a:schemeClr val="tx1"/>
                </a:solidFill>
                <a:effectLst/>
                <a:latin typeface="+mn-lt"/>
                <a:ea typeface="+mn-ea"/>
                <a:cs typeface="+mn-cs"/>
              </a:rPr>
              <a:t>The following people have nothing to disclose: Runping Liu, Huiping Zhou, Phillip B. Hylemon, Melanie White, Xiaojiaoyang Li, Robert Lippman, Patrick M Gillevet</a:t>
            </a:r>
          </a:p>
          <a:p>
            <a:r>
              <a:rPr lang="en-US" sz="1200" kern="1200">
                <a:solidFill>
                  <a:schemeClr val="tx1"/>
                </a:solidFill>
                <a:effectLst/>
                <a:latin typeface="+mn-lt"/>
                <a:ea typeface="+mn-ea"/>
                <a:cs typeface="+mn-cs"/>
              </a:rPr>
              <a:t>Disclosure information not available at the time of publication: Andrew Fagan, Jason D Kang, Jeremy Herzog, Masoumeh Sikaroodi, Javier Maeso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07024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30 </a:t>
            </a:r>
          </a:p>
          <a:p>
            <a:r>
              <a:rPr lang="en-US" sz="1200" b="1" kern="1200">
                <a:solidFill>
                  <a:schemeClr val="tx1"/>
                </a:solidFill>
                <a:effectLst/>
                <a:latin typeface="+mn-lt"/>
                <a:ea typeface="+mn-ea"/>
                <a:cs typeface="+mn-cs"/>
              </a:rPr>
              <a:t>NOVEL EVIDENCE FOR THE ROLE OF MAST CELLS AND HISTAMINE SIGNALING IN LATE STAGE PRIMARY BILIARY CHOLANGITIS (PBC): NEW KIDS ON THE BLOCK</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Lindsey Kennedy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Ms. Vik Meadows</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Konstantina Kyritsi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Fanyin Meng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Suthat Liangpunsakul</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Zhihong Yang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Praveen Kusumanchi</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Shannon S. Glaser</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M Eric Gershwin</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Gianfranco Alpini, PhD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and Prof. Heather L Francis</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(1)Division of Gastroenterology and Hepatology, Department of Medicine, Indiana University, (2)Medical Physiology, Texas a&amp;m HSC, (3)Division of Gastroenterology and Hepatology, Department of Medicine, Richard L. Roudebush VA Medical Center and Indiana University, (4)Department of Medicine, Indiana University and Richard L. Roudebush VA Medical Center, (5)Medical Physiology, Texas a&amp;m, (6)Department of Internal Medicine: Rheumatology/Allergy and Clinical Immunology, University of California, Davis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Late stage PBC is a progressive cholestatic liver disease characterized by inflammation, bridging fibrosis, and ductopenia. Dominant-negative transforming growth factor beta receptor II (dnTGFβRII) mice phenotypically mimic late stage PBC at 34 wks of age. Mast cells (MCs) are inflammatory cell types that infiltrate the liver during cholestatic injury and reside adjacent to bile ducts. We have found that biliary-derived mediators promote MC infiltration following cholestatic liver damage, and MC activation contributes to biliary injury, inflammation and liver fibrosis in models of primary sclerosing cholangitis (PSC). Activated MCs release large amounts of histamine (HA, synthesized by l-histidine decarboxylase (HDC)) that binds to HA receptors (HRs). HDC and H2HR are primarily expressed by cholangiocytes and promote biliary damage and liver fibrosis in the animal models of PSC; however, the role of MCs and HDC/HA/HR signaling in PBC is unknown, therefore the </a:t>
            </a:r>
            <a:r>
              <a:rPr lang="en-US" sz="1200" b="1" kern="1200">
                <a:solidFill>
                  <a:schemeClr val="tx1"/>
                </a:solidFill>
                <a:effectLst/>
                <a:latin typeface="+mn-lt"/>
                <a:ea typeface="+mn-ea"/>
                <a:cs typeface="+mn-cs"/>
              </a:rPr>
              <a:t>aim </a:t>
            </a:r>
            <a:r>
              <a:rPr lang="en-US" sz="1200" kern="1200">
                <a:solidFill>
                  <a:schemeClr val="tx1"/>
                </a:solidFill>
                <a:effectLst/>
                <a:latin typeface="+mn-lt"/>
                <a:ea typeface="+mn-ea"/>
                <a:cs typeface="+mn-cs"/>
              </a:rPr>
              <a:t>of our study was to characterize this axis during the progression of PBC.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Female human control and late stage (IV) PBC samples were analyzed for: (i) MC presence by immunohistochemistry (IHC) for chymase and tryptase, (ii) HDC and H2HR expression by IHC and </a:t>
            </a:r>
            <a:r>
              <a:rPr lang="en-US" sz="1200" i="1" kern="1200">
                <a:solidFill>
                  <a:schemeClr val="tx1"/>
                </a:solidFill>
                <a:effectLst/>
                <a:latin typeface="+mn-lt"/>
                <a:ea typeface="+mn-ea"/>
                <a:cs typeface="+mn-cs"/>
              </a:rPr>
              <a:t>q</a:t>
            </a:r>
            <a:r>
              <a:rPr lang="en-US" sz="1200" kern="1200">
                <a:solidFill>
                  <a:schemeClr val="tx1"/>
                </a:solidFill>
                <a:effectLst/>
                <a:latin typeface="+mn-lt"/>
                <a:ea typeface="+mn-ea"/>
                <a:cs typeface="+mn-cs"/>
              </a:rPr>
              <a:t>PCR, and (iii) HA serum levels by EIA.Male and female wild-type (WT) and dnTGFβRII mice at 34 wks of age were used. MC presence was determined by </a:t>
            </a:r>
            <a:r>
              <a:rPr lang="en-US" sz="1200" i="1" kern="1200">
                <a:solidFill>
                  <a:schemeClr val="tx1"/>
                </a:solidFill>
                <a:effectLst/>
                <a:latin typeface="+mn-lt"/>
                <a:ea typeface="+mn-ea"/>
                <a:cs typeface="+mn-cs"/>
              </a:rPr>
              <a:t>q</a:t>
            </a:r>
            <a:r>
              <a:rPr lang="en-US" sz="1200" kern="1200">
                <a:solidFill>
                  <a:schemeClr val="tx1"/>
                </a:solidFill>
                <a:effectLst/>
                <a:latin typeface="+mn-lt"/>
                <a:ea typeface="+mn-ea"/>
                <a:cs typeface="+mn-cs"/>
              </a:rPr>
              <a:t>PCR in total liver for chymase, tryptase, FCeR and c-Kit, and IHC for mouse MC protease-1. MC activation was determined by serum HA levels by EIA and biliary HDC/H2HR expression by IHC. MC presence and biliary HDC/H2HR signaling was correlated with: (i) liver damage by H&amp;E; (ii) ductular reaction by CK-19 IHC; (iii) liver inflammation by F4/80 staining and </a:t>
            </a:r>
            <a:r>
              <a:rPr lang="en-US" sz="1200" i="1" kern="1200">
                <a:solidFill>
                  <a:schemeClr val="tx1"/>
                </a:solidFill>
                <a:effectLst/>
                <a:latin typeface="+mn-lt"/>
                <a:ea typeface="+mn-ea"/>
                <a:cs typeface="+mn-cs"/>
              </a:rPr>
              <a:t>q</a:t>
            </a:r>
            <a:r>
              <a:rPr lang="en-US" sz="1200" kern="1200">
                <a:solidFill>
                  <a:schemeClr val="tx1"/>
                </a:solidFill>
                <a:effectLst/>
                <a:latin typeface="+mn-lt"/>
                <a:ea typeface="+mn-ea"/>
                <a:cs typeface="+mn-cs"/>
              </a:rPr>
              <a:t>PCR in total liver for IL-6, IL-10 and IFN-γ; (iv) hepatic fibrosis by Sirius Red staining and quantification and </a:t>
            </a:r>
            <a:r>
              <a:rPr lang="en-US" sz="1200" i="1" kern="1200">
                <a:solidFill>
                  <a:schemeClr val="tx1"/>
                </a:solidFill>
                <a:effectLst/>
                <a:latin typeface="+mn-lt"/>
                <a:ea typeface="+mn-ea"/>
                <a:cs typeface="+mn-cs"/>
              </a:rPr>
              <a:t>q</a:t>
            </a:r>
            <a:r>
              <a:rPr lang="en-US" sz="1200" kern="1200">
                <a:solidFill>
                  <a:schemeClr val="tx1"/>
                </a:solidFill>
                <a:effectLst/>
                <a:latin typeface="+mn-lt"/>
                <a:ea typeface="+mn-ea"/>
                <a:cs typeface="+mn-cs"/>
              </a:rPr>
              <a:t>PCR in total liver for collagen-1a, α-SMA and TGF-β1; and (v) hepatic stellate cell (HSC) number by desmin staining.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MC infiltration and activation were significantly enhanced in human late stage PBC compared to control samples. Furthermore, biliary HDC and H2HR expression, along with serum HA levels increased in late stage PBC human samples compared to control. In dnTGFβRII mice at 34 wks, we found increased (i) MC infiltration and activation, (ii) HDC and H2HR expression and (iii) HA serum levels compared to WT. Increased MC infiltration and HDC/H2HR signaling correlated with enhanced liver injury, ductular reaction, inflammation, hepatic fibrosis and HSC activation in late stage PBC 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Hepatic MC infiltration and activation correlates with increased biliary damage in liver fibrosis during late stage PBC. Activated MCs may contribute to disease progression through enhanced H2HR signaling, and biliary HDC may perpetuate injury through autocrine mechanisms. Inhibition of MC activation or biliary HDC/H2HR signaling may be a potential therapeutic for PBC patients.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Lindsey Kennedy, Vik Meadows, Konstantina Kyritsi, Fanyin Meng, Suthat Liangpunsakul, Zhihong Yang, Praveen Kusumanchi, Shannon S. Glaser, M Eric Gershwin, Gianfranco Alpini, Heather L Francis </a:t>
            </a:r>
          </a:p>
          <a:p>
            <a:endParaRPr lang="en-US" b="0"/>
          </a:p>
          <a:p>
            <a:endParaRPr lang="en-US"/>
          </a:p>
        </p:txBody>
      </p:sp>
    </p:spTree>
    <p:extLst>
      <p:ext uri="{BB962C8B-B14F-4D97-AF65-F5344CB8AC3E}">
        <p14:creationId xmlns:p14="http://schemas.microsoft.com/office/powerpoint/2010/main" val="16297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73</a:t>
            </a:r>
          </a:p>
          <a:p>
            <a:r>
              <a:rPr lang="en-US" sz="1200" b="1" kern="1200">
                <a:solidFill>
                  <a:schemeClr val="tx1"/>
                </a:solidFill>
                <a:effectLst/>
                <a:latin typeface="+mn-lt"/>
                <a:ea typeface="+mn-ea"/>
                <a:cs typeface="+mn-cs"/>
              </a:rPr>
              <a:t>EPIGENOMIC REGULATION OF HEPATOCYTE STELLATE CELL RESPONSES IN LIVER INJURY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Shuang Wang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Eliana Pickholz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Chi Zhang</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Chinweike Ukomadu</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Kirsten C Sadler Edepli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Dr. Scott L. Friedman, MD, FAASLD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(1)Division of Liver Diseases, Icahn School of Medicine at Mount Sinai, (2)Program in Biology, New York University Abu Dhabi, (3)Brigham and Women's Hospital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In liver diseases such as NASH, chronic metabolic dysregulation amplifies the liver’s fibrotic response, driven primarily by the activation of hepatic stellate cells (HSCs). Eventually, ongoing injury extinguishes the liver’s innate regenerate capacity. Global DNA methylation changes strongly correlate with fibrosis severity but it is unclear if DNA methylation changes induced by metabolic dysregulation are a driver of pathogenesis. UHRF1 is a critical component that regulates the DNA methylation machinery by replicating DNA methylation patterns through successive cell divisions. </a:t>
            </a:r>
            <a:r>
              <a:rPr lang="en-US" sz="1200" b="1" kern="1200">
                <a:solidFill>
                  <a:schemeClr val="tx1"/>
                </a:solidFill>
                <a:effectLst/>
                <a:latin typeface="+mn-lt"/>
                <a:ea typeface="+mn-ea"/>
                <a:cs typeface="+mn-cs"/>
              </a:rPr>
              <a:t>Aim</a:t>
            </a:r>
            <a:r>
              <a:rPr lang="en-US" sz="1200" kern="1200">
                <a:solidFill>
                  <a:schemeClr val="tx1"/>
                </a:solidFill>
                <a:effectLst/>
                <a:latin typeface="+mn-lt"/>
                <a:ea typeface="+mn-ea"/>
                <a:cs typeface="+mn-cs"/>
              </a:rPr>
              <a:t>: we tested the </a:t>
            </a:r>
            <a:r>
              <a:rPr lang="en-US" sz="1200" b="1" kern="1200">
                <a:solidFill>
                  <a:schemeClr val="tx1"/>
                </a:solidFill>
                <a:effectLst/>
                <a:latin typeface="+mn-lt"/>
                <a:ea typeface="+mn-ea"/>
                <a:cs typeface="+mn-cs"/>
              </a:rPr>
              <a:t>hypothesis</a:t>
            </a:r>
            <a:r>
              <a:rPr lang="en-US" sz="1200" kern="1200">
                <a:solidFill>
                  <a:schemeClr val="tx1"/>
                </a:solidFill>
                <a:effectLst/>
                <a:latin typeface="+mn-lt"/>
                <a:ea typeface="+mn-ea"/>
                <a:cs typeface="+mn-cs"/>
              </a:rPr>
              <a:t> that</a:t>
            </a:r>
            <a:r>
              <a:rPr lang="en-US" sz="1200" b="1" i="1" kern="1200">
                <a:solidFill>
                  <a:schemeClr val="tx1"/>
                </a:solidFill>
                <a:effectLst/>
                <a:latin typeface="+mn-lt"/>
                <a:ea typeface="+mn-ea"/>
                <a:cs typeface="+mn-cs"/>
              </a:rPr>
              <a:t> the faithful propagation of DNA methylation patterns by UHRF1 in HSCs protects against liver fibrosis and contributes to regeneration in NASH</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crossed </a:t>
            </a:r>
            <a:r>
              <a:rPr lang="en-US" sz="1200" i="1" kern="1200">
                <a:solidFill>
                  <a:schemeClr val="tx1"/>
                </a:solidFill>
                <a:effectLst/>
                <a:latin typeface="+mn-lt"/>
                <a:ea typeface="+mn-ea"/>
                <a:cs typeface="+mn-cs"/>
              </a:rPr>
              <a:t>Uhrf1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fl/fl</a:t>
            </a:r>
            <a:r>
              <a:rPr lang="en-US" sz="1200" kern="1200">
                <a:solidFill>
                  <a:schemeClr val="tx1"/>
                </a:solidFill>
                <a:effectLst/>
                <a:latin typeface="+mn-lt"/>
                <a:ea typeface="+mn-ea"/>
                <a:cs typeface="+mn-cs"/>
              </a:rPr>
              <a:t> mice with </a:t>
            </a:r>
            <a:r>
              <a:rPr lang="en-US" sz="1200" i="1" kern="1200">
                <a:solidFill>
                  <a:schemeClr val="tx1"/>
                </a:solidFill>
                <a:effectLst/>
                <a:latin typeface="+mn-lt"/>
                <a:ea typeface="+mn-ea"/>
                <a:cs typeface="+mn-cs"/>
              </a:rPr>
              <a:t>Tg(Alb:Cre)</a:t>
            </a:r>
            <a:r>
              <a:rPr lang="en-US" sz="1200" kern="1200">
                <a:solidFill>
                  <a:schemeClr val="tx1"/>
                </a:solidFill>
                <a:effectLst/>
                <a:latin typeface="+mn-lt"/>
                <a:ea typeface="+mn-ea"/>
                <a:cs typeface="+mn-cs"/>
              </a:rPr>
              <a:t> or </a:t>
            </a:r>
            <a:r>
              <a:rPr lang="en-US" sz="1200" i="1" kern="1200">
                <a:solidFill>
                  <a:schemeClr val="tx1"/>
                </a:solidFill>
                <a:effectLst/>
                <a:latin typeface="+mn-lt"/>
                <a:ea typeface="+mn-ea"/>
                <a:cs typeface="+mn-cs"/>
              </a:rPr>
              <a:t>Tg(Lrat:Cre)</a:t>
            </a:r>
            <a:r>
              <a:rPr lang="en-US" sz="1200" kern="1200">
                <a:solidFill>
                  <a:schemeClr val="tx1"/>
                </a:solidFill>
                <a:effectLst/>
                <a:latin typeface="+mn-lt"/>
                <a:ea typeface="+mn-ea"/>
                <a:cs typeface="+mn-cs"/>
              </a:rPr>
              <a:t> mice to create mice that have specific deletion of UHRF1 in hepatocytes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HepKO</a:t>
            </a:r>
            <a:r>
              <a:rPr lang="en-US" sz="1200" kern="1200">
                <a:solidFill>
                  <a:schemeClr val="tx1"/>
                </a:solidFill>
                <a:effectLst/>
                <a:latin typeface="+mn-lt"/>
                <a:ea typeface="+mn-ea"/>
                <a:cs typeface="+mn-cs"/>
              </a:rPr>
              <a:t>) and HSCs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HSCKO</a:t>
            </a:r>
            <a:r>
              <a:rPr lang="en-US" sz="1200" kern="1200">
                <a:solidFill>
                  <a:schemeClr val="tx1"/>
                </a:solidFill>
                <a:effectLst/>
                <a:latin typeface="+mn-lt"/>
                <a:ea typeface="+mn-ea"/>
                <a:cs typeface="+mn-cs"/>
              </a:rPr>
              <a:t>). DNA methylation levels were quantified by slot blot and at base-pair resolution using reduced representation bisulfate sequencing (RRBS). Acute and chronic liver injury was induced by a single dose of 0.5mL/g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or repeated dosing (3 x 0.5mL/g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/week for 4 weeks), respectively. Liver injury is measured using ALT/AST and fibrosis is measured using Sirius Red staining.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UHRF1 was selectively deleted in hepatocytes and HSCs, respectively, using cell specific Cre-drivers crossed with</a:t>
            </a:r>
            <a:r>
              <a:rPr lang="en-US" sz="1200" i="1" kern="1200">
                <a:solidFill>
                  <a:schemeClr val="tx1"/>
                </a:solidFill>
                <a:effectLst/>
                <a:latin typeface="+mn-lt"/>
                <a:ea typeface="+mn-ea"/>
                <a:cs typeface="+mn-cs"/>
              </a:rPr>
              <a:t> Uhrf1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fl/fl </a:t>
            </a:r>
            <a:r>
              <a:rPr lang="en-US" sz="1200" kern="1200">
                <a:solidFill>
                  <a:schemeClr val="tx1"/>
                </a:solidFill>
                <a:effectLst/>
                <a:latin typeface="+mn-lt"/>
                <a:ea typeface="+mn-ea"/>
                <a:cs typeface="+mn-cs"/>
              </a:rPr>
              <a:t>mice. Hepatocyte-specific loss resulted in a ~40% global loss of DNA methylation in mouse liver. UHRF1 was induced in HSCs of wild-type mice exposed to acute liver injury (</a:t>
            </a:r>
            <a:r>
              <a:rPr lang="en-US" sz="1200" i="1" kern="1200">
                <a:solidFill>
                  <a:schemeClr val="tx1"/>
                </a:solidFill>
                <a:effectLst/>
                <a:latin typeface="+mn-lt"/>
                <a:ea typeface="+mn-ea"/>
                <a:cs typeface="+mn-cs"/>
              </a:rPr>
              <a:t>p&lt;</a:t>
            </a:r>
            <a:r>
              <a:rPr lang="en-US" sz="1200" kern="1200">
                <a:solidFill>
                  <a:schemeClr val="tx1"/>
                </a:solidFill>
                <a:effectLst/>
                <a:latin typeface="+mn-lt"/>
                <a:ea typeface="+mn-ea"/>
                <a:cs typeface="+mn-cs"/>
              </a:rPr>
              <a:t>0.05), but not in a chronic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injury model associated with fibrosis. Following a single dose of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HSCs in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HSCKO </a:t>
            </a:r>
            <a:r>
              <a:rPr lang="en-US" sz="1200" kern="1200">
                <a:solidFill>
                  <a:schemeClr val="tx1"/>
                </a:solidFill>
                <a:effectLst/>
                <a:latin typeface="+mn-lt"/>
                <a:ea typeface="+mn-ea"/>
                <a:cs typeface="+mn-cs"/>
              </a:rPr>
              <a:t>mice displayed similar degrees of activation as wild-type mice. On the other hand following chronic liver injury,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HSCKO</a:t>
            </a:r>
            <a:r>
              <a:rPr lang="en-US" sz="1200" kern="1200">
                <a:solidFill>
                  <a:schemeClr val="tx1"/>
                </a:solidFill>
                <a:effectLst/>
                <a:latin typeface="+mn-lt"/>
                <a:ea typeface="+mn-ea"/>
                <a:cs typeface="+mn-cs"/>
              </a:rPr>
              <a:t> mice displayed increased liver injury and an augmented fibrogenic response. Concomitantly, following 2/3 partial hepatectomy, there was a significant reduction in liver/body weight ratio (</a:t>
            </a:r>
            <a:r>
              <a:rPr lang="en-US" sz="1200" i="1" kern="1200">
                <a:solidFill>
                  <a:schemeClr val="tx1"/>
                </a:solidFill>
                <a:effectLst/>
                <a:latin typeface="+mn-lt"/>
                <a:ea typeface="+mn-ea"/>
                <a:cs typeface="+mn-cs"/>
              </a:rPr>
              <a:t>p&lt;</a:t>
            </a:r>
            <a:r>
              <a:rPr lang="en-US" sz="1200" kern="1200">
                <a:solidFill>
                  <a:schemeClr val="tx1"/>
                </a:solidFill>
                <a:effectLst/>
                <a:latin typeface="+mn-lt"/>
                <a:ea typeface="+mn-ea"/>
                <a:cs typeface="+mn-cs"/>
              </a:rPr>
              <a:t>0.05), a global readout of regeneration efficiency, in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HSCKO </a:t>
            </a:r>
            <a:r>
              <a:rPr lang="en-US" sz="1200" kern="1200">
                <a:solidFill>
                  <a:schemeClr val="tx1"/>
                </a:solidFill>
                <a:effectLst/>
                <a:latin typeface="+mn-lt"/>
                <a:ea typeface="+mn-ea"/>
                <a:cs typeface="+mn-cs"/>
              </a:rPr>
              <a:t>mice.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Our results suggest that chronic liver injury leads to a maladaptive epigenomic state in HSCs, as a result of a failure to up-regulate UHRF1, that is both pro-fibrogenic and anti-regenerative. Ongoing studies are defining specific biological defects in </a:t>
            </a:r>
            <a:r>
              <a:rPr lang="en-US" sz="1200" i="1" kern="1200">
                <a:solidFill>
                  <a:schemeClr val="tx1"/>
                </a:solidFill>
                <a:effectLst/>
                <a:latin typeface="+mn-lt"/>
                <a:ea typeface="+mn-ea"/>
                <a:cs typeface="+mn-cs"/>
              </a:rPr>
              <a:t>Uhrf1</a:t>
            </a:r>
            <a:r>
              <a:rPr lang="en-US" sz="1200" i="1" kern="1200" baseline="30000">
                <a:solidFill>
                  <a:schemeClr val="tx1"/>
                </a:solidFill>
                <a:effectLst/>
                <a:latin typeface="+mn-lt"/>
                <a:ea typeface="+mn-ea"/>
                <a:cs typeface="+mn-cs"/>
              </a:rPr>
              <a:t>HSCKO</a:t>
            </a:r>
            <a:r>
              <a:rPr lang="en-US" sz="1200" kern="1200">
                <a:solidFill>
                  <a:schemeClr val="tx1"/>
                </a:solidFill>
                <a:effectLst/>
                <a:latin typeface="+mn-lt"/>
                <a:ea typeface="+mn-ea"/>
                <a:cs typeface="+mn-cs"/>
              </a:rPr>
              <a:t> HSCs and extending these findings to a murine model of NASH.</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Chinweike Ukomadu – Novartis: Employment </a:t>
            </a:r>
          </a:p>
          <a:p>
            <a:r>
              <a:rPr lang="en-US" sz="1200" kern="1200">
                <a:solidFill>
                  <a:schemeClr val="tx1"/>
                </a:solidFill>
                <a:effectLst/>
                <a:latin typeface="+mn-lt"/>
                <a:ea typeface="+mn-ea"/>
                <a:cs typeface="+mn-cs"/>
              </a:rPr>
              <a:t>Scott L. Friedman – Galmed: Stock Shareholder; Blade Therapeutics: Consulting; Can-Fite Biopharma: Consulting; Enanta Pharmaceuticals: Consulting; Escient Therapeutics: Consulting; Forbion: Consulting; Galmed: Consulting; Genfit: Consulting; Glycotest: Consulting; Glympse Bio: Consulting; Metacrine Inc.: Consulting; Mistral Biosciences: Consulting; Morphic Ro </a:t>
            </a:r>
          </a:p>
          <a:p>
            <a:r>
              <a:rPr lang="en-US" sz="1200" kern="1200">
                <a:solidFill>
                  <a:schemeClr val="tx1"/>
                </a:solidFill>
                <a:effectLst/>
                <a:latin typeface="+mn-lt"/>
                <a:ea typeface="+mn-ea"/>
                <a:cs typeface="+mn-cs"/>
              </a:rPr>
              <a:t>The following people have nothing to disclose: Shuang Wang, Eliana Pickholz, Chi Zhang</a:t>
            </a:r>
          </a:p>
          <a:p>
            <a:r>
              <a:rPr lang="en-US" sz="1200" kern="1200">
                <a:solidFill>
                  <a:schemeClr val="tx1"/>
                </a:solidFill>
                <a:effectLst/>
                <a:latin typeface="+mn-lt"/>
                <a:ea typeface="+mn-ea"/>
                <a:cs typeface="+mn-cs"/>
              </a:rPr>
              <a:t>Disclosure information not available at the time of publication: Kirsten C Sadler Edepli </a:t>
            </a:r>
          </a:p>
          <a:p>
            <a:endParaRPr lang="en-US" b="0"/>
          </a:p>
          <a:p>
            <a:endParaRPr lang="en-US"/>
          </a:p>
        </p:txBody>
      </p:sp>
    </p:spTree>
    <p:extLst>
      <p:ext uri="{BB962C8B-B14F-4D97-AF65-F5344CB8AC3E}">
        <p14:creationId xmlns:p14="http://schemas.microsoft.com/office/powerpoint/2010/main" val="207060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75</a:t>
            </a:r>
          </a:p>
          <a:p>
            <a:r>
              <a:rPr lang="en-US" sz="1200" b="1" kern="1200">
                <a:solidFill>
                  <a:schemeClr val="tx1"/>
                </a:solidFill>
                <a:effectLst/>
                <a:latin typeface="+mn-lt"/>
                <a:ea typeface="+mn-ea"/>
                <a:cs typeface="+mn-cs"/>
              </a:rPr>
              <a:t>NLRP3 INFLAMMASOME IS INVOLVED IN THE ACTIVATION OF HEPATIC STELLATE CELLS AND LIVER FIBROSIS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Yang Li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Xu Li Sr.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Yijie Zhang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Tingting Chen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(1)Gastroenterology Department, Nanfang Hospital, Southern Medical University of China, (2)Emergency Department, Nanfang Hospital, Southern Medical University of China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Liver fibrosis is a chronic disease characterized by abnormal extracellular matrix in the liver. Activation of hepatic stellate cells(HSCs) is the core of liver fibrosis. Elevated levels of inflammation are one of the important causes of the activation of HSCs. NLRP3 inflammasome can induce the maturation of IL-1β in a variety of cells and lead to elevated levels of intracellular inflammation. However, there are less relevant research about NLRP3 inflammasome on the acrivation of HSCs. Therefore, this study aims to explore whether NLRP3 inflammasome is involved in the activation of HSCs and the formation of liver fibrosis.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First, we collected liver tissue specimens from patients with clinical hepatectomy and evaluated the expression of NLRP3 in HSCs of patients with or without fibrosis by the means of immunofluorescence staining, PCR, and Western blot. In vitro experiment, we isolated the primary mice HSCs and tested the expression of NLRP3 of them in vitro. At the same time, we blocked the components of NLRP3 inflammasome and observed the contractility of primary mice HSCs by transwell cell migration assay. The expression of α-SMA and type I collagen in primary mice HSCs were detected by PCR and Western blot. In vivo experiment，we induced the liver fibrosis by the way of bile duct ligation (2 weeks) or CCL4 intraperitoneal injection (2 weeks) in wild type and NLRP3 knockout mice. The role of NLRP3 in the formation of liver fibrosis was assessed by measuring the extent of liver fibrosis in mice in different groups.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 detection of clinical samples showed that the expression of NLRP3 in liver with fibrosis was significantly increased, and it was most obvious in HSCs. In vitro experiments showed that the primary mice HSCs were spontaneously activated in vitro accompanied by an increase in the expression of NLRP3. After the application of NLRP3 inflammasome related component inhibitor,the migration ability of primary mice HSCs was significantly inhibited, and the expression of α-SMA and type I collagen in HSCs were significantly decreased as well. Animal experiments showed that BDL or CCL4-induced liver fibrosis were significantly alleviated in NLRP3 knockout mice compared to wild type groups.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NLRP3 inflammasome is involved in the activation of hepatic stellate cells and liver fibrosis.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Yang Li, Xu Li, Yijie Zhang, Tingting Chen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83711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128 </a:t>
            </a:r>
          </a:p>
          <a:p>
            <a:r>
              <a:rPr lang="en-US" sz="1200" b="1" kern="1200">
                <a:solidFill>
                  <a:schemeClr val="tx1"/>
                </a:solidFill>
                <a:effectLst/>
                <a:latin typeface="+mn-lt"/>
                <a:ea typeface="+mn-ea"/>
                <a:cs typeface="+mn-cs"/>
              </a:rPr>
              <a:t>THE PRO-PEPTIDE OF TYPE VI COLLAGEN (ENDOTROPHIN) IS EQUIPOTENT TO TGF- Β IN INDUCING FIBROSIS: IDENTIFICATION OF A SELF-PERPETUATING VICIOUS CYCLE DRIVING FIBROSIS MEDIATED BY COLLAGEN SIGNALS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Prof. Morten Karsdal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Alexander Reese-Petersen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Mette Juul Nielsen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Aleksander Krag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Maja Thiele</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Ms. Natasja Gudmann</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and Dr. Federica Genovese</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(1)Biomarkers and Research, Nordic Bioscience, Herlev, Denmark, (2)Biomarkers and Research, Nordic Bioscience, (3)Department of Gastroenterology and Hepatology, Odense University Hospital, (4)Department of Gastroenterology and Hepatology, Odense University Hospital, Odense, (5)Biomarkers &amp; Research, Nordic Bioscience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some instances, fibrosis may self-perpetuate in the absence growth factors such as transforming growth factor (TGF)-β and platelet-derived growth factor (PDGF). This suggest that extracellular matrix components produced by fibroblasts may drive fibrosis. We undertook a systemic screening approach to identify fragments of collagens that could induce fibrosis in fibroblasts to the same extent as TGF-β. In addition, we developed antibodies for the quantification of such signals in serum of liver cirrhosis patients to investigate the relationship to fibrosis and used them as function-blocking agents.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effects of the type VI collagen pro-peptide, Endotrophin (ETP), TGF-β and PGDF-DD were investigated on type III collagen formation in a scar-in-a-jar (SiaJ) cell model using human fibroblasts. Cells were exposed to 11.75 nM human recombinant ETP, 0.04 nM TGF-β, 0.39 nM PDGF-DD or a vehicle control. In a clinical setting, 302 asymptomatic, compensated ALD patients were recruited prospectively in the EU H2020 funded GALAXY study. Liver biopsy was scored according to Kleiner fibrosis stage F0-4. Biomarkers of type III (PRO-C3) and type VI (PRO-C6) collagen formation were assessed in cell supernatants and in serum by ELISAs developed at Nordic Bioscience.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ETP induced a 700%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increase in PRO-C3 (comparable to TGF-β and PDGF-DD) within the first three days of the experiment, compared to the vehicle control. The function-blocking antibody blocked the pro-fibrogenic effect. In ALD PRO-C3 was elevated by 228%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in F0-2 vs F3-4 and PRO-C6 was elevated by 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PRO-C6 and PRO-C3 correlated (rho=0.151.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=0.006).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demonstrate that a collagen peptide Endotropin (ETP) and others have a direct effect on stimulating fibroblasts. These data are the first to suggest that collagen peptides initiate and drive a self-perpetuating vicious cycle in the propagation of fibrosis, independently of TGF- β and PDGF. ETP induced fibrogenesis (PRO-C3) in fibroblasts, demonstrating a direct causal relationship between type VI collagen and type III collagen formation. In clinical settings, we demonstrated that both PRO-C3 and PRO-C6 were elevated in later stages of fibrosis and correlated with each other, suggesting a causal relationship in fibrotic patients. This novel pathway of activation could play an important role in regulating fibrosis, and thus prove to be an important new therapeutic target with direct anti-fibrotic effects.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Morten Karsdal – Nordic Bioscience: Management Position; Nordic Bioscience: Employment; Nordic Bioscience: Stock Shareholder </a:t>
            </a:r>
          </a:p>
          <a:p>
            <a:r>
              <a:rPr lang="en-US" sz="1200" kern="1200">
                <a:solidFill>
                  <a:schemeClr val="tx1"/>
                </a:solidFill>
                <a:effectLst/>
                <a:latin typeface="+mn-lt"/>
                <a:ea typeface="+mn-ea"/>
                <a:cs typeface="+mn-cs"/>
              </a:rPr>
              <a:t>Alexander Reese-Petersen – Nordic Bioscience: Employment </a:t>
            </a:r>
          </a:p>
          <a:p>
            <a:r>
              <a:rPr lang="en-US" sz="1200" kern="1200">
                <a:solidFill>
                  <a:schemeClr val="tx1"/>
                </a:solidFill>
                <a:effectLst/>
                <a:latin typeface="+mn-lt"/>
                <a:ea typeface="+mn-ea"/>
                <a:cs typeface="+mn-cs"/>
              </a:rPr>
              <a:t>Mette Juul Nielsen – Nordic Bioscience: Employment </a:t>
            </a:r>
          </a:p>
          <a:p>
            <a:r>
              <a:rPr lang="en-US" sz="1200" kern="1200">
                <a:solidFill>
                  <a:schemeClr val="tx1"/>
                </a:solidFill>
                <a:effectLst/>
                <a:latin typeface="+mn-lt"/>
                <a:ea typeface="+mn-ea"/>
                <a:cs typeface="+mn-cs"/>
              </a:rPr>
              <a:t>Aleksander Krag – Norgine: Speaking and Teaching; Norgine: Advisory Committee or Review Panel; Siemens: Speaking and Teaching </a:t>
            </a:r>
          </a:p>
          <a:p>
            <a:r>
              <a:rPr lang="en-US" sz="1200" kern="1200">
                <a:solidFill>
                  <a:schemeClr val="tx1"/>
                </a:solidFill>
                <a:effectLst/>
                <a:latin typeface="+mn-lt"/>
                <a:ea typeface="+mn-ea"/>
                <a:cs typeface="+mn-cs"/>
              </a:rPr>
              <a:t>Federica Genovese – Nordic Bioscience: Employment; Nordic Bioscience: Management Position; Nordic Bioscience: Stock Shareholder </a:t>
            </a:r>
          </a:p>
          <a:p>
            <a:r>
              <a:rPr lang="en-US" sz="1200" kern="1200">
                <a:solidFill>
                  <a:schemeClr val="tx1"/>
                </a:solidFill>
                <a:effectLst/>
                <a:latin typeface="+mn-lt"/>
                <a:ea typeface="+mn-ea"/>
                <a:cs typeface="+mn-cs"/>
              </a:rPr>
              <a:t>The following people have nothing to disclose: Maja Thiele, Natasja Gudmann </a:t>
            </a:r>
          </a:p>
          <a:p>
            <a:endParaRPr lang="en-US" b="0"/>
          </a:p>
          <a:p>
            <a:endParaRPr lang="en-US"/>
          </a:p>
        </p:txBody>
      </p:sp>
    </p:spTree>
    <p:extLst>
      <p:ext uri="{BB962C8B-B14F-4D97-AF65-F5344CB8AC3E}">
        <p14:creationId xmlns:p14="http://schemas.microsoft.com/office/powerpoint/2010/main" val="107586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74625" indent="-174625">
              <a:spcBef>
                <a:spcPts val="500"/>
              </a:spcBef>
              <a:defRPr sz="1600"/>
            </a:lvl1pPr>
            <a:lvl2pPr marL="342900" indent="-168275">
              <a:spcBef>
                <a:spcPts val="500"/>
              </a:spcBef>
              <a:defRPr sz="1400"/>
            </a:lvl2pPr>
            <a:lvl3pPr marL="517525" indent="-174625">
              <a:spcBef>
                <a:spcPts val="500"/>
              </a:spcBef>
              <a:defRPr sz="1200"/>
            </a:lvl3pPr>
          </a:lstStyle>
          <a:p>
            <a:pPr lvl="0"/>
            <a:r>
              <a:rPr lang="en-US" dirty="0"/>
              <a:t>Click to edit Master text styles</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26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542C94-F4CB-46D3-9307-021FDF1B13ED}"/>
              </a:ext>
            </a:extLst>
          </p:cNvPr>
          <p:cNvPicPr>
            <a:picLocks noChangeAspect="1"/>
          </p:cNvPicPr>
          <p:nvPr userDrawn="1"/>
        </p:nvPicPr>
        <p:blipFill>
          <a:blip r:embed="rId2"/>
          <a:stretch>
            <a:fillRect/>
          </a:stretch>
        </p:blipFill>
        <p:spPr>
          <a:xfrm>
            <a:off x="0" y="2349754"/>
            <a:ext cx="12192000" cy="245059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a:t>
            </a:r>
            <a:br>
              <a:rPr lang="en-US" sz="1200" dirty="0">
                <a:solidFill>
                  <a:srgbClr val="006847"/>
                </a:solidFill>
                <a:latin typeface="+mn-lt"/>
                <a:cs typeface="Arial" panose="020B0604020202020204" pitchFamily="34" charset="0"/>
              </a:rPr>
            </a:br>
            <a:r>
              <a:rPr lang="en-US" sz="1200" dirty="0">
                <a:solidFill>
                  <a:srgbClr val="006847"/>
                </a:solidFill>
                <a:latin typeface="+mn-lt"/>
                <a:cs typeface="Arial" panose="020B0604020202020204" pitchFamily="34" charset="0"/>
              </a:rPr>
              <a:t>Not for Commercial Use</a:t>
            </a:r>
          </a:p>
        </p:txBody>
      </p:sp>
      <p:pic>
        <p:nvPicPr>
          <p:cNvPr id="12" name="Picture 11">
            <a:extLst>
              <a:ext uri="{FF2B5EF4-FFF2-40B4-BE49-F238E27FC236}">
                <a16:creationId xmlns:a16="http://schemas.microsoft.com/office/drawing/2014/main" id="{80958E65-BA17-4D4F-B6D2-DD86E7BB9C16}"/>
              </a:ext>
            </a:extLst>
          </p:cNvPr>
          <p:cNvPicPr>
            <a:picLocks noChangeAspect="1"/>
          </p:cNvPicPr>
          <p:nvPr userDrawn="1"/>
        </p:nvPicPr>
        <p:blipFill>
          <a:blip r:embed="rId4"/>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2214714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2019  </a:t>
            </a:r>
            <a:r>
              <a:rPr lang="en-US" sz="1400" dirty="0">
                <a:solidFill>
                  <a:schemeClr val="bg1">
                    <a:lumMod val="75000"/>
                  </a:schemeClr>
                </a:solidFill>
              </a:rPr>
              <a:t>|</a:t>
            </a:r>
            <a:r>
              <a:rPr lang="en-US" sz="1400" dirty="0"/>
              <a:t>  </a:t>
            </a:r>
            <a:r>
              <a:rPr lang="en-US" sz="1400" b="1" dirty="0"/>
              <a:t>BASIC AND TRANSLATIONAL RESEARCH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6"/>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6070FFD8-83B9-40E1-AE87-D5C68A53A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35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CA76A4-C0C5-4784-858E-BF57064C8DD4}"/>
              </a:ext>
            </a:extLst>
          </p:cNvPr>
          <p:cNvPicPr>
            <a:picLocks noChangeAspect="1"/>
          </p:cNvPicPr>
          <p:nvPr/>
        </p:nvPicPr>
        <p:blipFill>
          <a:blip r:embed="rId3"/>
          <a:stretch>
            <a:fillRect/>
          </a:stretch>
        </p:blipFill>
        <p:spPr>
          <a:xfrm>
            <a:off x="0" y="-11176"/>
            <a:ext cx="12192000" cy="6138672"/>
          </a:xfrm>
          <a:prstGeom prst="rect">
            <a:avLst/>
          </a:prstGeom>
        </p:spPr>
      </p:pic>
    </p:spTree>
    <p:extLst>
      <p:ext uri="{BB962C8B-B14F-4D97-AF65-F5344CB8AC3E}">
        <p14:creationId xmlns:p14="http://schemas.microsoft.com/office/powerpoint/2010/main" val="381446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3F0CB-133B-4D75-A25A-783D0F200E0B}"/>
              </a:ext>
            </a:extLst>
          </p:cNvPr>
          <p:cNvPicPr>
            <a:picLocks noChangeAspect="1"/>
          </p:cNvPicPr>
          <p:nvPr/>
        </p:nvPicPr>
        <p:blipFill>
          <a:blip r:embed="rId3"/>
          <a:stretch>
            <a:fillRect/>
          </a:stretch>
        </p:blipFill>
        <p:spPr>
          <a:xfrm>
            <a:off x="0" y="-18288"/>
            <a:ext cx="12192000" cy="6376416"/>
          </a:xfrm>
          <a:prstGeom prst="rect">
            <a:avLst/>
          </a:prstGeom>
        </p:spPr>
      </p:pic>
    </p:spTree>
    <p:extLst>
      <p:ext uri="{BB962C8B-B14F-4D97-AF65-F5344CB8AC3E}">
        <p14:creationId xmlns:p14="http://schemas.microsoft.com/office/powerpoint/2010/main" val="273775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16FB5-48C0-4355-9AE6-0C25FC43D634}"/>
              </a:ext>
            </a:extLst>
          </p:cNvPr>
          <p:cNvPicPr>
            <a:picLocks noChangeAspect="1"/>
          </p:cNvPicPr>
          <p:nvPr/>
        </p:nvPicPr>
        <p:blipFill>
          <a:blip r:embed="rId3"/>
          <a:stretch>
            <a:fillRect/>
          </a:stretch>
        </p:blipFill>
        <p:spPr>
          <a:xfrm>
            <a:off x="0" y="-1016"/>
            <a:ext cx="12192000" cy="6047232"/>
          </a:xfrm>
          <a:prstGeom prst="rect">
            <a:avLst/>
          </a:prstGeom>
        </p:spPr>
      </p:pic>
    </p:spTree>
    <p:extLst>
      <p:ext uri="{BB962C8B-B14F-4D97-AF65-F5344CB8AC3E}">
        <p14:creationId xmlns:p14="http://schemas.microsoft.com/office/powerpoint/2010/main" val="403368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B7913-67C1-4454-937D-8EB4E49712F6}"/>
              </a:ext>
            </a:extLst>
          </p:cNvPr>
          <p:cNvPicPr>
            <a:picLocks noChangeAspect="1"/>
          </p:cNvPicPr>
          <p:nvPr/>
        </p:nvPicPr>
        <p:blipFill>
          <a:blip r:embed="rId3"/>
          <a:stretch>
            <a:fillRect/>
          </a:stretch>
        </p:blipFill>
        <p:spPr>
          <a:xfrm>
            <a:off x="0" y="-1016"/>
            <a:ext cx="12192000" cy="6047232"/>
          </a:xfrm>
          <a:prstGeom prst="rect">
            <a:avLst/>
          </a:prstGeom>
        </p:spPr>
      </p:pic>
    </p:spTree>
    <p:extLst>
      <p:ext uri="{BB962C8B-B14F-4D97-AF65-F5344CB8AC3E}">
        <p14:creationId xmlns:p14="http://schemas.microsoft.com/office/powerpoint/2010/main" val="229123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E62CF-FF7B-41E1-99AA-F4687CC95F5C}"/>
              </a:ext>
            </a:extLst>
          </p:cNvPr>
          <p:cNvPicPr>
            <a:picLocks noChangeAspect="1"/>
          </p:cNvPicPr>
          <p:nvPr/>
        </p:nvPicPr>
        <p:blipFill>
          <a:blip r:embed="rId3"/>
          <a:stretch>
            <a:fillRect/>
          </a:stretch>
        </p:blipFill>
        <p:spPr>
          <a:xfrm>
            <a:off x="0" y="-27432"/>
            <a:ext cx="12192000" cy="6089904"/>
          </a:xfrm>
          <a:prstGeom prst="rect">
            <a:avLst/>
          </a:prstGeom>
        </p:spPr>
      </p:pic>
    </p:spTree>
    <p:extLst>
      <p:ext uri="{BB962C8B-B14F-4D97-AF65-F5344CB8AC3E}">
        <p14:creationId xmlns:p14="http://schemas.microsoft.com/office/powerpoint/2010/main" val="197573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290D77-CD6D-4E70-8200-2DA8E70D100E}"/>
              </a:ext>
            </a:extLst>
          </p:cNvPr>
          <p:cNvPicPr>
            <a:picLocks noChangeAspect="1"/>
          </p:cNvPicPr>
          <p:nvPr/>
        </p:nvPicPr>
        <p:blipFill>
          <a:blip r:embed="rId3"/>
          <a:stretch>
            <a:fillRect/>
          </a:stretch>
        </p:blipFill>
        <p:spPr>
          <a:xfrm>
            <a:off x="0" y="-23368"/>
            <a:ext cx="12192000" cy="6071616"/>
          </a:xfrm>
          <a:prstGeom prst="rect">
            <a:avLst/>
          </a:prstGeom>
        </p:spPr>
      </p:pic>
    </p:spTree>
    <p:extLst>
      <p:ext uri="{BB962C8B-B14F-4D97-AF65-F5344CB8AC3E}">
        <p14:creationId xmlns:p14="http://schemas.microsoft.com/office/powerpoint/2010/main" val="308133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DD372-CF6E-43E1-9342-14D3926975C6}"/>
              </a:ext>
            </a:extLst>
          </p:cNvPr>
          <p:cNvPicPr>
            <a:picLocks noChangeAspect="1"/>
          </p:cNvPicPr>
          <p:nvPr/>
        </p:nvPicPr>
        <p:blipFill>
          <a:blip r:embed="rId3"/>
          <a:stretch>
            <a:fillRect/>
          </a:stretch>
        </p:blipFill>
        <p:spPr>
          <a:xfrm>
            <a:off x="0" y="-18288"/>
            <a:ext cx="12192000" cy="6071616"/>
          </a:xfrm>
          <a:prstGeom prst="rect">
            <a:avLst/>
          </a:prstGeom>
        </p:spPr>
      </p:pic>
    </p:spTree>
    <p:extLst>
      <p:ext uri="{BB962C8B-B14F-4D97-AF65-F5344CB8AC3E}">
        <p14:creationId xmlns:p14="http://schemas.microsoft.com/office/powerpoint/2010/main" val="284112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DBC91-39A8-4B47-8591-A454A313B0D4}"/>
              </a:ext>
            </a:extLst>
          </p:cNvPr>
          <p:cNvPicPr>
            <a:picLocks noChangeAspect="1"/>
          </p:cNvPicPr>
          <p:nvPr/>
        </p:nvPicPr>
        <p:blipFill>
          <a:blip r:embed="rId3"/>
          <a:stretch>
            <a:fillRect/>
          </a:stretch>
        </p:blipFill>
        <p:spPr>
          <a:xfrm>
            <a:off x="0" y="-108712"/>
            <a:ext cx="12192000" cy="6150864"/>
          </a:xfrm>
          <a:prstGeom prst="rect">
            <a:avLst/>
          </a:prstGeom>
        </p:spPr>
      </p:pic>
    </p:spTree>
    <p:extLst>
      <p:ext uri="{BB962C8B-B14F-4D97-AF65-F5344CB8AC3E}">
        <p14:creationId xmlns:p14="http://schemas.microsoft.com/office/powerpoint/2010/main" val="33494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58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5D9F14-5095-4FEF-8E00-563DF86DA90A}"/>
              </a:ext>
            </a:extLst>
          </p:cNvPr>
          <p:cNvSpPr>
            <a:spLocks noGrp="1"/>
          </p:cNvSpPr>
          <p:nvPr>
            <p:ph type="title"/>
          </p:nvPr>
        </p:nvSpPr>
        <p:spPr>
          <a:xfrm>
            <a:off x="-1" y="289584"/>
            <a:ext cx="11791949" cy="5757255"/>
          </a:xfrm>
        </p:spPr>
        <p:txBody>
          <a:bodyPr rIns="0" anchor="t"/>
          <a:lstStyle/>
          <a:p>
            <a:pPr lvl="0">
              <a:lnSpc>
                <a:spcPct val="100000"/>
              </a:lnSpc>
              <a:spcBef>
                <a:spcPts val="0"/>
              </a:spcBef>
              <a:defRPr/>
            </a:pPr>
            <a:r>
              <a:rPr lang="en-US" sz="2800" dirty="0">
                <a:solidFill>
                  <a:srgbClr val="F37116"/>
                </a:solidFill>
              </a:rPr>
              <a:t>About the program:</a:t>
            </a:r>
            <a:br>
              <a:rPr lang="en-US" sz="1600" dirty="0"/>
            </a:br>
            <a:r>
              <a:rPr lang="en-US" sz="1600" b="0" i="1" dirty="0">
                <a:solidFill>
                  <a:prstClr val="black"/>
                </a:solidFill>
                <a:latin typeface="Calibri" panose="020F0502020204030204"/>
                <a:ea typeface="+mn-ea"/>
                <a:cs typeface="+mn-cs"/>
              </a:rPr>
              <a:t>Best of The Liver Meeting 2019 </a:t>
            </a:r>
            <a:r>
              <a:rPr lang="en-US" sz="1600" b="0" dirty="0">
                <a:solidFill>
                  <a:prstClr val="black"/>
                </a:solidFill>
                <a:latin typeface="Calibri" panose="020F0502020204030204"/>
                <a:ea typeface="+mn-ea"/>
                <a:cs typeface="+mn-cs"/>
              </a:rPr>
              <a:t>was created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by the Scientific Program Committee for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benefit of AASLD members, attendees of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annual conference, and other clinicians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involved in the treatment of liver diseases.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program is intended to highlight some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of the key oral and poster presentations from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meeting and to provide insights from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authors themselves regarding implications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for patient care and ongoing research.</a:t>
            </a:r>
            <a:br>
              <a:rPr lang="en-US" sz="1600" b="0" dirty="0">
                <a:solidFill>
                  <a:prstClr val="black"/>
                </a:solidFill>
                <a:latin typeface="Calibri" panose="020F0502020204030204"/>
                <a:ea typeface="+mn-ea"/>
                <a:cs typeface="+mn-cs"/>
              </a:rPr>
            </a:br>
            <a:br>
              <a:rPr lang="en-US" sz="1600" b="0" dirty="0">
                <a:solidFill>
                  <a:prstClr val="black"/>
                </a:solidFill>
                <a:latin typeface="Calibri" panose="020F0502020204030204"/>
                <a:ea typeface="+mn-ea"/>
                <a:cs typeface="+mn-cs"/>
              </a:rPr>
            </a:br>
            <a:r>
              <a:rPr lang="en-US" sz="2800" dirty="0">
                <a:solidFill>
                  <a:srgbClr val="F37116"/>
                </a:solidFill>
              </a:rPr>
              <a:t>Use of these slides:</a:t>
            </a:r>
            <a:br>
              <a:rPr lang="en-US" sz="1600" dirty="0">
                <a:solidFill>
                  <a:prstClr val="black"/>
                </a:solidFill>
              </a:rPr>
            </a:br>
            <a:r>
              <a:rPr lang="en-US" sz="1600" b="0" dirty="0">
                <a:solidFill>
                  <a:prstClr val="black"/>
                </a:solidFill>
                <a:latin typeface="Calibri" panose="020F0502020204030204"/>
              </a:rPr>
              <a:t>All content contained in this slide deck is the </a:t>
            </a:r>
            <a:br>
              <a:rPr lang="en-US" sz="1600" b="0" dirty="0">
                <a:solidFill>
                  <a:prstClr val="black"/>
                </a:solidFill>
                <a:latin typeface="Calibri" panose="020F0502020204030204"/>
              </a:rPr>
            </a:br>
            <a:r>
              <a:rPr lang="en-US" sz="1600" b="0" dirty="0">
                <a:solidFill>
                  <a:prstClr val="black"/>
                </a:solidFill>
                <a:latin typeface="Calibri" panose="020F0502020204030204"/>
              </a:rPr>
              <a:t>property of the American Association for the </a:t>
            </a:r>
            <a:br>
              <a:rPr lang="en-US" sz="1600" b="0" dirty="0">
                <a:solidFill>
                  <a:prstClr val="black"/>
                </a:solidFill>
                <a:latin typeface="Calibri" panose="020F0502020204030204"/>
              </a:rPr>
            </a:br>
            <a:r>
              <a:rPr lang="en-US" sz="1600" b="0" dirty="0">
                <a:solidFill>
                  <a:prstClr val="black"/>
                </a:solidFill>
                <a:latin typeface="Calibri" panose="020F0502020204030204"/>
              </a:rPr>
              <a:t>Study of Liver Diseases (AASLD), its content </a:t>
            </a:r>
            <a:br>
              <a:rPr lang="en-US" sz="1600" b="0" dirty="0">
                <a:solidFill>
                  <a:prstClr val="black"/>
                </a:solidFill>
                <a:latin typeface="Calibri" panose="020F0502020204030204"/>
              </a:rPr>
            </a:br>
            <a:r>
              <a:rPr lang="en-US" sz="1600" b="0" dirty="0">
                <a:solidFill>
                  <a:prstClr val="black"/>
                </a:solidFill>
                <a:latin typeface="Calibri" panose="020F0502020204030204"/>
              </a:rPr>
              <a:t>suppliers or its licensors as the case may be, and is protected by U.S. and international copyright, trademark, and other applicable laws. </a:t>
            </a:r>
            <a:br>
              <a:rPr lang="en-US" sz="1600" b="0" dirty="0">
                <a:solidFill>
                  <a:prstClr val="black"/>
                </a:solidFill>
                <a:latin typeface="Calibri" panose="020F0502020204030204"/>
              </a:rPr>
            </a:br>
            <a:r>
              <a:rPr lang="en-US" sz="1600" b="0" dirty="0">
                <a:solidFill>
                  <a:prstClr val="black"/>
                </a:solidFill>
                <a:latin typeface="Calibri" panose="020F0502020204030204"/>
              </a:rPr>
              <a:t>AASLD grants personal, limited, revocable, non-transferable and non-exclusive license to access and read content in this slide deck </a:t>
            </a:r>
            <a:br>
              <a:rPr lang="en-US" sz="1600" b="0" dirty="0">
                <a:solidFill>
                  <a:prstClr val="black"/>
                </a:solidFill>
                <a:latin typeface="Calibri" panose="020F0502020204030204"/>
              </a:rPr>
            </a:br>
            <a:r>
              <a:rPr lang="en-US" sz="1600" b="0" dirty="0">
                <a:solidFill>
                  <a:prstClr val="black"/>
                </a:solidFill>
                <a:latin typeface="Calibri" panose="020F0502020204030204"/>
              </a:rPr>
              <a:t>for personal, non-commercial and not-for-profit use only. The slide deck is made available for lawful, personal use only and not for commercial use. The unauthorized reproduction and/or distribution of this copyrighted work is not permitted. </a:t>
            </a:r>
            <a:endParaRPr lang="en-US" sz="1600" dirty="0">
              <a:highlight>
                <a:srgbClr val="FFFF00"/>
              </a:highlight>
            </a:endParaRPr>
          </a:p>
        </p:txBody>
      </p:sp>
      <p:graphicFrame>
        <p:nvGraphicFramePr>
          <p:cNvPr id="7" name="Table 6">
            <a:extLst>
              <a:ext uri="{FF2B5EF4-FFF2-40B4-BE49-F238E27FC236}">
                <a16:creationId xmlns:a16="http://schemas.microsoft.com/office/drawing/2014/main" id="{F18A7AA7-71A3-4BB9-85B4-548DB4855D42}"/>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dirty="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dirty="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Michael W. Fried, MD, </a:t>
                      </a:r>
                      <a:r>
                        <a:rPr lang="en-US" sz="1400" i="0" dirty="0" err="1"/>
                        <a:t>FAASLD</a:t>
                      </a:r>
                      <a:endParaRPr lang="en-US" sz="1400" i="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dirty="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dirty="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dirty="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dirty="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dirty="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dirty="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dirty="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dirty="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dirty="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dirty="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Tree>
    <p:extLst>
      <p:ext uri="{BB962C8B-B14F-4D97-AF65-F5344CB8AC3E}">
        <p14:creationId xmlns:p14="http://schemas.microsoft.com/office/powerpoint/2010/main" val="42163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CA45FB-CF6C-4640-BA23-501B17B96973}"/>
              </a:ext>
            </a:extLst>
          </p:cNvPr>
          <p:cNvPicPr>
            <a:picLocks noChangeAspect="1"/>
          </p:cNvPicPr>
          <p:nvPr/>
        </p:nvPicPr>
        <p:blipFill>
          <a:blip r:embed="rId3"/>
          <a:stretch>
            <a:fillRect/>
          </a:stretch>
        </p:blipFill>
        <p:spPr>
          <a:xfrm>
            <a:off x="0" y="-18288"/>
            <a:ext cx="12192000" cy="6071616"/>
          </a:xfrm>
          <a:prstGeom prst="rect">
            <a:avLst/>
          </a:prstGeom>
        </p:spPr>
      </p:pic>
    </p:spTree>
    <p:extLst>
      <p:ext uri="{BB962C8B-B14F-4D97-AF65-F5344CB8AC3E}">
        <p14:creationId xmlns:p14="http://schemas.microsoft.com/office/powerpoint/2010/main" val="32716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FC04DD-8A03-42F7-A289-26953CF6CE98}"/>
              </a:ext>
            </a:extLst>
          </p:cNvPr>
          <p:cNvPicPr>
            <a:picLocks noChangeAspect="1"/>
          </p:cNvPicPr>
          <p:nvPr/>
        </p:nvPicPr>
        <p:blipFill>
          <a:blip r:embed="rId3"/>
          <a:stretch>
            <a:fillRect/>
          </a:stretch>
        </p:blipFill>
        <p:spPr>
          <a:xfrm>
            <a:off x="0" y="-44704"/>
            <a:ext cx="12192000" cy="6297168"/>
          </a:xfrm>
          <a:prstGeom prst="rect">
            <a:avLst/>
          </a:prstGeom>
        </p:spPr>
      </p:pic>
    </p:spTree>
    <p:extLst>
      <p:ext uri="{BB962C8B-B14F-4D97-AF65-F5344CB8AC3E}">
        <p14:creationId xmlns:p14="http://schemas.microsoft.com/office/powerpoint/2010/main" val="394565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1A9FA-F90F-472D-9AAF-51A78CECB91B}"/>
              </a:ext>
            </a:extLst>
          </p:cNvPr>
          <p:cNvPicPr>
            <a:picLocks noChangeAspect="1"/>
          </p:cNvPicPr>
          <p:nvPr/>
        </p:nvPicPr>
        <p:blipFill>
          <a:blip r:embed="rId3"/>
          <a:stretch>
            <a:fillRect/>
          </a:stretch>
        </p:blipFill>
        <p:spPr>
          <a:xfrm>
            <a:off x="0" y="-33528"/>
            <a:ext cx="12192000" cy="6102096"/>
          </a:xfrm>
          <a:prstGeom prst="rect">
            <a:avLst/>
          </a:prstGeom>
        </p:spPr>
      </p:pic>
    </p:spTree>
    <p:extLst>
      <p:ext uri="{BB962C8B-B14F-4D97-AF65-F5344CB8AC3E}">
        <p14:creationId xmlns:p14="http://schemas.microsoft.com/office/powerpoint/2010/main" val="272152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C963C-7410-4BC1-BAB4-0D7734EC0DC9}"/>
              </a:ext>
            </a:extLst>
          </p:cNvPr>
          <p:cNvPicPr>
            <a:picLocks noChangeAspect="1"/>
          </p:cNvPicPr>
          <p:nvPr/>
        </p:nvPicPr>
        <p:blipFill>
          <a:blip r:embed="rId3"/>
          <a:stretch>
            <a:fillRect/>
          </a:stretch>
        </p:blipFill>
        <p:spPr>
          <a:xfrm>
            <a:off x="0" y="-31496"/>
            <a:ext cx="12192000" cy="6077712"/>
          </a:xfrm>
          <a:prstGeom prst="rect">
            <a:avLst/>
          </a:prstGeom>
        </p:spPr>
      </p:pic>
    </p:spTree>
    <p:extLst>
      <p:ext uri="{BB962C8B-B14F-4D97-AF65-F5344CB8AC3E}">
        <p14:creationId xmlns:p14="http://schemas.microsoft.com/office/powerpoint/2010/main" val="19095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0E353-1980-48D3-A797-D27E02A8F4AE}"/>
              </a:ext>
            </a:extLst>
          </p:cNvPr>
          <p:cNvPicPr>
            <a:picLocks noChangeAspect="1"/>
          </p:cNvPicPr>
          <p:nvPr/>
        </p:nvPicPr>
        <p:blipFill>
          <a:blip r:embed="rId3"/>
          <a:stretch>
            <a:fillRect/>
          </a:stretch>
        </p:blipFill>
        <p:spPr>
          <a:xfrm>
            <a:off x="0" y="4064"/>
            <a:ext cx="12192000" cy="6047232"/>
          </a:xfrm>
          <a:prstGeom prst="rect">
            <a:avLst/>
          </a:prstGeom>
        </p:spPr>
      </p:pic>
    </p:spTree>
    <p:extLst>
      <p:ext uri="{BB962C8B-B14F-4D97-AF65-F5344CB8AC3E}">
        <p14:creationId xmlns:p14="http://schemas.microsoft.com/office/powerpoint/2010/main" val="23071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E94A16-D17C-47C8-B581-B6D4757BDBC7}"/>
              </a:ext>
            </a:extLst>
          </p:cNvPr>
          <p:cNvPicPr>
            <a:picLocks noChangeAspect="1"/>
          </p:cNvPicPr>
          <p:nvPr/>
        </p:nvPicPr>
        <p:blipFill>
          <a:blip r:embed="rId3"/>
          <a:stretch>
            <a:fillRect/>
          </a:stretch>
        </p:blipFill>
        <p:spPr>
          <a:xfrm>
            <a:off x="0" y="-21336"/>
            <a:ext cx="12192000" cy="6077712"/>
          </a:xfrm>
          <a:prstGeom prst="rect">
            <a:avLst/>
          </a:prstGeom>
        </p:spPr>
      </p:pic>
    </p:spTree>
    <p:extLst>
      <p:ext uri="{BB962C8B-B14F-4D97-AF65-F5344CB8AC3E}">
        <p14:creationId xmlns:p14="http://schemas.microsoft.com/office/powerpoint/2010/main" val="38988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9F9EE-8598-41DD-AB0C-B16D5265319C}"/>
              </a:ext>
            </a:extLst>
          </p:cNvPr>
          <p:cNvPicPr>
            <a:picLocks noChangeAspect="1"/>
          </p:cNvPicPr>
          <p:nvPr/>
        </p:nvPicPr>
        <p:blipFill>
          <a:blip r:embed="rId3"/>
          <a:stretch>
            <a:fillRect/>
          </a:stretch>
        </p:blipFill>
        <p:spPr>
          <a:xfrm>
            <a:off x="0" y="-9144"/>
            <a:ext cx="12192000" cy="6053328"/>
          </a:xfrm>
          <a:prstGeom prst="rect">
            <a:avLst/>
          </a:prstGeom>
        </p:spPr>
      </p:pic>
    </p:spTree>
    <p:extLst>
      <p:ext uri="{BB962C8B-B14F-4D97-AF65-F5344CB8AC3E}">
        <p14:creationId xmlns:p14="http://schemas.microsoft.com/office/powerpoint/2010/main" val="3683243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1098&quot;&gt;&lt;property id=&quot;20148&quot; value=&quot;5&quot;/&gt;&lt;property id=&quot;20300&quot; value=&quot;Slide 1&quot;/&gt;&lt;property id=&quot;20307&quot; value=&quot;274&quot;/&gt;&lt;/object&gt;&lt;object type=&quot;3&quot; unique_id=&quot;11099&quot;&gt;&lt;property id=&quot;20148&quot; value=&quot;5&quot;/&gt;&lt;property id=&quot;20300&quot; value=&quot;Slide 2 - &amp;quot;About the program: Best of The Liver Meeting 2019 was created  by the Scientific Program Committee for the  benefit&quot;/&gt;&lt;property id=&quot;20307&quot; value=&quot;309&quot;/&gt;&lt;/object&gt;&lt;object type=&quot;3&quot; unique_id=&quot;11457&quot;&gt;&lt;property id=&quot;20148&quot; value=&quot;5&quot;/&gt;&lt;property id=&quot;20300&quot; value=&quot;Slide 18&quot;/&gt;&lt;property id=&quot;20307&quot; value=&quot;471&quot;/&gt;&lt;/object&gt;&lt;object type=&quot;3&quot; unique_id=&quot;14333&quot;&gt;&lt;property id=&quot;20148&quot; value=&quot;5&quot;/&gt;&lt;property id=&quot;20300&quot; value=&quot;Slide 3&quot;/&gt;&lt;property id=&quot;20307&quot; value=&quot;475&quot;/&gt;&lt;/object&gt;&lt;object type=&quot;3&quot; unique_id=&quot;14334&quot;&gt;&lt;property id=&quot;20148&quot; value=&quot;5&quot;/&gt;&lt;property id=&quot;20300&quot; value=&quot;Slide 4&quot;/&gt;&lt;property id=&quot;20307&quot; value=&quot;476&quot;/&gt;&lt;/object&gt;&lt;object type=&quot;3&quot; unique_id=&quot;14335&quot;&gt;&lt;property id=&quot;20148&quot; value=&quot;5&quot;/&gt;&lt;property id=&quot;20300&quot; value=&quot;Slide 5&quot;/&gt;&lt;property id=&quot;20307&quot; value=&quot;477&quot;/&gt;&lt;/object&gt;&lt;object type=&quot;3&quot; unique_id=&quot;14336&quot;&gt;&lt;property id=&quot;20148&quot; value=&quot;5&quot;/&gt;&lt;property id=&quot;20300&quot; value=&quot;Slide 6&quot;/&gt;&lt;property id=&quot;20307&quot; value=&quot;478&quot;/&gt;&lt;/object&gt;&lt;object type=&quot;3&quot; unique_id=&quot;14337&quot;&gt;&lt;property id=&quot;20148&quot; value=&quot;5&quot;/&gt;&lt;property id=&quot;20300&quot; value=&quot;Slide 7&quot;/&gt;&lt;property id=&quot;20307&quot; value=&quot;479&quot;/&gt;&lt;/object&gt;&lt;object type=&quot;3&quot; unique_id=&quot;14338&quot;&gt;&lt;property id=&quot;20148&quot; value=&quot;5&quot;/&gt;&lt;property id=&quot;20300&quot; value=&quot;Slide 8&quot;/&gt;&lt;property id=&quot;20307&quot; value=&quot;480&quot;/&gt;&lt;/object&gt;&lt;object type=&quot;3&quot; unique_id=&quot;14339&quot;&gt;&lt;property id=&quot;20148&quot; value=&quot;5&quot;/&gt;&lt;property id=&quot;20300&quot; value=&quot;Slide 9&quot;/&gt;&lt;property id=&quot;20307&quot; value=&quot;481&quot;/&gt;&lt;/object&gt;&lt;object type=&quot;3&quot; unique_id=&quot;14340&quot;&gt;&lt;property id=&quot;20148&quot; value=&quot;5&quot;/&gt;&lt;property id=&quot;20300&quot; value=&quot;Slide 10&quot;/&gt;&lt;property id=&quot;20307&quot; value=&quot;482&quot;/&gt;&lt;/object&gt;&lt;object type=&quot;3&quot; unique_id=&quot;14341&quot;&gt;&lt;property id=&quot;20148&quot; value=&quot;5&quot;/&gt;&lt;property id=&quot;20300&quot; value=&quot;Slide 11&quot;/&gt;&lt;property id=&quot;20307&quot; value=&quot;483&quot;/&gt;&lt;/object&gt;&lt;object type=&quot;3&quot; unique_id=&quot;14342&quot;&gt;&lt;property id=&quot;20148&quot; value=&quot;5&quot;/&gt;&lt;property id=&quot;20300&quot; value=&quot;Slide 12&quot;/&gt;&lt;property id=&quot;20307&quot; value=&quot;484&quot;/&gt;&lt;/object&gt;&lt;object type=&quot;3&quot; unique_id=&quot;14343&quot;&gt;&lt;property id=&quot;20148&quot; value=&quot;5&quot;/&gt;&lt;property id=&quot;20300&quot; value=&quot;Slide 13&quot;/&gt;&lt;property id=&quot;20307&quot; value=&quot;485&quot;/&gt;&lt;/object&gt;&lt;object type=&quot;3&quot; unique_id=&quot;14344&quot;&gt;&lt;property id=&quot;20148&quot; value=&quot;5&quot;/&gt;&lt;property id=&quot;20300&quot; value=&quot;Slide 14&quot;/&gt;&lt;property id=&quot;20307&quot; value=&quot;486&quot;/&gt;&lt;/object&gt;&lt;object type=&quot;3&quot; unique_id=&quot;14345&quot;&gt;&lt;property id=&quot;20148&quot; value=&quot;5&quot;/&gt;&lt;property id=&quot;20300&quot; value=&quot;Slide 15&quot;/&gt;&lt;property id=&quot;20307&quot; value=&quot;487&quot;/&gt;&lt;/object&gt;&lt;object type=&quot;3&quot; unique_id=&quot;14346&quot;&gt;&lt;property id=&quot;20148&quot; value=&quot;5&quot;/&gt;&lt;property id=&quot;20300&quot; value=&quot;Slide 16&quot;/&gt;&lt;property id=&quot;20307&quot; value=&quot;488&quot;/&gt;&lt;/object&gt;&lt;object type=&quot;3&quot; unique_id=&quot;14347&quot;&gt;&lt;property id=&quot;20148&quot; value=&quot;5&quot;/&gt;&lt;property id=&quot;20300&quot; value=&quot;Slide 17&quot;/&gt;&lt;property id=&quot;20307&quot; value=&quot;489&quot;/&gt;&lt;/object&gt;&lt;/object&gt;&lt;object type=&quot;8&quot; unique_id=&quot;10034&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097EF042A18A46B0E1FDFBDA7EC281" ma:contentTypeVersion="19" ma:contentTypeDescription="Create a new document." ma:contentTypeScope="" ma:versionID="810c0002a0e719862b9a76e4874be2b4">
  <xsd:schema xmlns:xsd="http://www.w3.org/2001/XMLSchema" xmlns:xs="http://www.w3.org/2001/XMLSchema" xmlns:p="http://schemas.microsoft.com/office/2006/metadata/properties" xmlns:ns1="bcb0c1a1-62c7-44f2-a7e1-af6a6ef5d1ae" targetNamespace="http://schemas.microsoft.com/office/2006/metadata/properties" ma:root="true" ma:fieldsID="dadd9584020538a65467b33a78c60860" ns1:_="">
    <xsd:import namespace="bcb0c1a1-62c7-44f2-a7e1-af6a6ef5d1ae"/>
    <xsd:element name="properties">
      <xsd:complexType>
        <xsd:sequence>
          <xsd:element name="documentManagement">
            <xsd:complexType>
              <xsd:all>
                <xsd:element ref="ns1:Corresponding_x0020_Email" minOccurs="0"/>
                <xsd:element ref="ns1:CorrespondingAuthor" minOccurs="0"/>
                <xsd:element ref="ns1:ReminderSent" minOccurs="0"/>
                <xsd:element ref="ns1:AbstractID" minOccurs="0"/>
                <xsd:element ref="ns1:AbstractTItle" minOccurs="0"/>
                <xsd:element ref="ns1:Session" minOccurs="0"/>
                <xsd:element ref="ns1:SessionType" minOccurs="0"/>
                <xsd:element ref="ns1:PresentingAuthor" minOccurs="0"/>
                <xsd:element ref="ns1:InviteSent" minOccurs="0"/>
                <xsd:element ref="ns1:Participating" minOccurs="0"/>
                <xsd:element ref="ns1:SlideReceived" minOccurs="0"/>
                <xsd:element ref="ns1:NextStep" minOccurs="0"/>
                <xsd:element ref="ns1:Assignedto" minOccurs="0"/>
                <xsd:element ref="ns1:Notes" minOccurs="0"/>
                <xsd:element ref="ns1:MediaServiceMetadata" minOccurs="0"/>
                <xsd:element ref="ns1:MediaServiceFastMetadata"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0c1a1-62c7-44f2-a7e1-af6a6ef5d1ae" elementFormDefault="qualified">
    <xsd:import namespace="http://schemas.microsoft.com/office/2006/documentManagement/types"/>
    <xsd:import namespace="http://schemas.microsoft.com/office/infopath/2007/PartnerControls"/>
    <xsd:element name="Corresponding_x0020_Email" ma:index="0" nillable="true" ma:displayName="Corresponding Email" ma:internalName="Corresponding_x0020_Email">
      <xsd:simpleType>
        <xsd:restriction base="dms:Text">
          <xsd:maxLength value="255"/>
        </xsd:restriction>
      </xsd:simpleType>
    </xsd:element>
    <xsd:element name="CorrespondingAuthor" ma:index="1" nillable="true" ma:displayName="Corresponding Author" ma:format="Dropdown" ma:internalName="CorrespondingAuthor">
      <xsd:simpleType>
        <xsd:restriction base="dms:Text">
          <xsd:maxLength value="255"/>
        </xsd:restriction>
      </xsd:simpleType>
    </xsd:element>
    <xsd:element name="ReminderSent" ma:index="2" nillable="true" ma:displayName="Reminder Sent" ma:format="DateOnly" ma:internalName="ReminderSent">
      <xsd:simpleType>
        <xsd:restriction base="dms:DateTime"/>
      </xsd:simpleType>
    </xsd:element>
    <xsd:element name="AbstractID" ma:index="3" nillable="true" ma:displayName="Abstract ID" ma:format="Dropdown" ma:internalName="AbstractID">
      <xsd:simpleType>
        <xsd:restriction base="dms:Text">
          <xsd:maxLength value="255"/>
        </xsd:restriction>
      </xsd:simpleType>
    </xsd:element>
    <xsd:element name="AbstractTItle" ma:index="6" nillable="true" ma:displayName="Abstract TItle" ma:format="Dropdown" ma:internalName="AbstractTItle">
      <xsd:simpleType>
        <xsd:restriction base="dms:Note">
          <xsd:maxLength value="255"/>
        </xsd:restriction>
      </xsd:simpleType>
    </xsd:element>
    <xsd:element name="Session" ma:index="7" nillable="true" ma:displayName="Session" ma:format="Dropdown" ma:internalName="Session">
      <xsd:simpleType>
        <xsd:restriction base="dms:Text">
          <xsd:maxLength value="255"/>
        </xsd:restriction>
      </xsd:simpleType>
    </xsd:element>
    <xsd:element name="SessionType" ma:index="8" nillable="true" ma:displayName="Session Type" ma:format="Dropdown" ma:internalName="SessionType">
      <xsd:simpleType>
        <xsd:restriction base="dms:Text">
          <xsd:maxLength value="255"/>
        </xsd:restriction>
      </xsd:simpleType>
    </xsd:element>
    <xsd:element name="PresentingAuthor" ma:index="9" nillable="true" ma:displayName="Presenting Author" ma:format="Dropdown" ma:internalName="PresentingAuthor">
      <xsd:simpleType>
        <xsd:restriction base="dms:Text">
          <xsd:maxLength value="255"/>
        </xsd:restriction>
      </xsd:simpleType>
    </xsd:element>
    <xsd:element name="InviteSent" ma:index="10" nillable="true" ma:displayName="Invite Sent" ma:format="DateOnly" ma:internalName="InviteSent">
      <xsd:simpleType>
        <xsd:restriction base="dms:DateTime"/>
      </xsd:simpleType>
    </xsd:element>
    <xsd:element name="Participating" ma:index="11" nillable="true" ma:displayName="Participating" ma:default="0" ma:format="Dropdown" ma:internalName="Participating">
      <xsd:simpleType>
        <xsd:restriction base="dms:Boolean"/>
      </xsd:simpleType>
    </xsd:element>
    <xsd:element name="SlideReceived" ma:index="12" nillable="true" ma:displayName="Slide Received" ma:format="DateOnly" ma:internalName="SlideReceived">
      <xsd:simpleType>
        <xsd:restriction base="dms:DateTime"/>
      </xsd:simpleType>
    </xsd:element>
    <xsd:element name="NextStep" ma:index="13" nillable="true" ma:displayName="Next Step" ma:format="Dropdown" ma:internalName="NextStep">
      <xsd:simpleType>
        <xsd:restriction base="dms:Text">
          <xsd:maxLength value="255"/>
        </xsd:restriction>
      </xsd:simpleType>
    </xsd:element>
    <xsd:element name="Assignedto" ma:index="14" nillable="true" ma:displayName="Assigned to" ma:format="Dropdown" ma:internalName="Assignedto">
      <xsd:simpleType>
        <xsd:restriction base="dms:Text">
          <xsd:maxLength value="255"/>
        </xsd:restriction>
      </xsd:simpleType>
    </xsd:element>
    <xsd:element name="Notes" ma:index="15" nillable="true" ma:displayName="Notes" ma:format="Dropdown" ma:internalName="Notes">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ssion xmlns="bcb0c1a1-62c7-44f2-a7e1-af6a6ef5d1ae" xsi:nil="true"/>
    <NextStep xmlns="bcb0c1a1-62c7-44f2-a7e1-af6a6ef5d1ae" xsi:nil="true"/>
    <SessionType xmlns="bcb0c1a1-62c7-44f2-a7e1-af6a6ef5d1ae" xsi:nil="true"/>
    <Corresponding_x0020_Email xmlns="bcb0c1a1-62c7-44f2-a7e1-af6a6ef5d1ae" xsi:nil="true"/>
    <Assignedto xmlns="bcb0c1a1-62c7-44f2-a7e1-af6a6ef5d1ae" xsi:nil="true"/>
    <AbstractTItle xmlns="bcb0c1a1-62c7-44f2-a7e1-af6a6ef5d1ae" xsi:nil="true"/>
    <ReminderSent xmlns="bcb0c1a1-62c7-44f2-a7e1-af6a6ef5d1ae" xsi:nil="true"/>
    <Notes xmlns="bcb0c1a1-62c7-44f2-a7e1-af6a6ef5d1ae" xsi:nil="true"/>
    <CorrespondingAuthor xmlns="bcb0c1a1-62c7-44f2-a7e1-af6a6ef5d1ae" xsi:nil="true"/>
    <AbstractID xmlns="bcb0c1a1-62c7-44f2-a7e1-af6a6ef5d1ae" xsi:nil="true"/>
    <InviteSent xmlns="bcb0c1a1-62c7-44f2-a7e1-af6a6ef5d1ae" xsi:nil="true"/>
    <Participating xmlns="bcb0c1a1-62c7-44f2-a7e1-af6a6ef5d1ae">false</Participating>
    <SlideReceived xmlns="bcb0c1a1-62c7-44f2-a7e1-af6a6ef5d1ae" xsi:nil="true"/>
    <PresentingAuthor xmlns="bcb0c1a1-62c7-44f2-a7e1-af6a6ef5d1ae" xsi:nil="true"/>
  </documentManagement>
</p:properties>
</file>

<file path=customXml/itemProps1.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2.xml><?xml version="1.0" encoding="utf-8"?>
<ds:datastoreItem xmlns:ds="http://schemas.openxmlformats.org/officeDocument/2006/customXml" ds:itemID="{51EE98FC-9827-42D0-99C3-BCF17FFA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0c1a1-62c7-44f2-a7e1-af6a6ef5d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4B329B-F4E3-4DAA-80EA-8F136A91D1B4}">
  <ds:schemaRef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bcb0c1a1-62c7-44f2-a7e1-af6a6ef5d1a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2646</TotalTime>
  <Words>11433</Words>
  <Application>Microsoft Office PowerPoint</Application>
  <PresentationFormat>Widescreen</PresentationFormat>
  <Paragraphs>370</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3_Office Theme</vt:lpstr>
      <vt:lpstr>PowerPoint Presentation</vt:lpstr>
      <vt:lpstr>About the program: Best of The Liver Meeting 2019 was created  by the Scientific Program Committee for the  benefit of AASLD members, attendees of the  annual conference, and other clinicians  involved in the treatment of liver diseases.  The program is intended to highlight some  of the key oral and poster presentations from  the meeting and to provide insights from the  authors themselves regarding implications  for patient care and ongoing research.  Use of these slides: All content contained in this slide deck is the  property of the American Association for the  Study of Liver Diseases (AASLD), its content  suppliers or its licensors as the case may be, and is protected by U.S. and international copyright, trademark, and other applicable laws.  AASLD grants personal, limited, revocable, non-transferable and non-exclusive license to access and read content in this slide deck  for personal, non-commercial and not-for-profit use only. The slide deck is made available for lawful, personal use only and not for commercial use. The unauthorized reproduction and/or distribution of this copyrighted work is not permitted.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 Keane</cp:lastModifiedBy>
  <cp:revision>117</cp:revision>
  <cp:lastPrinted>2019-09-14T19:59:11Z</cp:lastPrinted>
  <dcterms:created xsi:type="dcterms:W3CDTF">2017-10-03T15:04:38Z</dcterms:created>
  <dcterms:modified xsi:type="dcterms:W3CDTF">2019-11-05T00:45:35Z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0x0101000A097EF042A18A46B0E1FDFBDA7EC281</vt:lpwstr>
  </property>
</Properties>
</file>