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19"/>
  </p:notesMasterIdLst>
  <p:handoutMasterIdLst>
    <p:handoutMasterId r:id="rId20"/>
  </p:handoutMasterIdLst>
  <p:sldIdLst>
    <p:sldId id="276" r:id="rId5"/>
    <p:sldId id="304" r:id="rId6"/>
    <p:sldId id="452" r:id="rId7"/>
    <p:sldId id="453" r:id="rId8"/>
    <p:sldId id="454" r:id="rId9"/>
    <p:sldId id="455" r:id="rId10"/>
    <p:sldId id="456" r:id="rId11"/>
    <p:sldId id="457" r:id="rId12"/>
    <p:sldId id="458" r:id="rId13"/>
    <p:sldId id="459" r:id="rId14"/>
    <p:sldId id="460" r:id="rId15"/>
    <p:sldId id="461" r:id="rId16"/>
    <p:sldId id="462" r:id="rId17"/>
    <p:sldId id="277" r:id="rId18"/>
  </p:sldIdLst>
  <p:sldSz cx="12192000" cy="6858000"/>
  <p:notesSz cx="7010400" cy="9296400"/>
  <p:custDataLst>
    <p:tags r:id="rId21"/>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Sheptock" initials="DS" lastIdx="25" clrIdx="0">
    <p:extLst>
      <p:ext uri="{19B8F6BF-5375-455C-9EA6-DF929625EA0E}">
        <p15:presenceInfo xmlns:p15="http://schemas.microsoft.com/office/powerpoint/2012/main" userId="Dave Sheptock" providerId="None"/>
      </p:ext>
    </p:extLst>
  </p:cmAuthor>
  <p:cmAuthor id="2" name="Vin Keane" initials="VK" lastIdx="2" clrIdx="1">
    <p:extLst>
      <p:ext uri="{19B8F6BF-5375-455C-9EA6-DF929625EA0E}">
        <p15:presenceInfo xmlns:p15="http://schemas.microsoft.com/office/powerpoint/2012/main" userId="Vin Keane" providerId="None"/>
      </p:ext>
    </p:extLst>
  </p:cmAuthor>
  <p:cmAuthor id="3" name="david sheptock" initials="ds" lastIdx="17" clrIdx="2">
    <p:extLst>
      <p:ext uri="{19B8F6BF-5375-455C-9EA6-DF929625EA0E}">
        <p15:presenceInfo xmlns:p15="http://schemas.microsoft.com/office/powerpoint/2012/main" userId="7303779d2d0159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8CBAA"/>
    <a:srgbClr val="5F6D87"/>
    <a:srgbClr val="C38E6A"/>
    <a:srgbClr val="B3C8E8"/>
    <a:srgbClr val="F8CCAB"/>
    <a:srgbClr val="90353B"/>
    <a:srgbClr val="1A476F"/>
    <a:srgbClr val="F3711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94" autoAdjust="0"/>
    <p:restoredTop sz="67676" autoAdjust="0"/>
  </p:normalViewPr>
  <p:slideViewPr>
    <p:cSldViewPr snapToGrid="0" snapToObjects="1">
      <p:cViewPr varScale="1">
        <p:scale>
          <a:sx n="108" d="100"/>
          <a:sy n="108" d="100"/>
        </p:scale>
        <p:origin x="2592" y="64"/>
      </p:cViewPr>
      <p:guideLst/>
    </p:cSldViewPr>
  </p:slideViewPr>
  <p:notesTextViewPr>
    <p:cViewPr>
      <p:scale>
        <a:sx n="150" d="100"/>
        <a:sy n="150" d="100"/>
      </p:scale>
      <p:origin x="0" y="0"/>
    </p:cViewPr>
  </p:notesTextViewPr>
  <p:notesViewPr>
    <p:cSldViewPr snapToGrid="0" snapToObjects="1">
      <p:cViewPr varScale="1">
        <p:scale>
          <a:sx n="124" d="100"/>
          <a:sy n="124" d="100"/>
        </p:scale>
        <p:origin x="4548"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 Keane" userId="354283a3-cd4d-4e58-959f-de01bc4a2811" providerId="ADAL" clId="{2FB44AC3-03A9-4B63-BA48-857086207246}"/>
    <pc:docChg chg="custSel addSld delSld modSld sldOrd modMainMaster">
      <pc:chgData name="Vin Keane" userId="354283a3-cd4d-4e58-959f-de01bc4a2811" providerId="ADAL" clId="{2FB44AC3-03A9-4B63-BA48-857086207246}" dt="2019-11-05T00:45:21.173" v="472"/>
      <pc:docMkLst>
        <pc:docMk/>
      </pc:docMkLst>
      <pc:sldChg chg="delSp">
        <pc:chgData name="Vin Keane" userId="354283a3-cd4d-4e58-959f-de01bc4a2811" providerId="ADAL" clId="{2FB44AC3-03A9-4B63-BA48-857086207246}" dt="2019-11-04T23:45:11.773" v="440" actId="478"/>
        <pc:sldMkLst>
          <pc:docMk/>
          <pc:sldMk cId="3494634087" sldId="276"/>
        </pc:sldMkLst>
        <pc:spChg chg="del">
          <ac:chgData name="Vin Keane" userId="354283a3-cd4d-4e58-959f-de01bc4a2811" providerId="ADAL" clId="{2FB44AC3-03A9-4B63-BA48-857086207246}" dt="2019-11-04T23:45:11.773" v="440" actId="478"/>
          <ac:spMkLst>
            <pc:docMk/>
            <pc:sldMk cId="3494634087" sldId="276"/>
            <ac:spMk id="5" creationId="{424A2329-22E7-4C74-A58C-4D555FF83B59}"/>
          </ac:spMkLst>
        </pc:spChg>
      </pc:sldChg>
      <pc:sldChg chg="delSp">
        <pc:chgData name="Vin Keane" userId="354283a3-cd4d-4e58-959f-de01bc4a2811" providerId="ADAL" clId="{2FB44AC3-03A9-4B63-BA48-857086207246}" dt="2019-11-04T23:45:03.403" v="439" actId="478"/>
        <pc:sldMkLst>
          <pc:docMk/>
          <pc:sldMk cId="1179701619" sldId="277"/>
        </pc:sldMkLst>
        <pc:spChg chg="del">
          <ac:chgData name="Vin Keane" userId="354283a3-cd4d-4e58-959f-de01bc4a2811" providerId="ADAL" clId="{2FB44AC3-03A9-4B63-BA48-857086207246}" dt="2019-11-04T23:45:03.403" v="439" actId="478"/>
          <ac:spMkLst>
            <pc:docMk/>
            <pc:sldMk cId="1179701619" sldId="277"/>
            <ac:spMk id="5" creationId="{424A2329-22E7-4C74-A58C-4D555FF83B59}"/>
          </ac:spMkLst>
        </pc:spChg>
      </pc:sldChg>
      <pc:sldChg chg="addSp delSp modSp del">
        <pc:chgData name="Vin Keane" userId="354283a3-cd4d-4e58-959f-de01bc4a2811" providerId="ADAL" clId="{2FB44AC3-03A9-4B63-BA48-857086207246}" dt="2019-11-04T23:47:10.349" v="453" actId="2696"/>
        <pc:sldMkLst>
          <pc:docMk/>
          <pc:sldMk cId="3510472011" sldId="441"/>
        </pc:sldMkLst>
        <pc:picChg chg="add del mod">
          <ac:chgData name="Vin Keane" userId="354283a3-cd4d-4e58-959f-de01bc4a2811" providerId="ADAL" clId="{2FB44AC3-03A9-4B63-BA48-857086207246}" dt="2019-11-04T23:44:10.298" v="384"/>
          <ac:picMkLst>
            <pc:docMk/>
            <pc:sldMk cId="3510472011" sldId="441"/>
            <ac:picMk id="4" creationId="{C45AA05D-162F-4BAC-ACCF-23135FD25825}"/>
          </ac:picMkLst>
        </pc:picChg>
      </pc:sldChg>
      <pc:sldChg chg="addSp delSp modSp del">
        <pc:chgData name="Vin Keane" userId="354283a3-cd4d-4e58-959f-de01bc4a2811" providerId="ADAL" clId="{2FB44AC3-03A9-4B63-BA48-857086207246}" dt="2019-11-04T23:47:12.558" v="454" actId="2696"/>
        <pc:sldMkLst>
          <pc:docMk/>
          <pc:sldMk cId="3606624993" sldId="442"/>
        </pc:sldMkLst>
        <pc:picChg chg="add del mod">
          <ac:chgData name="Vin Keane" userId="354283a3-cd4d-4e58-959f-de01bc4a2811" providerId="ADAL" clId="{2FB44AC3-03A9-4B63-BA48-857086207246}" dt="2019-11-04T23:44:22.902" v="412"/>
          <ac:picMkLst>
            <pc:docMk/>
            <pc:sldMk cId="3606624993" sldId="442"/>
            <ac:picMk id="4" creationId="{04D8F460-11FA-4BB2-87D8-62670C6B6784}"/>
          </ac:picMkLst>
        </pc:picChg>
      </pc:sldChg>
      <pc:sldChg chg="addSp delSp modSp del">
        <pc:chgData name="Vin Keane" userId="354283a3-cd4d-4e58-959f-de01bc4a2811" providerId="ADAL" clId="{2FB44AC3-03A9-4B63-BA48-857086207246}" dt="2019-11-04T23:47:08.738" v="452" actId="2696"/>
        <pc:sldMkLst>
          <pc:docMk/>
          <pc:sldMk cId="1754567647" sldId="443"/>
        </pc:sldMkLst>
        <pc:picChg chg="add del mod">
          <ac:chgData name="Vin Keane" userId="354283a3-cd4d-4e58-959f-de01bc4a2811" providerId="ADAL" clId="{2FB44AC3-03A9-4B63-BA48-857086207246}" dt="2019-11-04T23:43:56.249" v="342"/>
          <ac:picMkLst>
            <pc:docMk/>
            <pc:sldMk cId="1754567647" sldId="443"/>
            <ac:picMk id="5" creationId="{38ADDD38-8687-4197-AEF2-4F00D5E0D980}"/>
          </ac:picMkLst>
        </pc:picChg>
      </pc:sldChg>
      <pc:sldChg chg="addSp delSp modSp del">
        <pc:chgData name="Vin Keane" userId="354283a3-cd4d-4e58-959f-de01bc4a2811" providerId="ADAL" clId="{2FB44AC3-03A9-4B63-BA48-857086207246}" dt="2019-11-04T23:47:05.469" v="451" actId="2696"/>
        <pc:sldMkLst>
          <pc:docMk/>
          <pc:sldMk cId="1868604863" sldId="444"/>
        </pc:sldMkLst>
        <pc:picChg chg="add del mod">
          <ac:chgData name="Vin Keane" userId="354283a3-cd4d-4e58-959f-de01bc4a2811" providerId="ADAL" clId="{2FB44AC3-03A9-4B63-BA48-857086207246}" dt="2019-11-04T23:43:43.715" v="301"/>
          <ac:picMkLst>
            <pc:docMk/>
            <pc:sldMk cId="1868604863" sldId="444"/>
            <ac:picMk id="5" creationId="{A0D889E8-1428-480F-AF4C-344D325BEDAE}"/>
          </ac:picMkLst>
        </pc:picChg>
      </pc:sldChg>
      <pc:sldChg chg="addSp delSp modSp del">
        <pc:chgData name="Vin Keane" userId="354283a3-cd4d-4e58-959f-de01bc4a2811" providerId="ADAL" clId="{2FB44AC3-03A9-4B63-BA48-857086207246}" dt="2019-11-04T23:46:55.856" v="449" actId="2696"/>
        <pc:sldMkLst>
          <pc:docMk/>
          <pc:sldMk cId="2423377065" sldId="445"/>
        </pc:sldMkLst>
        <pc:picChg chg="add del mod">
          <ac:chgData name="Vin Keane" userId="354283a3-cd4d-4e58-959f-de01bc4a2811" providerId="ADAL" clId="{2FB44AC3-03A9-4B63-BA48-857086207246}" dt="2019-11-04T23:43:20.958" v="236"/>
          <ac:picMkLst>
            <pc:docMk/>
            <pc:sldMk cId="2423377065" sldId="445"/>
            <ac:picMk id="4" creationId="{B5D0AAB8-2D6A-49F6-AA4E-617CF1DDA56E}"/>
          </ac:picMkLst>
        </pc:picChg>
      </pc:sldChg>
      <pc:sldChg chg="addSp delSp modSp del">
        <pc:chgData name="Vin Keane" userId="354283a3-cd4d-4e58-959f-de01bc4a2811" providerId="ADAL" clId="{2FB44AC3-03A9-4B63-BA48-857086207246}" dt="2019-11-04T23:47:03.435" v="450" actId="2696"/>
        <pc:sldMkLst>
          <pc:docMk/>
          <pc:sldMk cId="3629077289" sldId="446"/>
        </pc:sldMkLst>
        <pc:picChg chg="add del mod">
          <ac:chgData name="Vin Keane" userId="354283a3-cd4d-4e58-959f-de01bc4a2811" providerId="ADAL" clId="{2FB44AC3-03A9-4B63-BA48-857086207246}" dt="2019-11-04T23:43:33.014" v="271"/>
          <ac:picMkLst>
            <pc:docMk/>
            <pc:sldMk cId="3629077289" sldId="446"/>
            <ac:picMk id="5" creationId="{AB77CA2C-FDED-4557-A547-476FC2303B29}"/>
          </ac:picMkLst>
        </pc:picChg>
      </pc:sldChg>
      <pc:sldChg chg="addSp delSp modSp del">
        <pc:chgData name="Vin Keane" userId="354283a3-cd4d-4e58-959f-de01bc4a2811" providerId="ADAL" clId="{2FB44AC3-03A9-4B63-BA48-857086207246}" dt="2019-11-04T23:46:54.740" v="448" actId="2696"/>
        <pc:sldMkLst>
          <pc:docMk/>
          <pc:sldMk cId="134622073" sldId="447"/>
        </pc:sldMkLst>
        <pc:picChg chg="add del mod">
          <ac:chgData name="Vin Keane" userId="354283a3-cd4d-4e58-959f-de01bc4a2811" providerId="ADAL" clId="{2FB44AC3-03A9-4B63-BA48-857086207246}" dt="2019-11-04T23:43:09.019" v="202"/>
          <ac:picMkLst>
            <pc:docMk/>
            <pc:sldMk cId="134622073" sldId="447"/>
            <ac:picMk id="4" creationId="{385E3D8C-FFF0-40F7-ABC7-29B678A78D17}"/>
          </ac:picMkLst>
        </pc:picChg>
      </pc:sldChg>
      <pc:sldChg chg="addSp delSp modSp del">
        <pc:chgData name="Vin Keane" userId="354283a3-cd4d-4e58-959f-de01bc4a2811" providerId="ADAL" clId="{2FB44AC3-03A9-4B63-BA48-857086207246}" dt="2019-11-04T23:46:53.580" v="447" actId="2696"/>
        <pc:sldMkLst>
          <pc:docMk/>
          <pc:sldMk cId="4169636542" sldId="448"/>
        </pc:sldMkLst>
        <pc:picChg chg="add del mod">
          <ac:chgData name="Vin Keane" userId="354283a3-cd4d-4e58-959f-de01bc4a2811" providerId="ADAL" clId="{2FB44AC3-03A9-4B63-BA48-857086207246}" dt="2019-11-04T23:42:55.090" v="172"/>
          <ac:picMkLst>
            <pc:docMk/>
            <pc:sldMk cId="4169636542" sldId="448"/>
            <ac:picMk id="5" creationId="{EA4A2A5D-16B4-4025-8C09-6FE8EDA9C229}"/>
          </ac:picMkLst>
        </pc:picChg>
      </pc:sldChg>
      <pc:sldChg chg="addSp delSp modSp del">
        <pc:chgData name="Vin Keane" userId="354283a3-cd4d-4e58-959f-de01bc4a2811" providerId="ADAL" clId="{2FB44AC3-03A9-4B63-BA48-857086207246}" dt="2019-11-04T23:46:52.402" v="446" actId="2696"/>
        <pc:sldMkLst>
          <pc:docMk/>
          <pc:sldMk cId="4200901607" sldId="449"/>
        </pc:sldMkLst>
        <pc:picChg chg="add del mod">
          <ac:chgData name="Vin Keane" userId="354283a3-cd4d-4e58-959f-de01bc4a2811" providerId="ADAL" clId="{2FB44AC3-03A9-4B63-BA48-857086207246}" dt="2019-11-04T23:42:37.937" v="136"/>
          <ac:picMkLst>
            <pc:docMk/>
            <pc:sldMk cId="4200901607" sldId="449"/>
            <ac:picMk id="4" creationId="{18526CFE-2C04-49AD-8F2C-0EA0DBB14D11}"/>
          </ac:picMkLst>
        </pc:picChg>
      </pc:sldChg>
      <pc:sldChg chg="addSp delSp modSp del">
        <pc:chgData name="Vin Keane" userId="354283a3-cd4d-4e58-959f-de01bc4a2811" providerId="ADAL" clId="{2FB44AC3-03A9-4B63-BA48-857086207246}" dt="2019-11-04T23:46:51.189" v="445" actId="2696"/>
        <pc:sldMkLst>
          <pc:docMk/>
          <pc:sldMk cId="183092253" sldId="450"/>
        </pc:sldMkLst>
        <pc:picChg chg="add del mod">
          <ac:chgData name="Vin Keane" userId="354283a3-cd4d-4e58-959f-de01bc4a2811" providerId="ADAL" clId="{2FB44AC3-03A9-4B63-BA48-857086207246}" dt="2019-11-04T23:42:25.662" v="99"/>
          <ac:picMkLst>
            <pc:docMk/>
            <pc:sldMk cId="183092253" sldId="450"/>
            <ac:picMk id="4" creationId="{3A163746-4CD1-4BA9-8B6D-9399195659A8}"/>
          </ac:picMkLst>
        </pc:picChg>
      </pc:sldChg>
      <pc:sldChg chg="addSp delSp modSp del">
        <pc:chgData name="Vin Keane" userId="354283a3-cd4d-4e58-959f-de01bc4a2811" providerId="ADAL" clId="{2FB44AC3-03A9-4B63-BA48-857086207246}" dt="2019-11-04T23:46:49.620" v="444" actId="2696"/>
        <pc:sldMkLst>
          <pc:docMk/>
          <pc:sldMk cId="1697454381" sldId="451"/>
        </pc:sldMkLst>
        <pc:picChg chg="add del">
          <ac:chgData name="Vin Keane" userId="354283a3-cd4d-4e58-959f-de01bc4a2811" providerId="ADAL" clId="{2FB44AC3-03A9-4B63-BA48-857086207246}" dt="2019-11-04T23:40:55.554" v="37" actId="478"/>
          <ac:picMkLst>
            <pc:docMk/>
            <pc:sldMk cId="1697454381" sldId="451"/>
            <ac:picMk id="4" creationId="{B3979C1C-EC20-4668-965F-E7956BA14726}"/>
          </ac:picMkLst>
        </pc:picChg>
        <pc:picChg chg="add del mod">
          <ac:chgData name="Vin Keane" userId="354283a3-cd4d-4e58-959f-de01bc4a2811" providerId="ADAL" clId="{2FB44AC3-03A9-4B63-BA48-857086207246}" dt="2019-11-04T23:42:12.746" v="66"/>
          <ac:picMkLst>
            <pc:docMk/>
            <pc:sldMk cId="1697454381" sldId="451"/>
            <ac:picMk id="8" creationId="{127DF0F0-D19B-4073-95EA-659EF77D280F}"/>
          </ac:picMkLst>
        </pc:picChg>
      </pc:sldChg>
      <pc:sldChg chg="addSp delSp add modNotes">
        <pc:chgData name="Vin Keane" userId="354283a3-cd4d-4e58-959f-de01bc4a2811" providerId="ADAL" clId="{2FB44AC3-03A9-4B63-BA48-857086207246}" dt="2019-11-04T23:42:14.662" v="67"/>
        <pc:sldMkLst>
          <pc:docMk/>
          <pc:sldMk cId="2511126500" sldId="452"/>
        </pc:sldMkLst>
        <pc:spChg chg="del">
          <ac:chgData name="Vin Keane" userId="354283a3-cd4d-4e58-959f-de01bc4a2811" providerId="ADAL" clId="{2FB44AC3-03A9-4B63-BA48-857086207246}" dt="2019-11-04T23:39:09.688" v="4"/>
          <ac:spMkLst>
            <pc:docMk/>
            <pc:sldMk cId="2511126500" sldId="452"/>
            <ac:spMk id="2" creationId="{B6DC4AFC-35D5-41E9-B7CE-20F50D5C0C39}"/>
          </ac:spMkLst>
        </pc:spChg>
        <pc:spChg chg="del">
          <ac:chgData name="Vin Keane" userId="354283a3-cd4d-4e58-959f-de01bc4a2811" providerId="ADAL" clId="{2FB44AC3-03A9-4B63-BA48-857086207246}" dt="2019-11-04T23:39:09.688" v="4"/>
          <ac:spMkLst>
            <pc:docMk/>
            <pc:sldMk cId="2511126500" sldId="452"/>
            <ac:spMk id="3" creationId="{E0402D54-13FE-48C0-BE97-3D2AB81FC6CA}"/>
          </ac:spMkLst>
        </pc:spChg>
        <pc:spChg chg="del">
          <ac:chgData name="Vin Keane" userId="354283a3-cd4d-4e58-959f-de01bc4a2811" providerId="ADAL" clId="{2FB44AC3-03A9-4B63-BA48-857086207246}" dt="2019-11-04T23:39:09.688" v="4"/>
          <ac:spMkLst>
            <pc:docMk/>
            <pc:sldMk cId="2511126500" sldId="452"/>
            <ac:spMk id="4" creationId="{8DC78489-BEB7-44BE-B54E-54DD5950F6C8}"/>
          </ac:spMkLst>
        </pc:spChg>
        <pc:picChg chg="add">
          <ac:chgData name="Vin Keane" userId="354283a3-cd4d-4e58-959f-de01bc4a2811" providerId="ADAL" clId="{2FB44AC3-03A9-4B63-BA48-857086207246}" dt="2019-11-04T23:42:14.662" v="67"/>
          <ac:picMkLst>
            <pc:docMk/>
            <pc:sldMk cId="2511126500" sldId="452"/>
            <ac:picMk id="5" creationId="{352670FE-2E9A-4576-9097-3027EC0FED5E}"/>
          </ac:picMkLst>
        </pc:picChg>
      </pc:sldChg>
      <pc:sldChg chg="addSp add ord modNotes">
        <pc:chgData name="Vin Keane" userId="354283a3-cd4d-4e58-959f-de01bc4a2811" providerId="ADAL" clId="{2FB44AC3-03A9-4B63-BA48-857086207246}" dt="2019-11-04T23:42:27.672" v="100"/>
        <pc:sldMkLst>
          <pc:docMk/>
          <pc:sldMk cId="3583175232" sldId="453"/>
        </pc:sldMkLst>
        <pc:picChg chg="add">
          <ac:chgData name="Vin Keane" userId="354283a3-cd4d-4e58-959f-de01bc4a2811" providerId="ADAL" clId="{2FB44AC3-03A9-4B63-BA48-857086207246}" dt="2019-11-04T23:42:27.672" v="100"/>
          <ac:picMkLst>
            <pc:docMk/>
            <pc:sldMk cId="3583175232" sldId="453"/>
            <ac:picMk id="2" creationId="{1EC1480C-E564-4083-ADF0-C738CA2343B8}"/>
          </ac:picMkLst>
        </pc:picChg>
      </pc:sldChg>
      <pc:sldChg chg="addSp add ord modNotes">
        <pc:chgData name="Vin Keane" userId="354283a3-cd4d-4e58-959f-de01bc4a2811" providerId="ADAL" clId="{2FB44AC3-03A9-4B63-BA48-857086207246}" dt="2019-11-04T23:42:39.327" v="137"/>
        <pc:sldMkLst>
          <pc:docMk/>
          <pc:sldMk cId="1685883254" sldId="454"/>
        </pc:sldMkLst>
        <pc:picChg chg="add">
          <ac:chgData name="Vin Keane" userId="354283a3-cd4d-4e58-959f-de01bc4a2811" providerId="ADAL" clId="{2FB44AC3-03A9-4B63-BA48-857086207246}" dt="2019-11-04T23:42:39.327" v="137"/>
          <ac:picMkLst>
            <pc:docMk/>
            <pc:sldMk cId="1685883254" sldId="454"/>
            <ac:picMk id="2" creationId="{C1F657AA-793C-4BA5-8F8D-5A25AA67B408}"/>
          </ac:picMkLst>
        </pc:picChg>
      </pc:sldChg>
      <pc:sldChg chg="addSp add ord modNotes">
        <pc:chgData name="Vin Keane" userId="354283a3-cd4d-4e58-959f-de01bc4a2811" providerId="ADAL" clId="{2FB44AC3-03A9-4B63-BA48-857086207246}" dt="2019-11-04T23:42:56.438" v="173"/>
        <pc:sldMkLst>
          <pc:docMk/>
          <pc:sldMk cId="1830503654" sldId="455"/>
        </pc:sldMkLst>
        <pc:picChg chg="add">
          <ac:chgData name="Vin Keane" userId="354283a3-cd4d-4e58-959f-de01bc4a2811" providerId="ADAL" clId="{2FB44AC3-03A9-4B63-BA48-857086207246}" dt="2019-11-04T23:42:56.438" v="173"/>
          <ac:picMkLst>
            <pc:docMk/>
            <pc:sldMk cId="1830503654" sldId="455"/>
            <ac:picMk id="2" creationId="{8F355501-6FDD-484B-98DA-93F4056BCE42}"/>
          </ac:picMkLst>
        </pc:picChg>
      </pc:sldChg>
      <pc:sldChg chg="addSp add ord modNotes">
        <pc:chgData name="Vin Keane" userId="354283a3-cd4d-4e58-959f-de01bc4a2811" providerId="ADAL" clId="{2FB44AC3-03A9-4B63-BA48-857086207246}" dt="2019-11-04T23:43:10.288" v="203"/>
        <pc:sldMkLst>
          <pc:docMk/>
          <pc:sldMk cId="1710497925" sldId="456"/>
        </pc:sldMkLst>
        <pc:picChg chg="add">
          <ac:chgData name="Vin Keane" userId="354283a3-cd4d-4e58-959f-de01bc4a2811" providerId="ADAL" clId="{2FB44AC3-03A9-4B63-BA48-857086207246}" dt="2019-11-04T23:43:10.288" v="203"/>
          <ac:picMkLst>
            <pc:docMk/>
            <pc:sldMk cId="1710497925" sldId="456"/>
            <ac:picMk id="2" creationId="{BE71355D-7503-41E5-B697-0BA93B3C93BB}"/>
          </ac:picMkLst>
        </pc:picChg>
      </pc:sldChg>
      <pc:sldChg chg="addSp add ord modNotes">
        <pc:chgData name="Vin Keane" userId="354283a3-cd4d-4e58-959f-de01bc4a2811" providerId="ADAL" clId="{2FB44AC3-03A9-4B63-BA48-857086207246}" dt="2019-11-04T23:43:22.292" v="237"/>
        <pc:sldMkLst>
          <pc:docMk/>
          <pc:sldMk cId="1743573824" sldId="457"/>
        </pc:sldMkLst>
        <pc:picChg chg="add">
          <ac:chgData name="Vin Keane" userId="354283a3-cd4d-4e58-959f-de01bc4a2811" providerId="ADAL" clId="{2FB44AC3-03A9-4B63-BA48-857086207246}" dt="2019-11-04T23:43:22.292" v="237"/>
          <ac:picMkLst>
            <pc:docMk/>
            <pc:sldMk cId="1743573824" sldId="457"/>
            <ac:picMk id="2" creationId="{360BFA9A-6F87-4817-89C5-46EA985D247E}"/>
          </ac:picMkLst>
        </pc:picChg>
      </pc:sldChg>
      <pc:sldChg chg="addSp add ord modNotes">
        <pc:chgData name="Vin Keane" userId="354283a3-cd4d-4e58-959f-de01bc4a2811" providerId="ADAL" clId="{2FB44AC3-03A9-4B63-BA48-857086207246}" dt="2019-11-04T23:43:34.332" v="272"/>
        <pc:sldMkLst>
          <pc:docMk/>
          <pc:sldMk cId="4229477656" sldId="458"/>
        </pc:sldMkLst>
        <pc:picChg chg="add">
          <ac:chgData name="Vin Keane" userId="354283a3-cd4d-4e58-959f-de01bc4a2811" providerId="ADAL" clId="{2FB44AC3-03A9-4B63-BA48-857086207246}" dt="2019-11-04T23:43:34.332" v="272"/>
          <ac:picMkLst>
            <pc:docMk/>
            <pc:sldMk cId="4229477656" sldId="458"/>
            <ac:picMk id="2" creationId="{69EA564A-24B0-49D5-BD71-8A737AD4D156}"/>
          </ac:picMkLst>
        </pc:picChg>
      </pc:sldChg>
      <pc:sldChg chg="addSp add ord modNotes">
        <pc:chgData name="Vin Keane" userId="354283a3-cd4d-4e58-959f-de01bc4a2811" providerId="ADAL" clId="{2FB44AC3-03A9-4B63-BA48-857086207246}" dt="2019-11-04T23:43:44.946" v="302"/>
        <pc:sldMkLst>
          <pc:docMk/>
          <pc:sldMk cId="2794249026" sldId="459"/>
        </pc:sldMkLst>
        <pc:picChg chg="add">
          <ac:chgData name="Vin Keane" userId="354283a3-cd4d-4e58-959f-de01bc4a2811" providerId="ADAL" clId="{2FB44AC3-03A9-4B63-BA48-857086207246}" dt="2019-11-04T23:43:44.946" v="302"/>
          <ac:picMkLst>
            <pc:docMk/>
            <pc:sldMk cId="2794249026" sldId="459"/>
            <ac:picMk id="2" creationId="{EFFC63CE-A1D8-43BB-B401-B70DA72A7B6A}"/>
          </ac:picMkLst>
        </pc:picChg>
      </pc:sldChg>
      <pc:sldChg chg="addSp add ord modNotes">
        <pc:chgData name="Vin Keane" userId="354283a3-cd4d-4e58-959f-de01bc4a2811" providerId="ADAL" clId="{2FB44AC3-03A9-4B63-BA48-857086207246}" dt="2019-11-04T23:43:57.400" v="343"/>
        <pc:sldMkLst>
          <pc:docMk/>
          <pc:sldMk cId="3779247713" sldId="460"/>
        </pc:sldMkLst>
        <pc:picChg chg="add">
          <ac:chgData name="Vin Keane" userId="354283a3-cd4d-4e58-959f-de01bc4a2811" providerId="ADAL" clId="{2FB44AC3-03A9-4B63-BA48-857086207246}" dt="2019-11-04T23:43:57.400" v="343"/>
          <ac:picMkLst>
            <pc:docMk/>
            <pc:sldMk cId="3779247713" sldId="460"/>
            <ac:picMk id="2" creationId="{FE72FFCE-0382-4325-AC0E-01B96AA7D7DD}"/>
          </ac:picMkLst>
        </pc:picChg>
      </pc:sldChg>
      <pc:sldChg chg="addSp add ord modNotes">
        <pc:chgData name="Vin Keane" userId="354283a3-cd4d-4e58-959f-de01bc4a2811" providerId="ADAL" clId="{2FB44AC3-03A9-4B63-BA48-857086207246}" dt="2019-11-04T23:44:11.363" v="385"/>
        <pc:sldMkLst>
          <pc:docMk/>
          <pc:sldMk cId="3115949148" sldId="461"/>
        </pc:sldMkLst>
        <pc:picChg chg="add">
          <ac:chgData name="Vin Keane" userId="354283a3-cd4d-4e58-959f-de01bc4a2811" providerId="ADAL" clId="{2FB44AC3-03A9-4B63-BA48-857086207246}" dt="2019-11-04T23:44:11.363" v="385"/>
          <ac:picMkLst>
            <pc:docMk/>
            <pc:sldMk cId="3115949148" sldId="461"/>
            <ac:picMk id="2" creationId="{563F34B0-3623-4C35-88A5-82439837082F}"/>
          </ac:picMkLst>
        </pc:picChg>
      </pc:sldChg>
      <pc:sldChg chg="addSp add ord modNotes">
        <pc:chgData name="Vin Keane" userId="354283a3-cd4d-4e58-959f-de01bc4a2811" providerId="ADAL" clId="{2FB44AC3-03A9-4B63-BA48-857086207246}" dt="2019-11-04T23:44:24.464" v="413"/>
        <pc:sldMkLst>
          <pc:docMk/>
          <pc:sldMk cId="2391727516" sldId="462"/>
        </pc:sldMkLst>
        <pc:picChg chg="add">
          <ac:chgData name="Vin Keane" userId="354283a3-cd4d-4e58-959f-de01bc4a2811" providerId="ADAL" clId="{2FB44AC3-03A9-4B63-BA48-857086207246}" dt="2019-11-04T23:44:24.464" v="413"/>
          <ac:picMkLst>
            <pc:docMk/>
            <pc:sldMk cId="2391727516" sldId="462"/>
            <ac:picMk id="2" creationId="{7ECEB0E7-6537-4813-BE5A-18B7D7B553A8}"/>
          </ac:picMkLst>
        </pc:picChg>
      </pc:sldChg>
      <pc:sldMasterChg chg="modSp delSldLayout modSldLayout">
        <pc:chgData name="Vin Keane" userId="354283a3-cd4d-4e58-959f-de01bc4a2811" providerId="ADAL" clId="{2FB44AC3-03A9-4B63-BA48-857086207246}" dt="2019-11-05T00:45:21.173" v="472"/>
        <pc:sldMasterMkLst>
          <pc:docMk/>
          <pc:sldMasterMk cId="2846929134" sldId="2147483699"/>
        </pc:sldMasterMkLst>
        <pc:spChg chg="mod">
          <ac:chgData name="Vin Keane" userId="354283a3-cd4d-4e58-959f-de01bc4a2811" providerId="ADAL" clId="{2FB44AC3-03A9-4B63-BA48-857086207246}" dt="2019-11-05T00:45:21.173" v="472"/>
          <ac:spMkLst>
            <pc:docMk/>
            <pc:sldMasterMk cId="2846929134" sldId="2147483699"/>
            <ac:spMk id="2" creationId="{DBE1E63F-34F2-43E7-B17A-0D310237E97F}"/>
          </ac:spMkLst>
        </pc:spChg>
        <pc:sldLayoutChg chg="del">
          <pc:chgData name="Vin Keane" userId="354283a3-cd4d-4e58-959f-de01bc4a2811" providerId="ADAL" clId="{2FB44AC3-03A9-4B63-BA48-857086207246}" dt="2019-11-05T00:40:05.119" v="463" actId="2696"/>
          <pc:sldLayoutMkLst>
            <pc:docMk/>
            <pc:sldMasterMk cId="2846929134" sldId="2147483699"/>
            <pc:sldLayoutMk cId="4127495289" sldId="2147483700"/>
          </pc:sldLayoutMkLst>
        </pc:sldLayoutChg>
        <pc:sldLayoutChg chg="addSp delSp modSp">
          <pc:chgData name="Vin Keane" userId="354283a3-cd4d-4e58-959f-de01bc4a2811" providerId="ADAL" clId="{2FB44AC3-03A9-4B63-BA48-857086207246}" dt="2019-11-04T23:58:31.343" v="458" actId="478"/>
          <pc:sldLayoutMkLst>
            <pc:docMk/>
            <pc:sldMasterMk cId="2846929134" sldId="2147483699"/>
            <pc:sldLayoutMk cId="1157444521" sldId="2147483722"/>
          </pc:sldLayoutMkLst>
          <pc:spChg chg="del mod">
            <ac:chgData name="Vin Keane" userId="354283a3-cd4d-4e58-959f-de01bc4a2811" providerId="ADAL" clId="{2FB44AC3-03A9-4B63-BA48-857086207246}" dt="2019-11-04T23:44:57.577" v="438" actId="478"/>
            <ac:spMkLst>
              <pc:docMk/>
              <pc:sldMasterMk cId="2846929134" sldId="2147483699"/>
              <pc:sldLayoutMk cId="1157444521" sldId="2147483722"/>
              <ac:spMk id="3" creationId="{BE753065-D305-4291-B58C-2D24DB4D1ABC}"/>
            </ac:spMkLst>
          </pc:spChg>
          <pc:spChg chg="del mod">
            <ac:chgData name="Vin Keane" userId="354283a3-cd4d-4e58-959f-de01bc4a2811" providerId="ADAL" clId="{2FB44AC3-03A9-4B63-BA48-857086207246}" dt="2019-11-04T23:44:53.540" v="436" actId="478"/>
            <ac:spMkLst>
              <pc:docMk/>
              <pc:sldMasterMk cId="2846929134" sldId="2147483699"/>
              <pc:sldLayoutMk cId="1157444521" sldId="2147483722"/>
              <ac:spMk id="16" creationId="{72A616B1-5EAF-4C79-B596-AF11893AC9A7}"/>
            </ac:spMkLst>
          </pc:spChg>
          <pc:picChg chg="add mod ord">
            <ac:chgData name="Vin Keane" userId="354283a3-cd4d-4e58-959f-de01bc4a2811" providerId="ADAL" clId="{2FB44AC3-03A9-4B63-BA48-857086207246}" dt="2019-11-04T23:44:50.010" v="434" actId="167"/>
            <ac:picMkLst>
              <pc:docMk/>
              <pc:sldMasterMk cId="2846929134" sldId="2147483699"/>
              <pc:sldLayoutMk cId="1157444521" sldId="2147483722"/>
              <ac:picMk id="2" creationId="{586808F6-9DFE-4E8F-9C0C-263622D4C629}"/>
            </ac:picMkLst>
          </pc:picChg>
          <pc:cxnChg chg="del">
            <ac:chgData name="Vin Keane" userId="354283a3-cd4d-4e58-959f-de01bc4a2811" providerId="ADAL" clId="{2FB44AC3-03A9-4B63-BA48-857086207246}" dt="2019-11-04T23:58:31.343" v="458" actId="478"/>
            <ac:cxnSpMkLst>
              <pc:docMk/>
              <pc:sldMasterMk cId="2846929134" sldId="2147483699"/>
              <pc:sldLayoutMk cId="1157444521" sldId="2147483722"/>
              <ac:cxnSpMk id="39" creationId="{E63CD991-CB2B-4F99-AE29-5368153C873F}"/>
            </ac:cxnSpMkLst>
          </pc:cxnChg>
        </pc:sldLayoutChg>
        <pc:sldLayoutChg chg="del">
          <pc:chgData name="Vin Keane" userId="354283a3-cd4d-4e58-959f-de01bc4a2811" providerId="ADAL" clId="{2FB44AC3-03A9-4B63-BA48-857086207246}" dt="2019-11-05T00:40:03.168" v="462" actId="2696"/>
          <pc:sldLayoutMkLst>
            <pc:docMk/>
            <pc:sldMasterMk cId="2846929134" sldId="2147483699"/>
            <pc:sldLayoutMk cId="1515865191" sldId="2147483723"/>
          </pc:sldLayoutMkLst>
        </pc:sldLayoutChg>
        <pc:sldLayoutChg chg="delSp">
          <pc:chgData name="Vin Keane" userId="354283a3-cd4d-4e58-959f-de01bc4a2811" providerId="ADAL" clId="{2FB44AC3-03A9-4B63-BA48-857086207246}" dt="2019-11-04T23:38:38.278" v="2" actId="478"/>
          <pc:sldLayoutMkLst>
            <pc:docMk/>
            <pc:sldMasterMk cId="2846929134" sldId="2147483699"/>
            <pc:sldLayoutMk cId="2619912631" sldId="2147483724"/>
          </pc:sldLayoutMkLst>
          <pc:spChg chg="del">
            <ac:chgData name="Vin Keane" userId="354283a3-cd4d-4e58-959f-de01bc4a2811" providerId="ADAL" clId="{2FB44AC3-03A9-4B63-BA48-857086207246}" dt="2019-11-04T23:38:33.309" v="0"/>
            <ac:spMkLst>
              <pc:docMk/>
              <pc:sldMasterMk cId="2846929134" sldId="2147483699"/>
              <pc:sldLayoutMk cId="2619912631" sldId="2147483724"/>
              <ac:spMk id="2" creationId="{00000000-0000-0000-0000-000000000000}"/>
            </ac:spMkLst>
          </pc:spChg>
          <pc:spChg chg="del">
            <ac:chgData name="Vin Keane" userId="354283a3-cd4d-4e58-959f-de01bc4a2811" providerId="ADAL" clId="{2FB44AC3-03A9-4B63-BA48-857086207246}" dt="2019-11-04T23:38:36.206" v="1" actId="478"/>
            <ac:spMkLst>
              <pc:docMk/>
              <pc:sldMasterMk cId="2846929134" sldId="2147483699"/>
              <pc:sldLayoutMk cId="2619912631" sldId="2147483724"/>
              <ac:spMk id="3" creationId="{00000000-0000-0000-0000-000000000000}"/>
            </ac:spMkLst>
          </pc:spChg>
          <pc:spChg chg="del">
            <ac:chgData name="Vin Keane" userId="354283a3-cd4d-4e58-959f-de01bc4a2811" providerId="ADAL" clId="{2FB44AC3-03A9-4B63-BA48-857086207246}" dt="2019-11-04T23:38:38.278" v="2" actId="478"/>
            <ac:spMkLst>
              <pc:docMk/>
              <pc:sldMasterMk cId="2846929134" sldId="2147483699"/>
              <pc:sldLayoutMk cId="2619912631" sldId="2147483724"/>
              <ac:spMk id="13" creationId="{262E4F8F-7932-4ED1-AA71-4E29E60C56E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11/4/2019</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3685540"/>
            <a:ext cx="6400800" cy="526923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768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effectLst/>
                <a:latin typeface="+mn-lt"/>
                <a:ea typeface="+mn-ea"/>
                <a:cs typeface="+mn-cs"/>
              </a:rPr>
              <a:t>223</a:t>
            </a:r>
          </a:p>
          <a:p>
            <a:r>
              <a:rPr lang="en-US" sz="1200" b="1" kern="1200">
                <a:solidFill>
                  <a:schemeClr val="tx1"/>
                </a:solidFill>
                <a:effectLst/>
                <a:latin typeface="+mn-lt"/>
                <a:ea typeface="+mn-ea"/>
                <a:cs typeface="+mn-cs"/>
              </a:rPr>
              <a:t>LAPAROSCOPIC VERSUS OPEN HEPATECTOMY FOR LARGE HEPATOCELLULAR CARCINOMA: A RANDOMIZED CONTROLLED STUDY</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Ahmed Elgendi</a:t>
            </a:r>
            <a:r>
              <a:rPr lang="en-US" sz="1200" i="1" kern="1200">
                <a:solidFill>
                  <a:schemeClr val="tx1"/>
                </a:solidFill>
                <a:effectLst/>
                <a:latin typeface="+mn-lt"/>
                <a:ea typeface="+mn-ea"/>
                <a:cs typeface="+mn-cs"/>
              </a:rPr>
              <a:t>, Surgery, Alexandria University, Mohamed Elshafei, Radiology, Alexandria University and Essam Bedewy, Hepatology, Alexandria University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Large Hepatocelluar carcinoma (HCC) in cirrhotics represent a surgical challenge especially for laparoscopic hepatectomy (LH) .Strong evidence from prospective studies for the superiority of either the laparoscopic or open surgical approach is still lacking. Aim was to compare feasibility, safety, surgical and oncologic efficiency of laparoscopic versus open hepatetcomy (OH) in management of solitary large (&gt;5 cm) HCC in Child A cirrhotic patients due to hepatitis C infection in a single center.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Ethics Committee and review board in our institute approved the study and treatment protocol. An informed consent was obtained from all patients who agreed to participate in the study. 150 Child A cirrhotic patients with large HCC met the inclusion criteria and were randomly assigned to either OH group (75 patients) or LH group (75 patients). All were treated with curative intent aiming at achieving R0 resection.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Laparoscopic hepatectomy had significantly less operative time (280.35 ± 24.69 versus 255.65 ± 22.63 minutes,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and shorter duration of hospital stay (8.50 ± 0.78 versus 10.52 ± 0.78 days,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with comparable overall complications (43 versus 39%,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=.03). Laparoscopic hepatectomy had comparative resection time (184.65 ± 47.50 versus 174.46 ± 29.35 minutes,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=.319), amount of blood loss (1060 versus 980mL,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=.817), transfusion rate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=1.00), and R0 resection rate when compared with open hepatectomy. Duration of need for intravenous narcotic requirement was significantly longer in OH 3.8 ± 1.3 days vs 1.5 ± 0.8 days in LH with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=0.0001. Patients in LH group had started diet significantly earlier: 1.7 (1.5–2.2) days of postoperative fasting in contrast to 2.6 (2.1–2.3) days of postoperative fasting in the OH group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=0.001). Time to regular diet was significantly earlier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&lt;0.0001) in the laparoscopic than in the open group (2.1 ± 0.8 days vs 3.8 ± 1.2 days respectively).The patients of LH group recovered more rapidly, which consequently resulted in significantly shorter hospitalization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After median follow-up of 62.34 (34.52–89.47) months, LH achieved similar adequate oncological outcome of OH, no local recurrence, with no significant difference in early recurrence or number of de novo lesions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=.42).Recurrences related to laparoscopy, such as peritoneal dissemination and port-site recurrences, were not observed in the LH group. One-year and 3-year disease free survival (DFS) rates, 69% and 39%, in the LH were comparable to corresponding rates of 65% and 36% in OH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=.8).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LH is superior to the OH in solitary large HCC with significantly shorter duration of hospital stay. LH does not compromise the oncological outcomes and achieve similar disease-free survival compared to OH.</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Ahmed Elgendi, Ahmed Elgendi, Mohamed Elshafei, Essam Bedewy </a:t>
            </a:r>
          </a:p>
          <a:p>
            <a:endParaRPr lang="en-US" sz="1200" b="0" u="none" kern="1200" baseline="0">
              <a:solidFill>
                <a:schemeClr val="tx1"/>
              </a:solidFill>
              <a:latin typeface="+mn-lt"/>
              <a:ea typeface="+mn-ea"/>
              <a:cs typeface="+mn-cs"/>
            </a:endParaRPr>
          </a:p>
          <a:p>
            <a:endParaRPr lang="en-US"/>
          </a:p>
        </p:txBody>
      </p:sp>
    </p:spTree>
    <p:extLst>
      <p:ext uri="{BB962C8B-B14F-4D97-AF65-F5344CB8AC3E}">
        <p14:creationId xmlns:p14="http://schemas.microsoft.com/office/powerpoint/2010/main" val="189297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a:solidFill>
                  <a:schemeClr val="tx1"/>
                </a:solidFill>
                <a:effectLst/>
                <a:latin typeface="+mn-lt"/>
                <a:ea typeface="+mn-ea"/>
                <a:cs typeface="+mn-cs"/>
              </a:rPr>
              <a:t>224 </a:t>
            </a:r>
          </a:p>
          <a:p>
            <a:r>
              <a:rPr lang="en-US" sz="1200" b="1" kern="1200">
                <a:solidFill>
                  <a:schemeClr val="tx1"/>
                </a:solidFill>
                <a:effectLst/>
                <a:latin typeface="+mn-lt"/>
                <a:ea typeface="+mn-ea"/>
                <a:cs typeface="+mn-cs"/>
              </a:rPr>
              <a:t>SURGICAL TREATMENT IS ASSOCIATED WITH IMPROVED OUTCOME IN PATIENTS WITH SINGLE LESS THAN 2cm HEPATOCELLULAR CARCINOMA</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Ju Dong Yang</a:t>
            </a:r>
            <a:r>
              <a:rPr lang="en-US" sz="1200" i="1" kern="1200" baseline="30000">
                <a:solidFill>
                  <a:schemeClr val="tx1"/>
                </a:solidFill>
                <a:effectLst/>
                <a:latin typeface="+mn-lt"/>
                <a:ea typeface="+mn-ea"/>
                <a:cs typeface="+mn-cs"/>
              </a:rPr>
              <a:t>1,2,3</a:t>
            </a:r>
            <a:r>
              <a:rPr lang="en-US" sz="1200" i="1" kern="1200">
                <a:solidFill>
                  <a:schemeClr val="tx1"/>
                </a:solidFill>
                <a:effectLst/>
                <a:latin typeface="+mn-lt"/>
                <a:ea typeface="+mn-ea"/>
                <a:cs typeface="+mn-cs"/>
              </a:rPr>
              <a:t>, Michael Luu</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Mazen Noureddin, MD</a:t>
            </a:r>
            <a:r>
              <a:rPr lang="en-US" sz="1200" i="1" kern="1200" baseline="30000">
                <a:solidFill>
                  <a:schemeClr val="tx1"/>
                </a:solidFill>
                <a:effectLst/>
                <a:latin typeface="+mn-lt"/>
                <a:ea typeface="+mn-ea"/>
                <a:cs typeface="+mn-cs"/>
              </a:rPr>
              <a:t>5,6</a:t>
            </a:r>
            <a:r>
              <a:rPr lang="en-US" sz="1200" i="1" kern="1200">
                <a:solidFill>
                  <a:schemeClr val="tx1"/>
                </a:solidFill>
                <a:effectLst/>
                <a:latin typeface="+mn-lt"/>
                <a:ea typeface="+mn-ea"/>
                <a:cs typeface="+mn-cs"/>
              </a:rPr>
              <a:t>, Dr. Alexander Kuo</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 Dr. Walid S. Ayoub</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Vinay Sundaram</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Honore Kotler</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Irene Kim</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Tsuyoshi Todo</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Kambiz Kosari</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Shelly C. Lu</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Andrew Hendifar</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Nicholas Nissen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Dr. Jun Gong</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(1)Division of Digestive and Liver Diseases, Cedars Sinai Medical Center, (2)Comprehensive Transplant Center, Cedars Sinai Medical Center, (3)Samuel Oschin Comprehensive Cancer Institute, Cedars Sinai Medical Center, (4)Biostatistics and Bioinformatics Research Center, Cedars Sinai Medical Center, (5)Digestive and Liver Diseases, Cedars Sinai Medical Center, (6)Cedars Sinai, Comprehensive Transplant Center, Los Angeles, CA, USA, (7)Gastroenterology and Hepatology, University of California, Davis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Single &lt; 2 cm hepatocellular carcinoma (HCC) has distinct tumor biology with good clinical outcomes. The aim of the study is to investigate factors associated with the outcome of single &lt;2cm HCC.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The National cancer database (NCDB), which represents more than 70 % of newly diagnosed cancer cases nationwide, was used to identify all HCC patients who were diagnosed between 2004 and 2014. Factors associated with survival of patients with the single &lt; 2 cm HCC were identified using Cox-proportional hazards regression analyses.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A total of 6,261 HCC patients had a single &lt; 2 cm HCC. </a:t>
            </a:r>
            <a:r>
              <a:rPr lang="en-US" sz="1200" b="1" i="1" kern="1200">
                <a:solidFill>
                  <a:schemeClr val="tx1"/>
                </a:solidFill>
                <a:effectLst/>
                <a:latin typeface="+mn-lt"/>
                <a:ea typeface="+mn-ea"/>
                <a:cs typeface="+mn-cs"/>
              </a:rPr>
              <a:t>Older age</a:t>
            </a:r>
            <a:r>
              <a:rPr lang="en-US" sz="1200" kern="1200">
                <a:solidFill>
                  <a:schemeClr val="tx1"/>
                </a:solidFill>
                <a:effectLst/>
                <a:latin typeface="+mn-lt"/>
                <a:ea typeface="+mn-ea"/>
                <a:cs typeface="+mn-cs"/>
              </a:rPr>
              <a:t> (adjusted hazard ratio [AHR] per 10 years: 1.21, 95% CI: 1.11-1.31,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 0.01), </a:t>
            </a:r>
            <a:r>
              <a:rPr lang="en-US" sz="1200" b="1" i="1" kern="1200">
                <a:solidFill>
                  <a:schemeClr val="tx1"/>
                </a:solidFill>
                <a:effectLst/>
                <a:latin typeface="+mn-lt"/>
                <a:ea typeface="+mn-ea"/>
                <a:cs typeface="+mn-cs"/>
              </a:rPr>
              <a:t>Race</a:t>
            </a:r>
            <a:r>
              <a:rPr lang="en-US" sz="1200" i="1" kern="1200">
                <a:solidFill>
                  <a:schemeClr val="tx1"/>
                </a:solidFill>
                <a:effectLst/>
                <a:latin typeface="+mn-lt"/>
                <a:ea typeface="+mn-ea"/>
                <a:cs typeface="+mn-cs"/>
              </a:rPr>
              <a:t>:</a:t>
            </a:r>
            <a:r>
              <a:rPr lang="en-US" sz="1200" kern="1200">
                <a:solidFill>
                  <a:schemeClr val="tx1"/>
                </a:solidFill>
                <a:effectLst/>
                <a:latin typeface="+mn-lt"/>
                <a:ea typeface="+mn-ea"/>
                <a:cs typeface="+mn-cs"/>
              </a:rPr>
              <a:t> White race (AHR: 1.26, 95% CI: 1.01- 1.57,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 0.01) vs Hispanic, </a:t>
            </a:r>
            <a:r>
              <a:rPr lang="en-US" sz="1200" b="1" i="1" kern="1200">
                <a:solidFill>
                  <a:schemeClr val="tx1"/>
                </a:solidFill>
                <a:effectLst/>
                <a:latin typeface="+mn-lt"/>
                <a:ea typeface="+mn-ea"/>
                <a:cs typeface="+mn-cs"/>
              </a:rPr>
              <a:t>insurance status</a:t>
            </a:r>
            <a:r>
              <a:rPr lang="en-US" sz="1200" kern="1200">
                <a:solidFill>
                  <a:schemeClr val="tx1"/>
                </a:solidFill>
                <a:effectLst/>
                <a:latin typeface="+mn-lt"/>
                <a:ea typeface="+mn-ea"/>
                <a:cs typeface="+mn-cs"/>
              </a:rPr>
              <a:t>: private insurance (AHR: 0.47, 95% CI: 0.32- 0.62,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or Medicaid/Medicare (AHR: 0.57, 95% CI: 0.41- 0.79,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vs uninsured status, </a:t>
            </a:r>
            <a:r>
              <a:rPr lang="en-US" sz="1200" b="1" i="1" kern="1200">
                <a:solidFill>
                  <a:schemeClr val="tx1"/>
                </a:solidFill>
                <a:effectLst/>
                <a:latin typeface="+mn-lt"/>
                <a:ea typeface="+mn-ea"/>
                <a:cs typeface="+mn-cs"/>
              </a:rPr>
              <a:t>type of medical facility</a:t>
            </a:r>
            <a:r>
              <a:rPr lang="en-US" sz="1200" kern="1200">
                <a:solidFill>
                  <a:schemeClr val="tx1"/>
                </a:solidFill>
                <a:effectLst/>
                <a:latin typeface="+mn-lt"/>
                <a:ea typeface="+mn-ea"/>
                <a:cs typeface="+mn-cs"/>
              </a:rPr>
              <a:t>: academic cancer center (AHR: 0.27, 95% CI: 0.15- 0.48,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integrated network (AHR: 0.35, 95% CI: 0.19- 0.64,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comprehensive community cancer program (AHR: 0.38, 95% CI: 0.21- 0.69,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vs community cancer program,</a:t>
            </a:r>
            <a:r>
              <a:rPr lang="en-US" sz="1200" b="1" kern="1200">
                <a:solidFill>
                  <a:schemeClr val="tx1"/>
                </a:solidFill>
                <a:effectLst/>
                <a:latin typeface="+mn-lt"/>
                <a:ea typeface="+mn-ea"/>
                <a:cs typeface="+mn-cs"/>
              </a:rPr>
              <a:t> </a:t>
            </a:r>
            <a:r>
              <a:rPr lang="en-US" sz="1200" b="1" i="1" kern="1200">
                <a:solidFill>
                  <a:schemeClr val="tx1"/>
                </a:solidFill>
                <a:effectLst/>
                <a:latin typeface="+mn-lt"/>
                <a:ea typeface="+mn-ea"/>
                <a:cs typeface="+mn-cs"/>
              </a:rPr>
              <a:t>regions of facility</a:t>
            </a:r>
            <a:r>
              <a:rPr lang="en-US" sz="1200" kern="1200">
                <a:solidFill>
                  <a:schemeClr val="tx1"/>
                </a:solidFill>
                <a:effectLst/>
                <a:latin typeface="+mn-lt"/>
                <a:ea typeface="+mn-ea"/>
                <a:cs typeface="+mn-cs"/>
              </a:rPr>
              <a:t>: West (AHR: 1.28, 95% CI: 1.05- 1.55,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Midwest (AHR: 1.30, 95% CI: 1.07- 1.57,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vs South, </a:t>
            </a:r>
            <a:r>
              <a:rPr lang="en-US" sz="1200" b="1" i="1" kern="1200">
                <a:solidFill>
                  <a:schemeClr val="tx1"/>
                </a:solidFill>
                <a:effectLst/>
                <a:latin typeface="+mn-lt"/>
                <a:ea typeface="+mn-ea"/>
                <a:cs typeface="+mn-cs"/>
              </a:rPr>
              <a:t>Charlson Comorbidity index</a:t>
            </a:r>
            <a:r>
              <a:rPr lang="en-US" sz="1200" kern="1200">
                <a:solidFill>
                  <a:schemeClr val="tx1"/>
                </a:solidFill>
                <a:effectLst/>
                <a:latin typeface="+mn-lt"/>
                <a:ea typeface="+mn-ea"/>
                <a:cs typeface="+mn-cs"/>
              </a:rPr>
              <a:t> ≥3 vs 0 (AHR: 1.28, 95% CI: 1.07- 1.53,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a:t>
            </a:r>
            <a:r>
              <a:rPr lang="en-US" sz="1200" b="1" i="1" kern="1200">
                <a:solidFill>
                  <a:schemeClr val="tx1"/>
                </a:solidFill>
                <a:effectLst/>
                <a:latin typeface="+mn-lt"/>
                <a:ea typeface="+mn-ea"/>
                <a:cs typeface="+mn-cs"/>
              </a:rPr>
              <a:t>elevated alpha-fetoprotein</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(AHR: 1.26, 95% CI: 1.10- 1.44,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and </a:t>
            </a:r>
            <a:r>
              <a:rPr lang="en-US" sz="1200" b="1" i="1" kern="1200">
                <a:solidFill>
                  <a:schemeClr val="tx1"/>
                </a:solidFill>
                <a:effectLst/>
                <a:latin typeface="+mn-lt"/>
                <a:ea typeface="+mn-ea"/>
                <a:cs typeface="+mn-cs"/>
              </a:rPr>
              <a:t>higher MELD score</a:t>
            </a:r>
            <a:r>
              <a:rPr lang="en-US" sz="1200" kern="1200">
                <a:solidFill>
                  <a:schemeClr val="tx1"/>
                </a:solidFill>
                <a:effectLst/>
                <a:latin typeface="+mn-lt"/>
                <a:ea typeface="+mn-ea"/>
                <a:cs typeface="+mn-cs"/>
              </a:rPr>
              <a:t> (AHR per 10 unit: 1.35, 95% CI: 1.24- 1.46,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were independently associated with overall survival. Finally, the </a:t>
            </a:r>
            <a:r>
              <a:rPr lang="en-US" sz="1200" b="1" kern="1200">
                <a:solidFill>
                  <a:schemeClr val="tx1"/>
                </a:solidFill>
                <a:effectLst/>
                <a:latin typeface="+mn-lt"/>
                <a:ea typeface="+mn-ea"/>
                <a:cs typeface="+mn-cs"/>
              </a:rPr>
              <a:t>type of treatment</a:t>
            </a:r>
            <a:r>
              <a:rPr lang="en-US" sz="1200" kern="1200">
                <a:solidFill>
                  <a:schemeClr val="tx1"/>
                </a:solidFill>
                <a:effectLst/>
                <a:latin typeface="+mn-lt"/>
                <a:ea typeface="+mn-ea"/>
                <a:cs typeface="+mn-cs"/>
              </a:rPr>
              <a:t> was strongly associated with overall survival (Figure). With the ablation treatment as a reference group, resection (AHR: 0.67, 95% CI: 0.48- 0.93,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and liver transplant (AHR: 0.27, 95% CI: 0.20- 0.37,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were independently associated with a longer overall survival. After propensity score matchings, surgical resection (HR: 0.57; 95% CI: 0.38-0.87;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or liver transplant (HR: 0.26; 95% CI: 0.17-0.41;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&lt;0.01) was associated with improved survival than ablation. Association between surgery (resection or liver transplant) and longer survival persisted after inverse probability of treatment weighting adjusted analysis too.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The results highlight demographic, socioeconomic, facility, and regional disparities in the outcome of the single &lt; 2 cm HCC. Receipt of surgical treatment was independently associated with longer overall survival.</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Mazen Noureddin – Simply Speaking: Speaking and Teaching; Gilead: Grant/Research Support; Allergan: Grant/Research Support; Allergan plc: Consulting; Abbott: Speaking and Teaching; Echosens: Speaking and Teaching; Intercept: Speaking and Teaching; OWL: Advisory Committee or Review Panel; Novartis: Advisory Committee or Review Panel; Fractyl: Advisory Commit </a:t>
            </a:r>
          </a:p>
          <a:p>
            <a:r>
              <a:rPr lang="en-US" sz="1200" kern="1200">
                <a:solidFill>
                  <a:schemeClr val="tx1"/>
                </a:solidFill>
                <a:effectLst/>
                <a:latin typeface="+mn-lt"/>
                <a:ea typeface="+mn-ea"/>
                <a:cs typeface="+mn-cs"/>
              </a:rPr>
              <a:t>Vinay Sundaram – Salix: Speaking and Teaching; Dova: Speaking and Teaching; Abbvie: Speaking and Teaching; Gilead: Speaking and Teaching; Interecept: Speaking and Teaching </a:t>
            </a:r>
          </a:p>
          <a:p>
            <a:r>
              <a:rPr lang="en-US" sz="1200" kern="1200">
                <a:solidFill>
                  <a:schemeClr val="tx1"/>
                </a:solidFill>
                <a:effectLst/>
                <a:latin typeface="+mn-lt"/>
                <a:ea typeface="+mn-ea"/>
                <a:cs typeface="+mn-cs"/>
              </a:rPr>
              <a:t>The following people have nothing to disclose: Ju Dong Yang, Walid S. Ayoub, Honore Kotler, Irene Kim, Tsuyoshi Todo, Kambiz Kosari, Shelly C. Lu</a:t>
            </a:r>
          </a:p>
          <a:p>
            <a:r>
              <a:rPr lang="en-US" sz="1200" kern="1200">
                <a:solidFill>
                  <a:schemeClr val="tx1"/>
                </a:solidFill>
                <a:effectLst/>
                <a:latin typeface="+mn-lt"/>
                <a:ea typeface="+mn-ea"/>
                <a:cs typeface="+mn-cs"/>
              </a:rPr>
              <a:t>Disclosure information not available at the time of publication: Michael Luu, Alexander Kuo, Andrew Hendifar, Nicholas Nissen, Jun Gong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3771252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a:solidFill>
                  <a:schemeClr val="tx1"/>
                </a:solidFill>
                <a:effectLst/>
                <a:latin typeface="+mn-lt"/>
                <a:ea typeface="+mn-ea"/>
                <a:cs typeface="+mn-cs"/>
              </a:rPr>
              <a:t>225</a:t>
            </a:r>
          </a:p>
          <a:p>
            <a:r>
              <a:rPr lang="en-US" sz="1200" b="1" kern="1200">
                <a:solidFill>
                  <a:schemeClr val="tx1"/>
                </a:solidFill>
                <a:effectLst/>
                <a:latin typeface="+mn-lt"/>
                <a:ea typeface="+mn-ea"/>
                <a:cs typeface="+mn-cs"/>
              </a:rPr>
              <a:t>SIX-MONTH WAITING RULE LOWERED WAITLIST MORTALITY/DROPOUT AND DECREASED REGIONAL DISPARITY IN LIVER TRANSPLANT CANDIDATES WITH HEPATOCELLULAR CARCINOMA</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Shunji Nagai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Toshihiro Kitajima</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Reena J. Salgia</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Michael Rizzari</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Kelly Collins</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Mohamed Safwan</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Atsushi Yoshida</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Kimberly Ann Brown, MD, FAASLD</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Dr. Marwan S. Abouljoud</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Dr. Dilip Moonka</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(1)Transplant and Hepatobiliary Surgery, Henry Ford Hospital, (2)Transplant and Hepatobiliary Surgery, Henry Ford Health System, (3)Gastroenterology, Henry Ford, (4)Transplant Institute, Henry Ford Health System, (5)Henry Ford Hospital Transplant Institute, (6)Division of Gastroenterology and Hepatology, Henry Ford Health System, (7)Henry Ford Health System</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The OPTN/UNOS policy for exception scores for liver transplant (LT) candidates with hepatocellular carcinoma (HCC) was changed in Oct. 2015 to give an exception score of 28 after mandatory 6-month waiting time. We hypothesized that 6-month waiting time might decrease a risk of waitlist mortality/dropout and increase parity of LT. We aimed to evaluate effects of the new HCC exception score policy on waitlist and post-LT outcomes in LT for HCC.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We examined 2 patient groups from the UNOS registry; Group 1 (before 6-mo rule) comprised patients who were registered as LT candidates with HCC from Jan. 1, 2013 to Oct. 7, 2015 (n=4860) and Group 2 (after 6-month rule) comprised patients who were registered from Oct. 8, 2015 to Jun. 30, 2018 (n=3,327). In waitlist outcome analyses, all patients in Group 1 were censored on Oct. 7, 2015. During the mandatory waiting time, HCC patients might be removed for tumor progression. Therefore, to examine outcomes in patients waiting with exception scores, "conditional waitlist outcomes" were also evaluated in patients who were actually given an exception score from the time the exception score was given. Subgroup analysis was conducted by categorizing UNOS regions into 3 groups based on their MELD score at transplant: lower-score region group (UNOS regions 3,10 &amp;11), mid-score region group (1,2,6,8 &amp;9), and higher-score region group (4,5 &amp;7).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The risk of mortality/dropout and LT probability in the first 6 month after listing were significantly lower in Group 2 than Group 1 (Figure 1a, b). In a comparison of conditional waitlist outcomes, Group 2 showed significantly lower risk of mortality/drop-out (HR 0.57;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and significantly higher LT probability (HR 2.19;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In a subgroup analysis based on region groups, conditional waitlist mortality/dropout was comparable between Groups 1 and 2 in the lower-score region group (HR 0.88,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=0.69), whereas Group 2 showed significantly lower rates than Group 1 in the mid-score regions (HR 0.61;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=0.025) and the higher-score regions (HR 0.49;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Conditional LT probability was significantly higher in Group 2 in all score region groups (lower, mid, and higher-score groups: HR 1.62;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HR 2.39;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and HR 3.16;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In comparisons of conditional waitlist outcomes between region groups, risk of mortality with dropout decreased and LT probability increased from Group 1 to Group 2 in the higher and mid-score region groups, compared to the lower-score region group (Figure 1c, d). No difference was observed in one-year post-LT mortality in all score region groups.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a:t>
            </a:r>
          </a:p>
          <a:p>
            <a:r>
              <a:rPr lang="en-US" sz="1200" kern="1200">
                <a:solidFill>
                  <a:schemeClr val="tx1"/>
                </a:solidFill>
                <a:effectLst/>
                <a:latin typeface="+mn-lt"/>
                <a:ea typeface="+mn-ea"/>
                <a:cs typeface="+mn-cs"/>
              </a:rPr>
              <a:t>The new HCC policy decreased both overall and conditional waitlist mortality/dropout and increased transplant probability which was most prominent in the higher-score region group. This policy might contribute to better HCC waitlist patient selection with increasing parity of LT and without an effect on post-LT outcomes.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Reena J. Salgia – Eisai: Advisory Committee or Review Panel; Eisai: Speaking and Teaching; Exelixis: Advisory Committee or Review Panel; BMS: Speaking and Teaching </a:t>
            </a:r>
          </a:p>
          <a:p>
            <a:r>
              <a:rPr lang="en-US" sz="1200" kern="1200">
                <a:solidFill>
                  <a:schemeClr val="tx1"/>
                </a:solidFill>
                <a:effectLst/>
                <a:latin typeface="+mn-lt"/>
                <a:ea typeface="+mn-ea"/>
                <a:cs typeface="+mn-cs"/>
              </a:rPr>
              <a:t>Kimberly Ann Brown – Gilead, Pfizer: Advisory Committee or Review Panel; Gilead: Speaking and Teaching; Conatus, Gilead, Allergan, Novonordisk, Salix: Grant/Research Support </a:t>
            </a:r>
          </a:p>
          <a:p>
            <a:r>
              <a:rPr lang="en-US" sz="1200" kern="1200">
                <a:solidFill>
                  <a:schemeClr val="tx1"/>
                </a:solidFill>
                <a:effectLst/>
                <a:latin typeface="+mn-lt"/>
                <a:ea typeface="+mn-ea"/>
                <a:cs typeface="+mn-cs"/>
              </a:rPr>
              <a:t>The following people have nothing to disclose: Shunji Nagai, Toshihiro Kitajima, Michael Rizzari, Kelly Collins, Mohamed Safwan, Atsushi Yoshida, Marwan S. Abouljoud, Dilip Moonka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264188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294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a:solidFill>
                  <a:schemeClr val="tx1"/>
                </a:solidFill>
                <a:effectLst/>
                <a:latin typeface="+mn-lt"/>
                <a:ea typeface="+mn-ea"/>
                <a:cs typeface="+mn-cs"/>
              </a:rPr>
              <a:t>15 </a:t>
            </a:r>
          </a:p>
          <a:p>
            <a:r>
              <a:rPr lang="en-US" sz="1200" b="1" kern="1200">
                <a:solidFill>
                  <a:schemeClr val="tx1"/>
                </a:solidFill>
                <a:effectLst/>
                <a:latin typeface="+mn-lt"/>
                <a:ea typeface="+mn-ea"/>
                <a:cs typeface="+mn-cs"/>
              </a:rPr>
              <a:t>A US MULTICENTER ANALYSIS OF 2529 HCC PATIENTS UNDERGOING LIVER TRANSPLANTATION: 10-YEAR OUTCOME ASSESSING THE ROLE OF DOWN-STAGING TO WITHIN MILAN CRITERIA</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Parissa Tabrizian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Matthew Holzner</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Karim Halazun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Vatche G. Agopian, MD</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Ronald W Busuttil</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Francis Yao</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John Roberts</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Sander S Florman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Myron E Schwartz</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Jean C. Emond</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Dr. Benjamin Samstein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Robert S. Brown Jr.</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Dr. Marc Najjar</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Dr. William C Chapman</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Dr. Majella Mb Doyle</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Dr. Josep M. Llovet, MD, FAASLD</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and Dr. Neil Mehta</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(1)Transplant, Icahn School of Medicine at Mount Sinai, (2)Transplant, Weill Cornell Medicine, New York, NY, (3)Transplant, David Geffen School of Medicine at UCLA, (4)Department of Medicine, Division of Gastroenterology/Hepatology, University of California, San Francisco, (5)Transplant, University of California San Francisco, San Francisco, CA, (6)Columbia University Irving Medical Center, New York, NY, (7)Center for Liver Disease and Transplantation, Weill Cornell Medicine, (8)Transplant, Washington University School of Medicine in St. Louis, (9)Liver Cancer Translational Research Laboratory, Barcelona Clinic Liver Cancer (BCLC) Group, Liver Unit, Institut D'investigacions Biomèdiques August Pi I Sunyer (IDIBAPS), Hospital Clínic, Ciberehd, Universitat De Barcelona</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Successful down-staging to within Milan Criteria (MC) has been established as a viable option for the treatment of hepatocellular carcinoma (HCC) before liver transplantation (LT) and is now national policy. Nevertheless, little is known about the long-term outcomes after LT in this cohort compared to patients transplanted within conventional MC. We present the largest US study evaluating 10-year outcomes of down-staging to within MC prior to LT.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 total of 2529 adult patients undergoing LT for HCC from 2001-2015 from 5 large US centers were reviewed. Outcomes of patients down-staged to within MC (radiographic) were compared to patients within MC and those transplanted beyond MC. A subgroup analysis was performed on patients meeting the UNOS down-staging eligibility criteria (1 lesion&gt;5 cm and ≤ 8 cm, 2-3 lesions at least one &gt;3 cm but ≤5 cm and total tumor diameter (TTD)≤8 cm, or 4-5 tumors ≤3 cm with TTD≤8 cm). Logistic regression was used to identify factors associated with failure to be down-staged to within MC. Cox regression analysis was used to determine predictors of recurrence-free survival among successfully down-staged patients.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Overall 10-year survival and recurrence rates were, 58.3% and 16.7% (324 recurrences), respectively. A total of 2086 patients were transplanted within conventional MC, whereas 330 (15.8%) were transplanted after down-staging to within MC and 113 (5.4%) beyond MC. Independent predictors of failure to down-stage to MC were more than 3 tumors at diagnosis (OR 2.30, [1.17-4.51],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=0.015), maximum initial tumor size &gt;7 cm (OR 2.70, [1.30-5.77],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=0.011), and lack of AFP response to LRT (OR 2.49, [1.24-4.49],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=0.009). The 10-year post-LT survival and recurrence were 60.5% and 14.3% in the MC group, 52% and 20.4% in the down-staging group, and 38.8% and 46.7% in the beyond MC not down-staged group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Among down-staged patients, maximum viable tumor &gt;5 cm (HR 2.49, [1.51-4.09],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pre-LT NLR &gt;5 (HR 2.20, [1.39-3.47],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and pre-LT AFP &gt;20 (HR 1.59, [1.09-2.31],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=0.015) independently predicted poor recurrence-free survival. Survival and recurrence among patients meeting UNOS down-staging eligibility criteria were comparable to the MC group.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report excellent 10-year post LT outcomes in a large multi-center cohort of patients with HCC successfully down-staged to within MC thus validating national down-staging policy. Tumor characteristics (&gt; 3 nodules; diameter&gt;7cm) and lack of AFP response prior to LT were factors independently associated with down-staging failure.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Robert S. Brown – Bristol-Myers Squibb: Grant/Research Support; Intercept: Consulting; Merck: Grant/Research Support; Shionogi: Consulting; Dova: Consulting; Bristol-Myers Squibb: Consulting; Intercept: Grant/Research Support; Gilead: Consulting; AbbVie: Consulting; Merck: Consulting; AbbVie: Grant/Research Support; Gilead: Grant/Research Support </a:t>
            </a:r>
          </a:p>
          <a:p>
            <a:r>
              <a:rPr lang="en-US" sz="1200" kern="1200">
                <a:solidFill>
                  <a:schemeClr val="tx1"/>
                </a:solidFill>
                <a:effectLst/>
                <a:latin typeface="+mn-lt"/>
                <a:ea typeface="+mn-ea"/>
                <a:cs typeface="+mn-cs"/>
              </a:rPr>
              <a:t>Josep M. Llovet – Exelixis: Consulting; Nucleix: Consulting; Can-Fite Biopharma: Consulting; Celsion Corporation: Consulting; Eli Lilly: Consulting; Ipsen: Grant/Research Support; Leerink Swann LLC: Consulting; Glycotest: Consulting; Spring Bank Pharmaceutical: Consulting; Fortress Biotech Inc: Consulting; Navigant: Consulting; Bayer Healthcare Pharmaceutic </a:t>
            </a:r>
          </a:p>
          <a:p>
            <a:r>
              <a:rPr lang="en-US" sz="1200" kern="1200">
                <a:solidFill>
                  <a:schemeClr val="tx1"/>
                </a:solidFill>
                <a:effectLst/>
                <a:latin typeface="+mn-lt"/>
                <a:ea typeface="+mn-ea"/>
                <a:cs typeface="+mn-cs"/>
              </a:rPr>
              <a:t>The following people have nothing to disclose: Parissa Tabrizian, Matthew Holzner, Karim Halazun, Vatche G. Agopian, Ronald W Busuttil, Francis Yao, John Roberts, Sander S Florman, Myron E Schwartz, Jean C. Emond, Benjamin Samstein, Marc Najjar, William C Chapman, Majella Mb Doyle, Neil Mehta </a:t>
            </a:r>
          </a:p>
          <a:p>
            <a:br>
              <a:rPr lang="en-US" sz="1200" kern="1200">
                <a:solidFill>
                  <a:schemeClr val="tx1"/>
                </a:solidFill>
                <a:effectLst/>
                <a:latin typeface="+mn-lt"/>
                <a:ea typeface="+mn-ea"/>
                <a:cs typeface="+mn-cs"/>
              </a:rPr>
            </a:br>
            <a:endParaRPr lang="en-US" altLang="en-US" sz="1200" b="0" baseline="30000">
              <a:solidFill>
                <a:schemeClr val="bg1"/>
              </a:solidFill>
            </a:endParaRPr>
          </a:p>
          <a:p>
            <a:endParaRPr lang="en-US"/>
          </a:p>
        </p:txBody>
      </p:sp>
    </p:spTree>
    <p:extLst>
      <p:ext uri="{BB962C8B-B14F-4D97-AF65-F5344CB8AC3E}">
        <p14:creationId xmlns:p14="http://schemas.microsoft.com/office/powerpoint/2010/main" val="216369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28 </a:t>
            </a:r>
          </a:p>
          <a:p>
            <a:r>
              <a:rPr lang="en-US" sz="1200" b="1" kern="1200">
                <a:solidFill>
                  <a:schemeClr val="tx1"/>
                </a:solidFill>
                <a:effectLst/>
                <a:latin typeface="+mn-lt"/>
                <a:ea typeface="+mn-ea"/>
                <a:cs typeface="+mn-cs"/>
              </a:rPr>
              <a:t>RECURRENT CHROMOSOMAL REARRANGEMENTS OF </a:t>
            </a:r>
            <a:r>
              <a:rPr lang="en-US" sz="1200" b="1" i="1" kern="1200">
                <a:solidFill>
                  <a:schemeClr val="tx1"/>
                </a:solidFill>
                <a:effectLst/>
                <a:latin typeface="+mn-lt"/>
                <a:ea typeface="+mn-ea"/>
                <a:cs typeface="+mn-cs"/>
              </a:rPr>
              <a:t>ROS1</a:t>
            </a:r>
            <a:r>
              <a:rPr lang="en-US" sz="1200" b="1" kern="1200">
                <a:solidFill>
                  <a:schemeClr val="tx1"/>
                </a:solidFill>
                <a:effectLst/>
                <a:latin typeface="+mn-lt"/>
                <a:ea typeface="+mn-ea"/>
                <a:cs typeface="+mn-cs"/>
              </a:rPr>
              <a:t>, </a:t>
            </a:r>
            <a:r>
              <a:rPr lang="en-US" sz="1200" b="1" i="1" kern="1200">
                <a:solidFill>
                  <a:schemeClr val="tx1"/>
                </a:solidFill>
                <a:effectLst/>
                <a:latin typeface="+mn-lt"/>
                <a:ea typeface="+mn-ea"/>
                <a:cs typeface="+mn-cs"/>
              </a:rPr>
              <a:t>FRK</a:t>
            </a:r>
            <a:r>
              <a:rPr lang="en-US" sz="1200" b="1" kern="1200">
                <a:solidFill>
                  <a:schemeClr val="tx1"/>
                </a:solidFill>
                <a:effectLst/>
                <a:latin typeface="+mn-lt"/>
                <a:ea typeface="+mn-ea"/>
                <a:cs typeface="+mn-cs"/>
              </a:rPr>
              <a:t> AND </a:t>
            </a:r>
            <a:r>
              <a:rPr lang="en-US" sz="1200" b="1" i="1" kern="1200">
                <a:solidFill>
                  <a:schemeClr val="tx1"/>
                </a:solidFill>
                <a:effectLst/>
                <a:latin typeface="+mn-lt"/>
                <a:ea typeface="+mn-ea"/>
                <a:cs typeface="+mn-cs"/>
              </a:rPr>
              <a:t>IL6</a:t>
            </a:r>
            <a:r>
              <a:rPr lang="en-US" sz="1200" b="1" kern="1200">
                <a:solidFill>
                  <a:schemeClr val="tx1"/>
                </a:solidFill>
                <a:effectLst/>
                <a:latin typeface="+mn-lt"/>
                <a:ea typeface="+mn-ea"/>
                <a:cs typeface="+mn-cs"/>
              </a:rPr>
              <a:t> ACTIVATING JAK/STAT PATHWAY IN INFLAMMATORY HEPATOCELLULAR ADENOMAS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Jean-Charles Nault</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Quentin Bayard</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Mrs. Gabrielle Couchy</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Paulette Bioulac-Sage</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Prof. Charles Balabaud</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Sandra Rebouissou Sr.</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Prof. Catherine Guettier</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Valérie Paradis</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Anne De Muret</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Nathalie Sturm</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Dr. Eric Letouzé</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Dr. Julien Calderaro</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and Dr. Jessica Zucman-Rossi, MD. PhD</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(1)Inserm Umrs-1138, (2)Inserm U1053, (3)Bordeaux University, (4)Aphp, (5)Service D'anatomopathologie, (6)CHU Grenoble, (7)Inserm 1138, (8)Viruses, Hepatology and Cancers, Inserm U955</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Inflammatory hepatocellular adenomas (IHCA) are benign liver tumors characterized by a constitutive activation of the JAK/STAT pathway. Activation mutation of several oncogenes have been identified at the origin of STAT3 activation, but a subset of IHCA lacks of gene mutation explaining the inflammatory phenotype.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657 frozen HCA developed in 504 patients were analyzed for expression of 17 genes by quantitative RT-PCR and for mutations in 7 genes already identified in HCA (IL6ST, FRK, STAT3, GNAS, JAK1, CTNNB1 and HNF1A) by sequencing. A subset of non-mutated IHCA was analyzed by whole-exome (n=21) and RNA sequencing (n=24).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We included 657 HCA developed in 504 patients with a median age of 38 years old and including 85% of women. 296 HCA (45%) were inflammatory adenoma (IHCA), they harbored an overexpression of SAA and CRP and /or a mutation in the JAK/STAT pathway. Among the 296 IHCA, we identified gene activating mutation in 81% of the cases in </a:t>
            </a:r>
            <a:r>
              <a:rPr lang="en-US" sz="1200" i="1" kern="1200">
                <a:solidFill>
                  <a:schemeClr val="tx1"/>
                </a:solidFill>
                <a:effectLst/>
                <a:latin typeface="+mn-lt"/>
                <a:ea typeface="+mn-ea"/>
                <a:cs typeface="+mn-cs"/>
              </a:rPr>
              <a:t>IL6ST (61%)</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FRK (9%)</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STAT3 (5%)</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GNAS</a:t>
            </a:r>
            <a:r>
              <a:rPr lang="en-US" sz="1200" kern="1200">
                <a:solidFill>
                  <a:schemeClr val="tx1"/>
                </a:solidFill>
                <a:effectLst/>
                <a:latin typeface="+mn-lt"/>
                <a:ea typeface="+mn-ea"/>
                <a:cs typeface="+mn-cs"/>
              </a:rPr>
              <a:t> (4%) or </a:t>
            </a:r>
            <a:r>
              <a:rPr lang="en-US" sz="1200" i="1" kern="1200">
                <a:solidFill>
                  <a:schemeClr val="tx1"/>
                </a:solidFill>
                <a:effectLst/>
                <a:latin typeface="+mn-lt"/>
                <a:ea typeface="+mn-ea"/>
                <a:cs typeface="+mn-cs"/>
              </a:rPr>
              <a:t>JAK1 (</a:t>
            </a:r>
            <a:r>
              <a:rPr lang="en-US" sz="1200" kern="1200">
                <a:solidFill>
                  <a:schemeClr val="tx1"/>
                </a:solidFill>
                <a:effectLst/>
                <a:latin typeface="+mn-lt"/>
                <a:ea typeface="+mn-ea"/>
                <a:cs typeface="+mn-cs"/>
              </a:rPr>
              <a:t>2%, including mutations in exon 11, 14 and 20 previously never described). Among the 21 non-mutated IHCA analyzed by whole exome sequencing, no recurrent genetic alterations were identified as well as no mutations in genes of the JAK/STAT pathway. In contrast, RNA sequencing identified recurrent chromosome rearrangement involving </a:t>
            </a:r>
            <a:r>
              <a:rPr lang="en-US" sz="1200" i="1" kern="1200">
                <a:solidFill>
                  <a:schemeClr val="tx1"/>
                </a:solidFill>
                <a:effectLst/>
                <a:latin typeface="+mn-lt"/>
                <a:ea typeface="+mn-ea"/>
                <a:cs typeface="+mn-cs"/>
              </a:rPr>
              <a:t>ROS1, FRK or IL6 genes.</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ROS1</a:t>
            </a:r>
            <a:r>
              <a:rPr lang="en-US" sz="1200" kern="1200">
                <a:solidFill>
                  <a:schemeClr val="tx1"/>
                </a:solidFill>
                <a:effectLst/>
                <a:latin typeface="+mn-lt"/>
                <a:ea typeface="+mn-ea"/>
                <a:cs typeface="+mn-cs"/>
              </a:rPr>
              <a:t> fusions were identified in 10 IHCA, they involved various c-terminal part of genes highly expressed in the liver (</a:t>
            </a:r>
            <a:r>
              <a:rPr lang="en-US" sz="1200" i="1" kern="1200">
                <a:solidFill>
                  <a:schemeClr val="tx1"/>
                </a:solidFill>
                <a:effectLst/>
                <a:latin typeface="+mn-lt"/>
                <a:ea typeface="+mn-ea"/>
                <a:cs typeface="+mn-cs"/>
              </a:rPr>
              <a:t>PLG</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RBP4</a:t>
            </a:r>
            <a:r>
              <a:rPr lang="en-US" sz="1200" kern="1200">
                <a:solidFill>
                  <a:schemeClr val="tx1"/>
                </a:solidFill>
                <a:effectLst/>
                <a:latin typeface="+mn-lt"/>
                <a:ea typeface="+mn-ea"/>
                <a:cs typeface="+mn-cs"/>
              </a:rPr>
              <a:t> and </a:t>
            </a:r>
            <a:r>
              <a:rPr lang="en-US" sz="1200" i="1" kern="1200">
                <a:solidFill>
                  <a:schemeClr val="tx1"/>
                </a:solidFill>
                <a:effectLst/>
                <a:latin typeface="+mn-lt"/>
                <a:ea typeface="+mn-ea"/>
                <a:cs typeface="+mn-cs"/>
              </a:rPr>
              <a:t>APOB</a:t>
            </a:r>
            <a:r>
              <a:rPr lang="en-US" sz="1200" kern="1200">
                <a:solidFill>
                  <a:schemeClr val="tx1"/>
                </a:solidFill>
                <a:effectLst/>
                <a:latin typeface="+mn-lt"/>
                <a:ea typeface="+mn-ea"/>
                <a:cs typeface="+mn-cs"/>
              </a:rPr>
              <a:t>) fused with the exon 32-34 to 43 of </a:t>
            </a:r>
            <a:r>
              <a:rPr lang="en-US" sz="1200" i="1" kern="1200">
                <a:solidFill>
                  <a:schemeClr val="tx1"/>
                </a:solidFill>
                <a:effectLst/>
                <a:latin typeface="+mn-lt"/>
                <a:ea typeface="+mn-ea"/>
                <a:cs typeface="+mn-cs"/>
              </a:rPr>
              <a:t>ROS1</a:t>
            </a:r>
            <a:r>
              <a:rPr lang="en-US" sz="1200" kern="1200">
                <a:solidFill>
                  <a:schemeClr val="tx1"/>
                </a:solidFill>
                <a:effectLst/>
                <a:latin typeface="+mn-lt"/>
                <a:ea typeface="+mn-ea"/>
                <a:cs typeface="+mn-cs"/>
              </a:rPr>
              <a:t> including the tyrosine kinase domain. All </a:t>
            </a:r>
            <a:r>
              <a:rPr lang="en-US" sz="1200" i="1" kern="1200">
                <a:solidFill>
                  <a:schemeClr val="tx1"/>
                </a:solidFill>
                <a:effectLst/>
                <a:latin typeface="+mn-lt"/>
                <a:ea typeface="+mn-ea"/>
                <a:cs typeface="+mn-cs"/>
              </a:rPr>
              <a:t>ROS1</a:t>
            </a:r>
            <a:r>
              <a:rPr lang="en-US" sz="1200" kern="1200">
                <a:solidFill>
                  <a:schemeClr val="tx1"/>
                </a:solidFill>
                <a:effectLst/>
                <a:latin typeface="+mn-lt"/>
                <a:ea typeface="+mn-ea"/>
                <a:cs typeface="+mn-cs"/>
              </a:rPr>
              <a:t> fusions lead to ROS1 overexpression at the transcriptomic level (median FPKM=20.4) compared to HCA without ROS1 fusion (median FPKM=6.5 10-3, P value=9 .3 10-6) and compared to non-tumor liver (median FPKM=6.6x10-2, P value=7.4 10-7). Among the 5 IHCA with </a:t>
            </a:r>
            <a:r>
              <a:rPr lang="en-US" sz="1200" i="1" kern="1200">
                <a:solidFill>
                  <a:schemeClr val="tx1"/>
                </a:solidFill>
                <a:effectLst/>
                <a:latin typeface="+mn-lt"/>
                <a:ea typeface="+mn-ea"/>
                <a:cs typeface="+mn-cs"/>
              </a:rPr>
              <a:t>FRK</a:t>
            </a:r>
            <a:r>
              <a:rPr lang="en-US" sz="1200" kern="1200">
                <a:solidFill>
                  <a:schemeClr val="tx1"/>
                </a:solidFill>
                <a:effectLst/>
                <a:latin typeface="+mn-lt"/>
                <a:ea typeface="+mn-ea"/>
                <a:cs typeface="+mn-cs"/>
              </a:rPr>
              <a:t> fusions, 5 different partners (</a:t>
            </a:r>
            <a:r>
              <a:rPr lang="en-US" sz="1200" i="1" kern="1200">
                <a:solidFill>
                  <a:schemeClr val="tx1"/>
                </a:solidFill>
                <a:effectLst/>
                <a:latin typeface="+mn-lt"/>
                <a:ea typeface="+mn-ea"/>
                <a:cs typeface="+mn-cs"/>
              </a:rPr>
              <a:t>MIA3</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MIA2</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LMO7</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PLEKHA5</a:t>
            </a:r>
            <a:r>
              <a:rPr lang="en-US" sz="1200" kern="1200">
                <a:solidFill>
                  <a:schemeClr val="tx1"/>
                </a:solidFill>
                <a:effectLst/>
                <a:latin typeface="+mn-lt"/>
                <a:ea typeface="+mn-ea"/>
                <a:cs typeface="+mn-cs"/>
              </a:rPr>
              <a:t> and </a:t>
            </a:r>
            <a:r>
              <a:rPr lang="en-US" sz="1200" i="1" kern="1200">
                <a:solidFill>
                  <a:schemeClr val="tx1"/>
                </a:solidFill>
                <a:effectLst/>
                <a:latin typeface="+mn-lt"/>
                <a:ea typeface="+mn-ea"/>
                <a:cs typeface="+mn-cs"/>
              </a:rPr>
              <a:t>SEC16B</a:t>
            </a:r>
            <a:r>
              <a:rPr lang="en-US" sz="1200" kern="1200">
                <a:solidFill>
                  <a:schemeClr val="tx1"/>
                </a:solidFill>
                <a:effectLst/>
                <a:latin typeface="+mn-lt"/>
                <a:ea typeface="+mn-ea"/>
                <a:cs typeface="+mn-cs"/>
              </a:rPr>
              <a:t>) were fused with the exon 3 to 8 of </a:t>
            </a:r>
            <a:r>
              <a:rPr lang="en-US" sz="1200" i="1" kern="1200">
                <a:solidFill>
                  <a:schemeClr val="tx1"/>
                </a:solidFill>
                <a:effectLst/>
                <a:latin typeface="+mn-lt"/>
                <a:ea typeface="+mn-ea"/>
                <a:cs typeface="+mn-cs"/>
              </a:rPr>
              <a:t>FRK</a:t>
            </a:r>
            <a:r>
              <a:rPr lang="en-US" sz="1200" kern="1200">
                <a:solidFill>
                  <a:schemeClr val="tx1"/>
                </a:solidFill>
                <a:effectLst/>
                <a:latin typeface="+mn-lt"/>
                <a:ea typeface="+mn-ea"/>
                <a:cs typeface="+mn-cs"/>
              </a:rPr>
              <a:t>. No overexpression of </a:t>
            </a:r>
            <a:r>
              <a:rPr lang="en-US" sz="1200" i="1" kern="1200">
                <a:solidFill>
                  <a:schemeClr val="tx1"/>
                </a:solidFill>
                <a:effectLst/>
                <a:latin typeface="+mn-lt"/>
                <a:ea typeface="+mn-ea"/>
                <a:cs typeface="+mn-cs"/>
              </a:rPr>
              <a:t>FRK</a:t>
            </a:r>
            <a:r>
              <a:rPr lang="en-US" sz="1200" kern="1200">
                <a:solidFill>
                  <a:schemeClr val="tx1"/>
                </a:solidFill>
                <a:effectLst/>
                <a:latin typeface="+mn-lt"/>
                <a:ea typeface="+mn-ea"/>
                <a:cs typeface="+mn-cs"/>
              </a:rPr>
              <a:t> transcript was detected but all the predicted chimeric proteins lacked the auto-inhibitory SH2-SH3 domains. Finally, in two IHCA, we identified abnormal truncated 3’UTR of </a:t>
            </a:r>
            <a:r>
              <a:rPr lang="en-US" sz="1200" i="1" kern="1200">
                <a:solidFill>
                  <a:schemeClr val="tx1"/>
                </a:solidFill>
                <a:effectLst/>
                <a:latin typeface="+mn-lt"/>
                <a:ea typeface="+mn-ea"/>
                <a:cs typeface="+mn-cs"/>
              </a:rPr>
              <a:t>IL6</a:t>
            </a:r>
            <a:r>
              <a:rPr lang="en-US" sz="1200" kern="1200">
                <a:solidFill>
                  <a:schemeClr val="tx1"/>
                </a:solidFill>
                <a:effectLst/>
                <a:latin typeface="+mn-lt"/>
                <a:ea typeface="+mn-ea"/>
                <a:cs typeface="+mn-cs"/>
              </a:rPr>
              <a:t> associated with overexpression of the transcript.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Recurrent chromosomal alterations of </a:t>
            </a:r>
            <a:r>
              <a:rPr lang="en-US" sz="1200" i="1" kern="1200">
                <a:solidFill>
                  <a:schemeClr val="tx1"/>
                </a:solidFill>
                <a:effectLst/>
                <a:latin typeface="+mn-lt"/>
                <a:ea typeface="+mn-ea"/>
                <a:cs typeface="+mn-cs"/>
              </a:rPr>
              <a:t>ROS1</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FRK</a:t>
            </a:r>
            <a:r>
              <a:rPr lang="en-US" sz="1200" kern="1200">
                <a:solidFill>
                  <a:schemeClr val="tx1"/>
                </a:solidFill>
                <a:effectLst/>
                <a:latin typeface="+mn-lt"/>
                <a:ea typeface="+mn-ea"/>
                <a:cs typeface="+mn-cs"/>
              </a:rPr>
              <a:t> and </a:t>
            </a:r>
            <a:r>
              <a:rPr lang="en-US" sz="1200" i="1" kern="1200">
                <a:solidFill>
                  <a:schemeClr val="tx1"/>
                </a:solidFill>
                <a:effectLst/>
                <a:latin typeface="+mn-lt"/>
                <a:ea typeface="+mn-ea"/>
                <a:cs typeface="+mn-cs"/>
              </a:rPr>
              <a:t>IL6</a:t>
            </a:r>
            <a:r>
              <a:rPr lang="en-US" sz="1200" kern="1200">
                <a:solidFill>
                  <a:schemeClr val="tx1"/>
                </a:solidFill>
                <a:effectLst/>
                <a:latin typeface="+mn-lt"/>
                <a:ea typeface="+mn-ea"/>
                <a:cs typeface="+mn-cs"/>
              </a:rPr>
              <a:t> lead to constitutive activation of the JAK/STAT pathway in inflammatory hepatocellular adenomas. ROS1 activation is a novel mechanism of STAT3 activation in human benign liver tumors.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Jean-Charles Nault, Quentin Bayard, Gabrielle Couchy, Paulette Bioulac-Sage, Charles Balabaud, Sandra Rebouissou, Catherine Guettier, Valérie Paradis, Anne De Muret, Nathalie Sturm, Eric Letouzé, Julien Calderaro, Jessica Zucman-Rossi </a:t>
            </a:r>
          </a:p>
          <a:p>
            <a:endParaRPr lang="en-US" b="0"/>
          </a:p>
          <a:p>
            <a:endParaRPr lang="en-US"/>
          </a:p>
        </p:txBody>
      </p:sp>
    </p:spTree>
    <p:extLst>
      <p:ext uri="{BB962C8B-B14F-4D97-AF65-F5344CB8AC3E}">
        <p14:creationId xmlns:p14="http://schemas.microsoft.com/office/powerpoint/2010/main" val="230800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109 </a:t>
            </a:r>
          </a:p>
          <a:p>
            <a:r>
              <a:rPr lang="en-US" sz="1200" b="1" kern="1200">
                <a:solidFill>
                  <a:schemeClr val="tx1"/>
                </a:solidFill>
                <a:effectLst/>
                <a:latin typeface="+mn-lt"/>
                <a:ea typeface="+mn-ea"/>
                <a:cs typeface="+mn-cs"/>
              </a:rPr>
              <a:t>COMBINED METHYLATED DNA AND PROTEIN MARKERS: AN ACCURATE BLOOD-BASED TEST FOR EARLY-STAGE DETECTION OF HEPATOCELLULAR CARCINOMA</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Naga P. Chalasani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T. Ramasubramanian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Janelle J. Bruinsma</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Hatim T. Allawi</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Marilyn Olson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Lewis R. Roberts, MBChB, PhD, FAASLD</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John Kisiel, MD</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K Rajender Reddy, MD, FAASLD</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Graham P. Lidgard</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Scott C. Johnson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(1)Division of Gastroenterology and Hepatology, Indiana University School of Medicine, (2)Exact Sciences, (3)Mayo Clinic Rochester, (4)Gastroenterology and Hepatology, Mayo Clinic Rochester, (5)University of Pennsylvania, Philadelphia, PA, USA</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Hepatocellular carcinoma (HCC) accounts for 85-90% of liver cancers, the 4</a:t>
            </a:r>
            <a:r>
              <a:rPr lang="en-US" sz="1200" kern="1200" baseline="30000">
                <a:solidFill>
                  <a:schemeClr val="tx1"/>
                </a:solidFill>
                <a:effectLst/>
                <a:latin typeface="+mn-lt"/>
                <a:ea typeface="+mn-ea"/>
                <a:cs typeface="+mn-cs"/>
              </a:rPr>
              <a:t>th</a:t>
            </a:r>
            <a:r>
              <a:rPr lang="en-US" sz="1200" kern="1200">
                <a:solidFill>
                  <a:schemeClr val="tx1"/>
                </a:solidFill>
                <a:effectLst/>
                <a:latin typeface="+mn-lt"/>
                <a:ea typeface="+mn-ea"/>
                <a:cs typeface="+mn-cs"/>
              </a:rPr>
              <a:t> leading cause of cancer deaths worldwide. Though prognosis varies, early-stage HCC is highly treatable. Liver ultrasound and serum alpha-fetoprotein (AFP) are often used to detect HCC in at-risk patients with chronic hepatitis B, cirrhosis, and other benign liver disease, but sensitivity is suboptimal. High performing blood-based markers are needed for early detection of HCC. We aimed to identify a panel of methylated DNA markers (MDMs) and proteins to detect early-stage HCC. </a:t>
            </a:r>
          </a:p>
          <a:p>
            <a:r>
              <a:rPr lang="en-US" sz="1200" b="1" kern="1200">
                <a:solidFill>
                  <a:schemeClr val="tx1"/>
                </a:solidFill>
                <a:effectLst/>
                <a:latin typeface="+mn-lt"/>
                <a:ea typeface="+mn-ea"/>
                <a:cs typeface="+mn-cs"/>
              </a:rPr>
              <a:t>Methods: </a:t>
            </a:r>
            <a:r>
              <a:rPr lang="en-US" sz="1200" kern="1200">
                <a:solidFill>
                  <a:schemeClr val="tx1"/>
                </a:solidFill>
                <a:effectLst/>
                <a:latin typeface="+mn-lt"/>
                <a:ea typeface="+mn-ea"/>
                <a:cs typeface="+mn-cs"/>
              </a:rPr>
              <a:t>Blood samples were collected at 28 sites from patients with radiographically diagnosed HCC and age-matched controls with benign liver disease without structurally apparent HCC. Ten previously reported MDMs</a:t>
            </a:r>
            <a:r>
              <a:rPr lang="en-US" sz="1200" u="sng" kern="1200">
                <a:solidFill>
                  <a:schemeClr val="tx1"/>
                </a:solidFill>
                <a:effectLst/>
                <a:latin typeface="+mn-lt"/>
                <a:ea typeface="+mn-ea"/>
                <a:cs typeface="+mn-cs"/>
              </a:rPr>
              <a:t> [1]</a:t>
            </a:r>
            <a:r>
              <a:rPr lang="en-US" sz="1200" kern="1200">
                <a:solidFill>
                  <a:schemeClr val="tx1"/>
                </a:solidFill>
                <a:effectLst/>
                <a:latin typeface="+mn-lt"/>
                <a:ea typeface="+mn-ea"/>
                <a:cs typeface="+mn-cs"/>
              </a:rPr>
              <a:t> and multiple candidate proteins, including AFP, were assessed. Whole blood was collected in cell-free DNA stabilizing tubes and a serum separation tube and shipped at ambient temperature to a central laboratory for blinding prior to processing. A logistic regression algorithm was developed to make HCC-positive or -negative calls. The accuracy of the MDM and protein panel was compared to AFP alone for detection of HCC. Data were analyzed across all Barcelona Clinic Liver Cancer (BCLC) stages, early-stage HCC (stages 0 and A), and excluding stage 0 due to its diagnostic uncertainty.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The study included 137 HCC cases and 313 controls. HCC cases were 77% male; 88% had cirrhosis; and 55% had viral, 39% non-viral, and 6% unknown liver disease etiology. There were 73 early-stage HCC cases and 64 BCLC stages B, C, or D cases. With specificity set at 90%, we identified a panel of 4 MDMs and 2 protein markers (AFP and lectin-bound AFP) with a higher sensitivity (71%) for early-stage HCC than AFP 20 ng/mL (25%) (Table 1). Stage A HCC sensitivity of the panel was 74% compared to AFP 20 ng/mL sensitivity of 30%. The panel’s overall sensitivity excluding stage 0 was 82.6% vs 47.1% for AFP 20 ng/mL. The AUC across all stages for the 6-marker panel was 0.92 versus 0.80 for AFP. Early-stage sensitivity of AFP was 45% when the specificity was set at 90%.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US" sz="1200" kern="1200">
                <a:solidFill>
                  <a:schemeClr val="tx1"/>
                </a:solidFill>
                <a:effectLst/>
                <a:latin typeface="+mn-lt"/>
                <a:ea typeface="+mn-ea"/>
                <a:cs typeface="+mn-cs"/>
              </a:rPr>
              <a:t>A panel of 4 MDMs and 2 proteins demonstrates high sensitivity for early-stage HCC. These data support the near-term potential for improved performance of blood-based testing for HCC, which could have substantial clinical implications on the effectiveness of disease management and patient outcomes.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References:</a:t>
            </a:r>
          </a:p>
          <a:p>
            <a:pPr marL="228600" indent="-228600">
              <a:buAutoNum type="arabicPeriod"/>
            </a:pPr>
            <a:r>
              <a:rPr lang="en-US" sz="1200" kern="1200">
                <a:solidFill>
                  <a:schemeClr val="tx1"/>
                </a:solidFill>
                <a:effectLst/>
                <a:latin typeface="+mn-lt"/>
                <a:ea typeface="+mn-ea"/>
                <a:cs typeface="+mn-cs"/>
              </a:rPr>
              <a:t>Kisiel JB, et al. Hepatology. 2019.</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Hatim T. Allawi – Exact Sciences: Employment </a:t>
            </a:r>
          </a:p>
          <a:p>
            <a:r>
              <a:rPr lang="en-US" sz="1200" kern="1200">
                <a:solidFill>
                  <a:schemeClr val="tx1"/>
                </a:solidFill>
                <a:effectLst/>
                <a:latin typeface="+mn-lt"/>
                <a:ea typeface="+mn-ea"/>
                <a:cs typeface="+mn-cs"/>
              </a:rPr>
              <a:t>Lewis R. Roberts – Wako Diagnostics: Grant/Research Support; Gilead Sciences – support recipient – hepatitis screening: Grant/Research Support; Redhill-: Grant/Research Support; Bayer: Grant/Research Support; Exact Sciences: Advisory Committee or Review Panel; Wako Diagnostics: Consulting; QED: Advisory Committee or Review Panel; NACCME: Board Membership; Gr </a:t>
            </a:r>
          </a:p>
          <a:p>
            <a:r>
              <a:rPr lang="en-US" sz="1200" kern="1200">
                <a:solidFill>
                  <a:schemeClr val="tx1"/>
                </a:solidFill>
                <a:effectLst/>
                <a:latin typeface="+mn-lt"/>
                <a:ea typeface="+mn-ea"/>
                <a:cs typeface="+mn-cs"/>
              </a:rPr>
              <a:t>John Kisiel – Exact Sciences: Patent Held/Filed </a:t>
            </a:r>
          </a:p>
          <a:p>
            <a:r>
              <a:rPr lang="en-US" sz="1200" kern="1200">
                <a:solidFill>
                  <a:schemeClr val="tx1"/>
                </a:solidFill>
                <a:effectLst/>
                <a:latin typeface="+mn-lt"/>
                <a:ea typeface="+mn-ea"/>
                <a:cs typeface="+mn-cs"/>
              </a:rPr>
              <a:t>Scott C. Johnson – Exact Sciences: Stock Shareholder; Exact Sciences: Employment </a:t>
            </a:r>
          </a:p>
          <a:p>
            <a:r>
              <a:rPr lang="en-US" sz="1200" kern="1200">
                <a:solidFill>
                  <a:schemeClr val="tx1"/>
                </a:solidFill>
                <a:effectLst/>
                <a:latin typeface="+mn-lt"/>
                <a:ea typeface="+mn-ea"/>
                <a:cs typeface="+mn-cs"/>
              </a:rPr>
              <a:t>The following people have nothing to disclose: Naga P. Chalasani, K Rajender Reddy</a:t>
            </a:r>
          </a:p>
          <a:p>
            <a:r>
              <a:rPr lang="en-US" sz="1200" kern="1200">
                <a:solidFill>
                  <a:schemeClr val="tx1"/>
                </a:solidFill>
                <a:effectLst/>
                <a:latin typeface="+mn-lt"/>
                <a:ea typeface="+mn-ea"/>
                <a:cs typeface="+mn-cs"/>
              </a:rPr>
              <a:t>Disclosure information not available at the time of publication: T. Ramasubramanian, Janelle J. Bruinsma, Marilyn Olson, Graham P. Lidgard </a:t>
            </a:r>
          </a:p>
          <a:p>
            <a:pPr marL="228600" indent="-228600">
              <a:buAutoNum type="arabicPeriod"/>
            </a:pPr>
            <a:endParaRPr lang="en-US" b="0"/>
          </a:p>
          <a:p>
            <a:endParaRPr lang="en-US"/>
          </a:p>
        </p:txBody>
      </p:sp>
    </p:spTree>
    <p:extLst>
      <p:ext uri="{BB962C8B-B14F-4D97-AF65-F5344CB8AC3E}">
        <p14:creationId xmlns:p14="http://schemas.microsoft.com/office/powerpoint/2010/main" val="831635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effectLst/>
                <a:latin typeface="+mn-lt"/>
                <a:ea typeface="+mn-ea"/>
                <a:cs typeface="+mn-cs"/>
              </a:rPr>
              <a:t>112 </a:t>
            </a:r>
          </a:p>
          <a:p>
            <a:r>
              <a:rPr lang="en-US" sz="1200" b="1" kern="1200">
                <a:solidFill>
                  <a:schemeClr val="tx1"/>
                </a:solidFill>
                <a:effectLst/>
                <a:latin typeface="+mn-lt"/>
                <a:ea typeface="+mn-ea"/>
                <a:cs typeface="+mn-cs"/>
              </a:rPr>
              <a:t>LXR AGONISM POTENTIATES SORAFENIB ACTIVITY IN HCC BY INDUCING METABOLIC STRESS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Morgan Preziosi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Adam Zahm</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Klaus Kaestner</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Prof. Kirk Wangensteen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(1)Gastroenterology, University of Pennsylvania, (2)Genetics, University of Pennsylvania</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Existing drug therapy for hepatocellular carcinoma (HCC) has low efficacy, as FDA-approved first line drugs including sorafenib extend patient survival by only three months. We sought to identify novel druggable targets for use in combination with sorafenib to increase its efficacy.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implemented an </a:t>
            </a:r>
            <a:r>
              <a:rPr lang="en-US" sz="1200" i="1" kern="1200">
                <a:solidFill>
                  <a:schemeClr val="tx1"/>
                </a:solidFill>
                <a:effectLst/>
                <a:latin typeface="+mn-lt"/>
                <a:ea typeface="+mn-ea"/>
                <a:cs typeface="+mn-cs"/>
              </a:rPr>
              <a:t>in vivo</a:t>
            </a:r>
            <a:r>
              <a:rPr lang="en-US" sz="1200" kern="1200">
                <a:solidFill>
                  <a:schemeClr val="tx1"/>
                </a:solidFill>
                <a:effectLst/>
                <a:latin typeface="+mn-lt"/>
                <a:ea typeface="+mn-ea"/>
                <a:cs typeface="+mn-cs"/>
              </a:rPr>
              <a:t> genetic screening paradigm utilizing a library of 43 genes-of-interest expressed in the context of repopulation of the injured livers of Fumarylacetoacetate Hydrolase-deficient (</a:t>
            </a:r>
            <a:r>
              <a:rPr lang="en-US" sz="1200" i="1" kern="1200">
                <a:solidFill>
                  <a:schemeClr val="tx1"/>
                </a:solidFill>
                <a:effectLst/>
                <a:latin typeface="+mn-lt"/>
                <a:ea typeface="+mn-ea"/>
                <a:cs typeface="+mn-cs"/>
              </a:rPr>
              <a:t>Fah</a:t>
            </a:r>
            <a:r>
              <a:rPr lang="en-US" sz="1200" kern="1200" baseline="30000">
                <a:solidFill>
                  <a:schemeClr val="tx1"/>
                </a:solidFill>
                <a:effectLst/>
                <a:latin typeface="+mn-lt"/>
                <a:ea typeface="+mn-ea"/>
                <a:cs typeface="+mn-cs"/>
              </a:rPr>
              <a:t>-/-</a:t>
            </a:r>
            <a:r>
              <a:rPr lang="en-US" sz="1200" kern="1200">
                <a:solidFill>
                  <a:schemeClr val="tx1"/>
                </a:solidFill>
                <a:effectLst/>
                <a:latin typeface="+mn-lt"/>
                <a:ea typeface="+mn-ea"/>
                <a:cs typeface="+mn-cs"/>
              </a:rPr>
              <a:t>) mice, which led to highly penetrant HCC. We then treated mice with vehicle or sorafenib to discover genetic determinants of sensitivity and resistance. Liver X Receptor alpha (LXRa) emerged as a potential target. To examine LXRa agonism in combination with sorafenib treatment, we added varying concentrations of sorafenib and LXRa agonist drugs to HCC cell lines. We performed transcriptomic analysis to elucidate the mechanisms of HCC death. We performed siRNA assays on HCC cell lines to probe the mechanism of action of the combination therapy.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Fah</a:t>
            </a:r>
            <a:r>
              <a:rPr lang="en-US" sz="1200" kern="1200" baseline="30000">
                <a:solidFill>
                  <a:schemeClr val="tx1"/>
                </a:solidFill>
                <a:effectLst/>
                <a:latin typeface="+mn-lt"/>
                <a:ea typeface="+mn-ea"/>
                <a:cs typeface="+mn-cs"/>
              </a:rPr>
              <a:t>-/-</a:t>
            </a:r>
            <a:r>
              <a:rPr lang="en-US" sz="1200" kern="1200">
                <a:solidFill>
                  <a:schemeClr val="tx1"/>
                </a:solidFill>
                <a:effectLst/>
                <a:latin typeface="+mn-lt"/>
                <a:ea typeface="+mn-ea"/>
                <a:cs typeface="+mn-cs"/>
              </a:rPr>
              <a:t> mice injected with the screening library developed HCC tumor clones containing </a:t>
            </a:r>
            <a:r>
              <a:rPr lang="en-US" sz="1200" i="1" kern="1200">
                <a:solidFill>
                  <a:schemeClr val="tx1"/>
                </a:solidFill>
                <a:effectLst/>
                <a:latin typeface="+mn-lt"/>
                <a:ea typeface="+mn-ea"/>
                <a:cs typeface="+mn-cs"/>
              </a:rPr>
              <a:t>Myc</a:t>
            </a:r>
            <a:r>
              <a:rPr lang="en-US" sz="1200" kern="1200">
                <a:solidFill>
                  <a:schemeClr val="tx1"/>
                </a:solidFill>
                <a:effectLst/>
                <a:latin typeface="+mn-lt"/>
                <a:ea typeface="+mn-ea"/>
                <a:cs typeface="+mn-cs"/>
              </a:rPr>
              <a:t> cDNA plus various other cDNAs. Treatment with sorafenib resulted in sorafenib-resistant HCCs that were significantly depleted in </a:t>
            </a:r>
            <a:r>
              <a:rPr lang="en-US" sz="1200" i="1" kern="1200">
                <a:solidFill>
                  <a:schemeClr val="tx1"/>
                </a:solidFill>
                <a:effectLst/>
                <a:latin typeface="+mn-lt"/>
                <a:ea typeface="+mn-ea"/>
                <a:cs typeface="+mn-cs"/>
              </a:rPr>
              <a:t>Nr1h3</a:t>
            </a:r>
            <a:r>
              <a:rPr lang="en-US" sz="1200" kern="1200">
                <a:solidFill>
                  <a:schemeClr val="tx1"/>
                </a:solidFill>
                <a:effectLst/>
                <a:latin typeface="+mn-lt"/>
                <a:ea typeface="+mn-ea"/>
                <a:cs typeface="+mn-cs"/>
              </a:rPr>
              <a:t> cDNA, encoding LXRa, suggesting that LXRa activation is incompatible with tumor growth in the presence of sorafenib treatment </a:t>
            </a:r>
            <a:r>
              <a:rPr lang="en-US" sz="1200" i="1" kern="1200">
                <a:solidFill>
                  <a:schemeClr val="tx1"/>
                </a:solidFill>
                <a:effectLst/>
                <a:latin typeface="+mn-lt"/>
                <a:ea typeface="+mn-ea"/>
                <a:cs typeface="+mn-cs"/>
              </a:rPr>
              <a:t>in vivo</a:t>
            </a:r>
            <a:r>
              <a:rPr lang="en-US" sz="1200" kern="1200">
                <a:solidFill>
                  <a:schemeClr val="tx1"/>
                </a:solidFill>
                <a:effectLst/>
                <a:latin typeface="+mn-lt"/>
                <a:ea typeface="+mn-ea"/>
                <a:cs typeface="+mn-cs"/>
              </a:rPr>
              <a:t>. The combination of sorafenib and LXR agonism led to enhanced cell death as compared to monotherapy in multiple HCC cell lines, due to reduced expression of cell cycle regulators and increased expression of genes associated with apoptosis. Combination therapy also enhanced cell death in a sorafenib-resistant primary human HCC cell line. Pathway analysis revealed alterations in metabolic pathways, and we observed upregulation of gluconeogenic regulators and downregulation of glycolytic regulators in sorafenib and combination treatment, and increased regulation of fatty acid synthesis genes in GW3965 and combination treatment. When gluconeogenesis and fatty acid synthesis were blocked by targeting critical enzyme nodes using siRNA, cells became resistant to combination therapy.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Our novel </a:t>
            </a:r>
            <a:r>
              <a:rPr lang="en-US" sz="1200" i="1" kern="1200">
                <a:solidFill>
                  <a:schemeClr val="tx1"/>
                </a:solidFill>
                <a:effectLst/>
                <a:latin typeface="+mn-lt"/>
                <a:ea typeface="+mn-ea"/>
                <a:cs typeface="+mn-cs"/>
              </a:rPr>
              <a:t>in vivo </a:t>
            </a:r>
            <a:r>
              <a:rPr lang="en-US" sz="1200" kern="1200">
                <a:solidFill>
                  <a:schemeClr val="tx1"/>
                </a:solidFill>
                <a:effectLst/>
                <a:latin typeface="+mn-lt"/>
                <a:ea typeface="+mn-ea"/>
                <a:cs typeface="+mn-cs"/>
              </a:rPr>
              <a:t>screen led to the discovery that LXR agonist drugs potentiate the efficacy of sorafenib in treating HCC. Our results suggest that sorafenib upregulates glucose synthesis and downregulates glycolysis, while GW3965 upregulates fatty acid synthesis. In combination, sorafenib and GW3965 deplete cellular resources required for ATP production, leading to cell death.</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Morgan Preziosi, Adam Zahm, Klaus Kaestner, Kirk Wangensteen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183973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169 </a:t>
            </a:r>
          </a:p>
          <a:p>
            <a:r>
              <a:rPr lang="en-US" sz="1200" b="1" kern="1200">
                <a:solidFill>
                  <a:schemeClr val="tx1"/>
                </a:solidFill>
                <a:effectLst/>
                <a:latin typeface="+mn-lt"/>
                <a:ea typeface="+mn-ea"/>
                <a:cs typeface="+mn-cs"/>
              </a:rPr>
              <a:t>IMMUNE CHANGES DURING THE EARLY STEPS OF HUMAN LIVER CARCINOGENESIS</a:t>
            </a:r>
          </a:p>
          <a:p>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Maxime Meylan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Florent Petitprez</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Ms. Laetitia Lacroix</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Luca Di Tommaso</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Massimo Roncalli</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Prof. Jean-Michel Pawlotsky</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Prof. Catherine Fridman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Prof. Wolf Herman Fridman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and </a:t>
            </a:r>
            <a:r>
              <a:rPr lang="en-US" sz="1200" i="1" u="sng" kern="1200">
                <a:solidFill>
                  <a:schemeClr val="tx1"/>
                </a:solidFill>
                <a:effectLst/>
                <a:latin typeface="+mn-lt"/>
                <a:ea typeface="+mn-ea"/>
                <a:cs typeface="+mn-cs"/>
              </a:rPr>
              <a:t>Dr. Julien Calderaro</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(1)Inserm U1138, Centre De Recherche Des Cordeliers, (2)Humanitas Research Institute, (3)Pathology Unit, Humanitas Research Hospital, (4)Virology, Henri Mondor Hospital</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Although hepatocellular carcinoma (HCC) is considered a prototype of inflammation-driven cancer, the immune modulations involved in the very early steps of human liver carcinogenesis remain unknown. We thus aimed to characterize, qualitatively and quantitatively, the</a:t>
            </a:r>
            <a:r>
              <a:rPr lang="en-US" sz="1200" i="1" kern="1200">
                <a:solidFill>
                  <a:schemeClr val="tx1"/>
                </a:solidFill>
                <a:effectLst/>
                <a:latin typeface="+mn-lt"/>
                <a:ea typeface="+mn-ea"/>
                <a:cs typeface="+mn-cs"/>
              </a:rPr>
              <a:t> in situ</a:t>
            </a:r>
            <a:r>
              <a:rPr lang="en-US" sz="1200" kern="1200">
                <a:solidFill>
                  <a:schemeClr val="tx1"/>
                </a:solidFill>
                <a:effectLst/>
                <a:latin typeface="+mn-lt"/>
                <a:ea typeface="+mn-ea"/>
                <a:cs typeface="+mn-cs"/>
              </a:rPr>
              <a:t> immune changes occurring during the development of dysplastic and transformed cirrhotic macronodules.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 series of 127 macronodules developed in 41 cirrhotic patients was analysed by means of immunochemistry and gene expression profiling. All cases were reviewed by three pathologists experts in liver disease (LDT, MR, JC) and classified as low grade dysplastic nodule (LGDN), high grade dysplastic nodule (HGDN), early HCC (eHCC) or small and progressed HCC (spHCC). The densities of the main immune cell populations were assessed with digital slides of multiplex immunostainings and dedicated image analysis software. A subset of lesions was laser-microdissected and gene expression profiling was perfomed with a 360 genes Nanostring custom panel. To avoid any bias due to the underlying liver diseases, all results were systematically normalized according to adjacent non-specific cirrhotic nodules.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Our series included 31 LGDN, 17 HGDN, 24eHCC and 55 spHCC. Compared to adjacent cirrhotic non specific nodules, increased densities of T cells, B cells and dendritic cells were observed in macronodules of all stages. There was no difference according to the stage of the nodules. Tertiary lymphoid structures were identified in 47% of HGDN, 42% of eHCC , and 21% of spHCC but not in non-specific nodules or LGDN. Gene expression profiling identified a subset of macronodules with upregulation of cytokines/chemokines involved in immune cell recruitment. This subgroup also showed a significant upregulation of genes involved in antigen processing and presentation (</a:t>
            </a:r>
            <a:r>
              <a:rPr lang="en-US" sz="1200" i="1" kern="1200">
                <a:solidFill>
                  <a:schemeClr val="tx1"/>
                </a:solidFill>
                <a:effectLst/>
                <a:latin typeface="+mn-lt"/>
                <a:ea typeface="+mn-ea"/>
                <a:cs typeface="+mn-cs"/>
              </a:rPr>
              <a:t>HLA-A, HLA-C, B2M</a:t>
            </a:r>
            <a:r>
              <a:rPr lang="en-US" sz="1200" kern="1200">
                <a:solidFill>
                  <a:schemeClr val="tx1"/>
                </a:solidFill>
                <a:effectLst/>
                <a:latin typeface="+mn-lt"/>
                <a:ea typeface="+mn-ea"/>
                <a:cs typeface="+mn-cs"/>
              </a:rPr>
              <a:t>), lymphoid tissue formation (</a:t>
            </a:r>
            <a:r>
              <a:rPr lang="en-US" sz="1200" i="1" kern="1200">
                <a:solidFill>
                  <a:schemeClr val="tx1"/>
                </a:solidFill>
                <a:effectLst/>
                <a:latin typeface="+mn-lt"/>
                <a:ea typeface="+mn-ea"/>
                <a:cs typeface="+mn-cs"/>
              </a:rPr>
              <a:t>LTA, LTB</a:t>
            </a:r>
            <a:r>
              <a:rPr lang="en-US" sz="1200" kern="1200">
                <a:solidFill>
                  <a:schemeClr val="tx1"/>
                </a:solidFill>
                <a:effectLst/>
                <a:latin typeface="+mn-lt"/>
                <a:ea typeface="+mn-ea"/>
                <a:cs typeface="+mn-cs"/>
              </a:rPr>
              <a:t>), T and B cell proliferation and function (</a:t>
            </a:r>
            <a:r>
              <a:rPr lang="en-US" sz="1200" i="1" kern="1200">
                <a:solidFill>
                  <a:schemeClr val="tx1"/>
                </a:solidFill>
                <a:effectLst/>
                <a:latin typeface="+mn-lt"/>
                <a:ea typeface="+mn-ea"/>
                <a:cs typeface="+mn-cs"/>
              </a:rPr>
              <a:t>CD80, CD38, IL2Ra, IL2Rg, CD27, CD40L, ZAP70, IGHD, IGHA</a:t>
            </a:r>
            <a:r>
              <a:rPr lang="en-US" sz="1200" kern="1200">
                <a:solidFill>
                  <a:schemeClr val="tx1"/>
                </a:solidFill>
                <a:effectLst/>
                <a:latin typeface="+mn-lt"/>
                <a:ea typeface="+mn-ea"/>
                <a:cs typeface="+mn-cs"/>
              </a:rPr>
              <a:t>), and inflammation (</a:t>
            </a:r>
            <a:r>
              <a:rPr lang="en-US" sz="1200" i="1" kern="1200">
                <a:solidFill>
                  <a:schemeClr val="tx1"/>
                </a:solidFill>
                <a:effectLst/>
                <a:latin typeface="+mn-lt"/>
                <a:ea typeface="+mn-ea"/>
                <a:cs typeface="+mn-cs"/>
              </a:rPr>
              <a:t>IL6, IL32</a:t>
            </a:r>
            <a:r>
              <a:rPr lang="en-US" sz="1200" kern="1200">
                <a:solidFill>
                  <a:schemeClr val="tx1"/>
                </a:solidFill>
                <a:effectLst/>
                <a:latin typeface="+mn-lt"/>
                <a:ea typeface="+mn-ea"/>
                <a:cs typeface="+mn-cs"/>
              </a:rPr>
              <a:t>). Interestingly, these lesions also showed activation of immunosuppressive pathways (TGFB) and overexpression of immune checkpoint inhibitory molecules such as </a:t>
            </a:r>
            <a:r>
              <a:rPr lang="en-US" sz="1200" i="1" kern="1200">
                <a:solidFill>
                  <a:schemeClr val="tx1"/>
                </a:solidFill>
                <a:effectLst/>
                <a:latin typeface="+mn-lt"/>
                <a:ea typeface="+mn-ea"/>
                <a:cs typeface="+mn-cs"/>
              </a:rPr>
              <a:t>PD-L2</a:t>
            </a:r>
            <a:r>
              <a:rPr lang="en-US" sz="1200" kern="1200">
                <a:solidFill>
                  <a:schemeClr val="tx1"/>
                </a:solidFill>
                <a:effectLst/>
                <a:latin typeface="+mn-lt"/>
                <a:ea typeface="+mn-ea"/>
                <a:cs typeface="+mn-cs"/>
              </a:rPr>
              <a:t> and </a:t>
            </a:r>
            <a:r>
              <a:rPr lang="en-US" sz="1200" i="1" kern="1200">
                <a:solidFill>
                  <a:schemeClr val="tx1"/>
                </a:solidFill>
                <a:effectLst/>
                <a:latin typeface="+mn-lt"/>
                <a:ea typeface="+mn-ea"/>
                <a:cs typeface="+mn-cs"/>
              </a:rPr>
              <a:t>TIM3</a:t>
            </a:r>
            <a:r>
              <a:rPr lang="en-US" sz="1200" kern="1200">
                <a:solidFill>
                  <a:schemeClr val="tx1"/>
                </a:solidFill>
                <a:effectLst/>
                <a:latin typeface="+mn-lt"/>
                <a:ea typeface="+mn-ea"/>
                <a:cs typeface="+mn-cs"/>
              </a:rPr>
              <a: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Our study shows that anti-tumor </a:t>
            </a:r>
            <a:r>
              <a:rPr lang="en-US" sz="1200" i="1" kern="1200">
                <a:solidFill>
                  <a:schemeClr val="tx1"/>
                </a:solidFill>
                <a:effectLst/>
                <a:latin typeface="+mn-lt"/>
                <a:ea typeface="+mn-ea"/>
                <a:cs typeface="+mn-cs"/>
              </a:rPr>
              <a:t>in situ</a:t>
            </a:r>
            <a:r>
              <a:rPr lang="en-US" sz="1200" kern="1200">
                <a:solidFill>
                  <a:schemeClr val="tx1"/>
                </a:solidFill>
                <a:effectLst/>
                <a:latin typeface="+mn-lt"/>
                <a:ea typeface="+mn-ea"/>
                <a:cs typeface="+mn-cs"/>
              </a:rPr>
              <a:t> immune responses develop during the very early steps of liver carcinogenesis. The expression of various immune checkpoint molecules in this subgroup of lesions may favor immune evasion and allow the progression to full-blown HCC. These results have important implications for the development of anti-HCC chemopreventive strategies in cirrhotic patients.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Jean-Michel Pawlotsky – Siemens Healthcare: Advisory Committee or Review Panel; Merck: Advisory Committee or Review Panel; GSK: Advisory Committee or Review Panel; Gilead: Speaking and Teaching; Abbvie: Speaking and Teaching; Abbvie: Advisory Committee or Review Panel </a:t>
            </a:r>
          </a:p>
          <a:p>
            <a:r>
              <a:rPr lang="en-US" sz="1200" kern="1200">
                <a:solidFill>
                  <a:schemeClr val="tx1"/>
                </a:solidFill>
                <a:effectLst/>
                <a:latin typeface="+mn-lt"/>
                <a:ea typeface="+mn-ea"/>
                <a:cs typeface="+mn-cs"/>
              </a:rPr>
              <a:t>The following people have nothing to disclose: Maxime Meylan, Luca Di Tommaso, Julien Calderaro</a:t>
            </a:r>
          </a:p>
          <a:p>
            <a:r>
              <a:rPr lang="en-US" sz="1200" kern="1200">
                <a:solidFill>
                  <a:schemeClr val="tx1"/>
                </a:solidFill>
                <a:effectLst/>
                <a:latin typeface="+mn-lt"/>
                <a:ea typeface="+mn-ea"/>
                <a:cs typeface="+mn-cs"/>
              </a:rPr>
              <a:t>Disclosure information not available at the time of publication: Florent Petitprez, Laetitia Lacroix, Massimo Roncalli, Catherine Fridman, Wolf Herman Fridman </a:t>
            </a:r>
          </a:p>
          <a:p>
            <a:endParaRPr lang="en-US" b="0"/>
          </a:p>
          <a:p>
            <a:endParaRPr lang="en-US"/>
          </a:p>
        </p:txBody>
      </p:sp>
    </p:spTree>
    <p:extLst>
      <p:ext uri="{BB962C8B-B14F-4D97-AF65-F5344CB8AC3E}">
        <p14:creationId xmlns:p14="http://schemas.microsoft.com/office/powerpoint/2010/main" val="1278883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47500" lnSpcReduction="20000"/>
          </a:bodyPr>
          <a:lstStyle/>
          <a:p>
            <a:r>
              <a:rPr lang="en-US" sz="1200" kern="1200">
                <a:solidFill>
                  <a:schemeClr val="tx1"/>
                </a:solidFill>
                <a:effectLst/>
                <a:latin typeface="+mn-lt"/>
                <a:ea typeface="+mn-ea"/>
                <a:cs typeface="+mn-cs"/>
              </a:rPr>
              <a:t>199 </a:t>
            </a:r>
          </a:p>
          <a:p>
            <a:r>
              <a:rPr lang="en-US" sz="1200" b="1" kern="1200">
                <a:solidFill>
                  <a:schemeClr val="tx1"/>
                </a:solidFill>
                <a:effectLst/>
                <a:latin typeface="+mn-lt"/>
                <a:ea typeface="+mn-ea"/>
                <a:cs typeface="+mn-cs"/>
              </a:rPr>
              <a:t>DIRECT-ACTING ANTIVIRAL THERAPY IS ASSOCIATED WITH IMPROVED SURVIVAL IN PATIENTS WITH A HISTORY OF HEPATOCELLULAR CARCINOMA: A MULTICENTER NORTH AMERICAN COHORT STUDY</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Amit G. Singal, MD, MS</a:t>
            </a:r>
            <a:r>
              <a:rPr lang="en-US" sz="1200" i="1" kern="1200">
                <a:solidFill>
                  <a:schemeClr val="tx1"/>
                </a:solidFill>
                <a:effectLst/>
                <a:latin typeface="+mn-lt"/>
                <a:ea typeface="+mn-ea"/>
                <a:cs typeface="+mn-cs"/>
              </a:rPr>
              <a:t>, Dr. Nicole E. Rich</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Neil Mehta</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Andrea D. Branch</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Anjana A. Pillai</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Maarouf A. Hoteit</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Dr. Michael Volk</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Mr. Mobolaji Odewole</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Steven J. Scaglione, MD</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Dr. Jennifer E. Guy</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Dr. Adnan Said</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 Jordan J. Feld, MD, MPH, FAASLD</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 Binu John</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Catherine T. Frenette</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 Dr. Parvez S. Mantry</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 Dr. Amol S. Rangnekar</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 Dr. Omobonike Oloruntoba</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 Dr. Michael D Leise</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 Dr. Janice Jou, MD, MHS</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 Dr. Kalyan Ram Bhamidimarri</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 Dr. Laura M. Kulik, MD</a:t>
            </a:r>
            <a:r>
              <a:rPr lang="en-US" sz="1200" i="1" kern="1200" baseline="30000">
                <a:solidFill>
                  <a:schemeClr val="tx1"/>
                </a:solidFill>
                <a:effectLst/>
                <a:latin typeface="+mn-lt"/>
                <a:ea typeface="+mn-ea"/>
                <a:cs typeface="+mn-cs"/>
              </a:rPr>
              <a:t>20</a:t>
            </a:r>
            <a:r>
              <a:rPr lang="en-US" sz="1200" i="1" kern="1200">
                <a:solidFill>
                  <a:schemeClr val="tx1"/>
                </a:solidFill>
                <a:effectLst/>
                <a:latin typeface="+mn-lt"/>
                <a:ea typeface="+mn-ea"/>
                <a:cs typeface="+mn-cs"/>
              </a:rPr>
              <a:t>, Dr. George Ioannou, MD</a:t>
            </a:r>
            <a:r>
              <a:rPr lang="en-US" sz="1200" i="1" kern="1200" baseline="30000">
                <a:solidFill>
                  <a:schemeClr val="tx1"/>
                </a:solidFill>
                <a:effectLst/>
                <a:latin typeface="+mn-lt"/>
                <a:ea typeface="+mn-ea"/>
                <a:cs typeface="+mn-cs"/>
              </a:rPr>
              <a:t>21</a:t>
            </a:r>
            <a:r>
              <a:rPr lang="en-US" sz="1200" i="1" kern="1200">
                <a:solidFill>
                  <a:schemeClr val="tx1"/>
                </a:solidFill>
                <a:effectLst/>
                <a:latin typeface="+mn-lt"/>
                <a:ea typeface="+mn-ea"/>
                <a:cs typeface="+mn-cs"/>
              </a:rPr>
              <a:t>, Dr. Annsa Huang</a:t>
            </a:r>
            <a:r>
              <a:rPr lang="en-US" sz="1200" i="1" kern="1200" baseline="30000">
                <a:solidFill>
                  <a:schemeClr val="tx1"/>
                </a:solidFill>
                <a:effectLst/>
                <a:latin typeface="+mn-lt"/>
                <a:ea typeface="+mn-ea"/>
                <a:cs typeface="+mn-cs"/>
              </a:rPr>
              <a:t>22</a:t>
            </a:r>
            <a:r>
              <a:rPr lang="en-US" sz="1200" i="1" kern="1200">
                <a:solidFill>
                  <a:schemeClr val="tx1"/>
                </a:solidFill>
                <a:effectLst/>
                <a:latin typeface="+mn-lt"/>
                <a:ea typeface="+mn-ea"/>
                <a:cs typeface="+mn-cs"/>
              </a:rPr>
              <a:t>, Dr. Tram T. Tran</a:t>
            </a:r>
            <a:r>
              <a:rPr lang="en-US" sz="1200" i="1" kern="1200" baseline="30000">
                <a:solidFill>
                  <a:schemeClr val="tx1"/>
                </a:solidFill>
                <a:effectLst/>
                <a:latin typeface="+mn-lt"/>
                <a:ea typeface="+mn-ea"/>
                <a:cs typeface="+mn-cs"/>
              </a:rPr>
              <a:t>23</a:t>
            </a:r>
            <a:r>
              <a:rPr lang="en-US" sz="1200" i="1" kern="1200">
                <a:solidFill>
                  <a:schemeClr val="tx1"/>
                </a:solidFill>
                <a:effectLst/>
                <a:latin typeface="+mn-lt"/>
                <a:ea typeface="+mn-ea"/>
                <a:cs typeface="+mn-cs"/>
              </a:rPr>
              <a:t>, Dr. Hrishikesh V. Samant</a:t>
            </a:r>
            <a:r>
              <a:rPr lang="en-US" sz="1200" i="1" kern="1200" baseline="30000">
                <a:solidFill>
                  <a:schemeClr val="tx1"/>
                </a:solidFill>
                <a:effectLst/>
                <a:latin typeface="+mn-lt"/>
                <a:ea typeface="+mn-ea"/>
                <a:cs typeface="+mn-cs"/>
              </a:rPr>
              <a:t>24</a:t>
            </a:r>
            <a:r>
              <a:rPr lang="en-US" sz="1200" i="1" kern="1200">
                <a:solidFill>
                  <a:schemeClr val="tx1"/>
                </a:solidFill>
                <a:effectLst/>
                <a:latin typeface="+mn-lt"/>
                <a:ea typeface="+mn-ea"/>
                <a:cs typeface="+mn-cs"/>
              </a:rPr>
              <a:t>, Dr. Renumathy Dhanasekaran</a:t>
            </a:r>
            <a:r>
              <a:rPr lang="en-US" sz="1200" i="1" kern="1200" baseline="30000">
                <a:solidFill>
                  <a:schemeClr val="tx1"/>
                </a:solidFill>
                <a:effectLst/>
                <a:latin typeface="+mn-lt"/>
                <a:ea typeface="+mn-ea"/>
                <a:cs typeface="+mn-cs"/>
              </a:rPr>
              <a:t>25</a:t>
            </a:r>
            <a:r>
              <a:rPr lang="en-US" sz="1200" i="1" kern="1200">
                <a:solidFill>
                  <a:schemeClr val="tx1"/>
                </a:solidFill>
                <a:effectLst/>
                <a:latin typeface="+mn-lt"/>
                <a:ea typeface="+mn-ea"/>
                <a:cs typeface="+mn-cs"/>
              </a:rPr>
              <a:t>, Dr. Andres Duarte-Rojo</a:t>
            </a:r>
            <a:r>
              <a:rPr lang="en-US" sz="1200" i="1" kern="1200" baseline="30000">
                <a:solidFill>
                  <a:schemeClr val="tx1"/>
                </a:solidFill>
                <a:effectLst/>
                <a:latin typeface="+mn-lt"/>
                <a:ea typeface="+mn-ea"/>
                <a:cs typeface="+mn-cs"/>
              </a:rPr>
              <a:t>26</a:t>
            </a:r>
            <a:r>
              <a:rPr lang="en-US" sz="1200" i="1" kern="1200">
                <a:solidFill>
                  <a:schemeClr val="tx1"/>
                </a:solidFill>
                <a:effectLst/>
                <a:latin typeface="+mn-lt"/>
                <a:ea typeface="+mn-ea"/>
                <a:cs typeface="+mn-cs"/>
              </a:rPr>
              <a:t>, Dr. Reena J. Salgia</a:t>
            </a:r>
            <a:r>
              <a:rPr lang="en-US" sz="1200" i="1" kern="1200" baseline="30000">
                <a:solidFill>
                  <a:schemeClr val="tx1"/>
                </a:solidFill>
                <a:effectLst/>
                <a:latin typeface="+mn-lt"/>
                <a:ea typeface="+mn-ea"/>
                <a:cs typeface="+mn-cs"/>
              </a:rPr>
              <a:t>27</a:t>
            </a:r>
            <a:r>
              <a:rPr lang="en-US" sz="1200" i="1" kern="1200">
                <a:solidFill>
                  <a:schemeClr val="tx1"/>
                </a:solidFill>
                <a:effectLst/>
                <a:latin typeface="+mn-lt"/>
                <a:ea typeface="+mn-ea"/>
                <a:cs typeface="+mn-cs"/>
              </a:rPr>
              <a:t>, Dr. Sheila L. Eswaran</a:t>
            </a:r>
            <a:r>
              <a:rPr lang="en-US" sz="1200" i="1" kern="1200" baseline="30000">
                <a:solidFill>
                  <a:schemeClr val="tx1"/>
                </a:solidFill>
                <a:effectLst/>
                <a:latin typeface="+mn-lt"/>
                <a:ea typeface="+mn-ea"/>
                <a:cs typeface="+mn-cs"/>
              </a:rPr>
              <a:t>28</a:t>
            </a:r>
            <a:r>
              <a:rPr lang="en-US" sz="1200" i="1" kern="1200">
                <a:solidFill>
                  <a:schemeClr val="tx1"/>
                </a:solidFill>
                <a:effectLst/>
                <a:latin typeface="+mn-lt"/>
                <a:ea typeface="+mn-ea"/>
                <a:cs typeface="+mn-cs"/>
              </a:rPr>
              <a:t>, Dr. Prasun K. Jalal</a:t>
            </a:r>
            <a:r>
              <a:rPr lang="en-US" sz="1200" i="1" kern="1200" baseline="30000">
                <a:solidFill>
                  <a:schemeClr val="tx1"/>
                </a:solidFill>
                <a:effectLst/>
                <a:latin typeface="+mn-lt"/>
                <a:ea typeface="+mn-ea"/>
                <a:cs typeface="+mn-cs"/>
              </a:rPr>
              <a:t>29</a:t>
            </a:r>
            <a:r>
              <a:rPr lang="en-US" sz="1200" i="1" kern="1200">
                <a:solidFill>
                  <a:schemeClr val="tx1"/>
                </a:solidFill>
                <a:effectLst/>
                <a:latin typeface="+mn-lt"/>
                <a:ea typeface="+mn-ea"/>
                <a:cs typeface="+mn-cs"/>
              </a:rPr>
              <a:t>, Dr. Avegail Flores</a:t>
            </a:r>
            <a:r>
              <a:rPr lang="en-US" sz="1200" i="1" kern="1200" baseline="30000">
                <a:solidFill>
                  <a:schemeClr val="tx1"/>
                </a:solidFill>
                <a:effectLst/>
                <a:latin typeface="+mn-lt"/>
                <a:ea typeface="+mn-ea"/>
                <a:cs typeface="+mn-cs"/>
              </a:rPr>
              <a:t>30</a:t>
            </a:r>
            <a:r>
              <a:rPr lang="en-US" sz="1200" i="1" kern="1200">
                <a:solidFill>
                  <a:schemeClr val="tx1"/>
                </a:solidFill>
                <a:effectLst/>
                <a:latin typeface="+mn-lt"/>
                <a:ea typeface="+mn-ea"/>
                <a:cs typeface="+mn-cs"/>
              </a:rPr>
              <a:t>, Sanjaya Kumar Satapathy</a:t>
            </a:r>
            <a:r>
              <a:rPr lang="en-US" sz="1200" i="1" kern="1200" baseline="30000">
                <a:solidFill>
                  <a:schemeClr val="tx1"/>
                </a:solidFill>
                <a:effectLst/>
                <a:latin typeface="+mn-lt"/>
                <a:ea typeface="+mn-ea"/>
                <a:cs typeface="+mn-cs"/>
              </a:rPr>
              <a:t>31</a:t>
            </a:r>
            <a:r>
              <a:rPr lang="en-US" sz="1200" i="1" kern="1200">
                <a:solidFill>
                  <a:schemeClr val="tx1"/>
                </a:solidFill>
                <a:effectLst/>
                <a:latin typeface="+mn-lt"/>
                <a:ea typeface="+mn-ea"/>
                <a:cs typeface="+mn-cs"/>
              </a:rPr>
              <a:t>, Dr. Neehar D. Parikh</a:t>
            </a:r>
            <a:r>
              <a:rPr lang="en-US" sz="1200" i="1" kern="1200" baseline="30000">
                <a:solidFill>
                  <a:schemeClr val="tx1"/>
                </a:solidFill>
                <a:effectLst/>
                <a:latin typeface="+mn-lt"/>
                <a:ea typeface="+mn-ea"/>
                <a:cs typeface="+mn-cs"/>
              </a:rPr>
              <a:t>32</a:t>
            </a:r>
            <a:r>
              <a:rPr lang="en-US" sz="1200" i="1" kern="1200">
                <a:solidFill>
                  <a:schemeClr val="tx1"/>
                </a:solidFill>
                <a:effectLst/>
                <a:latin typeface="+mn-lt"/>
                <a:ea typeface="+mn-ea"/>
                <a:cs typeface="+mn-cs"/>
              </a:rPr>
              <a:t> and Caitlin Murphy</a:t>
            </a:r>
            <a:r>
              <a:rPr lang="en-US" sz="1200" i="1" kern="1200" baseline="30000">
                <a:solidFill>
                  <a:schemeClr val="tx1"/>
                </a:solidFill>
                <a:effectLst/>
                <a:latin typeface="+mn-lt"/>
                <a:ea typeface="+mn-ea"/>
                <a:cs typeface="+mn-cs"/>
              </a:rPr>
              <a:t>33</a:t>
            </a:r>
            <a:r>
              <a:rPr lang="en-US" sz="1200" i="1" kern="1200">
                <a:solidFill>
                  <a:schemeClr val="tx1"/>
                </a:solidFill>
                <a:effectLst/>
                <a:latin typeface="+mn-lt"/>
                <a:ea typeface="+mn-ea"/>
                <a:cs typeface="+mn-cs"/>
              </a:rPr>
              <a:t>, (1)Department of Internal Medicine, Division of Digestive and Liver Diseases, UT Southwestern Medical Center, (2)Department of Medicine, Division of Gastroenterology/Hepatology, University of California, San Francisco, (3)Icahn School of Medicine at Mount Sinai, (4)Center for Liver Diseases, The University of Chicago Medicine, (5)University of Pennsylvania Medical Center, (6)Loma Linda University Medical Center, (7)Division of Hepatology, Loyola University Health System, (8)Sutter North Medical Group, (9)University of Wisconsin, (10)Toronto Centre for Liver Disease, University of Toronto University Health Network, (11)Mcguire VAMC, (12)Scripps Clinic - Scripps Health, (13)The Liver Institute at Methodist Dallas, (14)Transplant Institute, Medstar Georgetown University Hospital, (15)Duke University, (16)Mayo Clinic Rochester, (17)Medicine, Division of Gastroenterology, Oregon Health and Science University, (18)University of Miami School of Medicine, (19)Northwestern Medical Faculty Foundation, (20)Gastroenterology and Hepatology, Veterans Affairs Puget Sound Healthcare System, (21)University of California, San Francisco, (22)Gilead Sciences, (23)University of Nebraska Medical Center, (24)Hepatology, Stanford University, (25)Division of Gastroenterology and Hepatology, University of Arkansas for Medical Sciences, (26)Henry Ford Health System, (27)Loyola University Health System, (28)Margaret M. and Albert B. Alkek Department of Medicine, Section of Gastroenterology and Hepatology, Baylor College of Medicine, (29)IM - Gastroenterology, Washington University School of Medicine in St. Louis, (30)Methodist University Hospital, University of Tennessee Health Science Center, (31)Internal Medicine, University of Michigan, (32)UT Southwestern Medical Center</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There is uncertainty over the benefits of direct-acting antiviral (DAA) therapy for hepatitis C (HCV) infection in patients with a history of hepatocellular carcinoma (HCC). We compared overall survival between DAA-treated and untreated HCV-infected patients who achieved a complete response to HCC treatment in a North American cohort.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We conducted a retrospective cohort study of patients with HCV-related HCC with a complete response to resection, local ablation, trans-arterial chemo- or radioembolization, or radiation therapy, from January 2013 through December 2017 at 31 health systems in the United States or Canada. Cox regression analysis was used to examine the association between DAA therapy and overall survival after HCC complete response, with DAA therapy analyzed as a time-varying exposure.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Of 797 patients with HCV-related HCC, 383 (48.1%) received DAA therapy and 414 (51.9%) were untreated. Among DAA-treated patients, 43 deaths occurred during 941 person-years of follow-up, compared to 103 deaths during 527 person-years among DAA-untreated patients (crude rate ratio 0.23, 95% CI 0.16–0.33). Median time from HCC complete response to death in DAA-treated patients was 25.7 (IQR 19.4–33.9) months, versus 11.5 (IQR 7.1–20.2) months for untreated patients. In multivariable analyses, DAA therapy was associated with significantly reduced mortality (HR 0.39, 95% CI 0.26–0.61), after adjusting for study site, age, sex, Child Pugh score, alpha-fetoprotein level, tumor burden, and HCC treatment modality. A propensity score model demonstrated similar results, with DAA therapy associated with reduced mortality (HR 0.55, 95% CI 0.31–0.97). This association appeared to be driven by sustained viral response (SVR), with reduced mortality observed in DAA-treated patients who achieved SVR (HR 0.26, 95% CI 0.16–0.42) but not those without SVR (HR 0.78, 95% CI 0.40-1.52). Although there appeared to be greater benefit in patients who received resection or ablation compared to transarterial chemoembolization, this was not significantly different (interaction p-value=0.12). There was a greater benefit of DAA therapy in patients who remained HCC recurrence-free (HR 0.09, 95% CI 0.02–0.34) compared to those who experienced recurrence (HR 0.62, 95% CI 0.37–1.04) (interaction p-value=0.01).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In a large cohort of North American patients with complete response to HCC treatment, DAA therapy was associated with significantly reduced mortality.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Amit G. Singal – TARGET: Advisory Committee or Review Panel; Exact Sciences: Consulting; Glycotest: Consulting; Roche: Consulting; Exelixis: Consulting; BMS: Consulting; Eisai: Consulting; Bayer: Consulting </a:t>
            </a:r>
          </a:p>
          <a:p>
            <a:r>
              <a:rPr lang="en-US" sz="1200" kern="1200">
                <a:solidFill>
                  <a:schemeClr val="tx1"/>
                </a:solidFill>
                <a:effectLst/>
                <a:latin typeface="+mn-lt"/>
                <a:ea typeface="+mn-ea"/>
                <a:cs typeface="+mn-cs"/>
              </a:rPr>
              <a:t>Anjana A. Pillai – BTG: Speaking and Teaching; Eisai Inc: Speaking and Teaching; Simply Speaking Hepatitis: Speaking and Teaching; PCI Biotech: Grant/Research Support; Target Pharmasolutions: Grant/Research Support; Exact Science: Grant/Research Support; Wako Diagnostics: Advisory Committee or Review Panel </a:t>
            </a:r>
          </a:p>
          <a:p>
            <a:r>
              <a:rPr lang="en-US" sz="1200" kern="1200">
                <a:solidFill>
                  <a:schemeClr val="tx1"/>
                </a:solidFill>
                <a:effectLst/>
                <a:latin typeface="+mn-lt"/>
                <a:ea typeface="+mn-ea"/>
                <a:cs typeface="+mn-cs"/>
              </a:rPr>
              <a:t>Michael Volk – Biovie: Consulting </a:t>
            </a:r>
          </a:p>
          <a:p>
            <a:r>
              <a:rPr lang="en-US" sz="1200" kern="1200">
                <a:solidFill>
                  <a:schemeClr val="tx1"/>
                </a:solidFill>
                <a:effectLst/>
                <a:latin typeface="+mn-lt"/>
                <a:ea typeface="+mn-ea"/>
                <a:cs typeface="+mn-cs"/>
              </a:rPr>
              <a:t>Jordan J. Feld – Abbvie, Abbott, Enanta, Gilead, Janssen, Merck, Roche: Consulting; Abbvie, Abbott, Enanta, Gilead, Janssen, Merck, Roche: Grant/Research Support </a:t>
            </a:r>
          </a:p>
          <a:p>
            <a:r>
              <a:rPr lang="en-US" sz="1200" kern="1200">
                <a:solidFill>
                  <a:schemeClr val="tx1"/>
                </a:solidFill>
                <a:effectLst/>
                <a:latin typeface="+mn-lt"/>
                <a:ea typeface="+mn-ea"/>
                <a:cs typeface="+mn-cs"/>
              </a:rPr>
              <a:t>Catherine T. Frenette – Bayer: Advisory Committee or Review Panel; Bristol Meyers Squibb: Speaking and Teaching; Gilead: Speaking and Teaching; Intercept: Speaking and Teaching; Conatus: Consulting; Abbvie: Speaking and Teaching; Eisai: Speaking and Teaching; Wako: Advisory Committee or Review Panel; Genfit: Grant/Research Support; Dova: Speaking and Teaching; Sh </a:t>
            </a:r>
          </a:p>
          <a:p>
            <a:r>
              <a:rPr lang="en-US" sz="1200" kern="1200">
                <a:solidFill>
                  <a:schemeClr val="tx1"/>
                </a:solidFill>
                <a:effectLst/>
                <a:latin typeface="+mn-lt"/>
                <a:ea typeface="+mn-ea"/>
                <a:cs typeface="+mn-cs"/>
              </a:rPr>
              <a:t>Parvez S. Mantry – Sirtex: Grant/Research Support; Intercept: Grant/Research Support; Salix: Grant/Research Support; Gilead: Grant/Research Support; Abbvie: Speaking and Teaching; Easai: Speaking and Teaching; BMS: Consulting; intercept: Consulting; salix: Consulting; BTG: Speaking and Teaching; Tobira: Grant/Research Support; BMS: Grant/Research Support; ge </a:t>
            </a:r>
          </a:p>
          <a:p>
            <a:r>
              <a:rPr lang="en-US" sz="1200" kern="1200">
                <a:solidFill>
                  <a:schemeClr val="tx1"/>
                </a:solidFill>
                <a:effectLst/>
                <a:latin typeface="+mn-lt"/>
                <a:ea typeface="+mn-ea"/>
                <a:cs typeface="+mn-cs"/>
              </a:rPr>
              <a:t>Kalyan Ram Bhamidimarri – Alexion: Speaking and Teaching; Vital Therapies: Grant/Research Support; Genfit: Grant/Research Support; Mallinckrodt: Grant/Research Support; Allergan: Grant/Research Support; Conatus: Grant/Research Support; Gilead: Grant/Research Support; Merck: Advisory Committee or Review Panel; Intercept: Advisory Committee or Review Panel; AbbVie: A </a:t>
            </a:r>
          </a:p>
          <a:p>
            <a:r>
              <a:rPr lang="en-US" sz="1200" kern="1200">
                <a:solidFill>
                  <a:schemeClr val="tx1"/>
                </a:solidFill>
                <a:effectLst/>
                <a:latin typeface="+mn-lt"/>
                <a:ea typeface="+mn-ea"/>
                <a:cs typeface="+mn-cs"/>
              </a:rPr>
              <a:t>Tram T. Tran – Gilead Sciences: Employment; Gilead Sciences: Stock Shareholder </a:t>
            </a:r>
          </a:p>
          <a:p>
            <a:r>
              <a:rPr lang="en-US" sz="1200" kern="1200">
                <a:solidFill>
                  <a:schemeClr val="tx1"/>
                </a:solidFill>
                <a:effectLst/>
                <a:latin typeface="+mn-lt"/>
                <a:ea typeface="+mn-ea"/>
                <a:cs typeface="+mn-cs"/>
              </a:rPr>
              <a:t>Andres Duarte-Rojo – Echosens: Grant/Research Support; Axcella: Advisory Committee or Review Panel </a:t>
            </a:r>
          </a:p>
          <a:p>
            <a:r>
              <a:rPr lang="en-US" sz="1200" kern="1200">
                <a:solidFill>
                  <a:schemeClr val="tx1"/>
                </a:solidFill>
                <a:effectLst/>
                <a:latin typeface="+mn-lt"/>
                <a:ea typeface="+mn-ea"/>
                <a:cs typeface="+mn-cs"/>
              </a:rPr>
              <a:t>Reena J. Salgia – Eisai: Advisory Committee or Review Panel; BMS: Speaking and Teaching; Eisai: Speaking and Teaching; Exelixis: Advisory Committee or Review Panel </a:t>
            </a:r>
          </a:p>
          <a:p>
            <a:r>
              <a:rPr lang="en-US" sz="1200" kern="1200">
                <a:solidFill>
                  <a:schemeClr val="tx1"/>
                </a:solidFill>
                <a:effectLst/>
                <a:latin typeface="+mn-lt"/>
                <a:ea typeface="+mn-ea"/>
                <a:cs typeface="+mn-cs"/>
              </a:rPr>
              <a:t>Prasun K. Jalal – gilead, dova, valeant, abbvie: Advisory Committee or Review Panel </a:t>
            </a:r>
          </a:p>
          <a:p>
            <a:r>
              <a:rPr lang="en-US" sz="1200" kern="1200">
                <a:solidFill>
                  <a:schemeClr val="tx1"/>
                </a:solidFill>
                <a:effectLst/>
                <a:latin typeface="+mn-lt"/>
                <a:ea typeface="+mn-ea"/>
                <a:cs typeface="+mn-cs"/>
              </a:rPr>
              <a:t>Sanjaya Kumar Satapathy – Intercept Pharma, Alexion, Dova: Speaking and Teaching; Gilead, Intercept, Dova, Bayer, Exact Sciences, Genfit, Conatus, Shire: Grant/Research Support; Bayer, Intercept, Dova: Advisory Committee or Review Panel </a:t>
            </a:r>
          </a:p>
          <a:p>
            <a:r>
              <a:rPr lang="en-US" sz="1200" kern="1200">
                <a:solidFill>
                  <a:schemeClr val="tx1"/>
                </a:solidFill>
                <a:effectLst/>
                <a:latin typeface="+mn-lt"/>
                <a:ea typeface="+mn-ea"/>
                <a:cs typeface="+mn-cs"/>
              </a:rPr>
              <a:t>Neehar D. Parikh – Exact Sciences: Grant/Research Support; Bristol-Myers Squibb: Consulting; Bayer: Grant/Research Support; Wako: Advisory Committee or Review Panel; TARGET Pharmasolutions: Grant/Research Support; Eisai: Advisory Committee or Review Panel; Exelixis: Consulting; Freenome: Consulting; Eli Lily: Consulting; Bayer: Advisory Committee or Review P </a:t>
            </a:r>
          </a:p>
          <a:p>
            <a:r>
              <a:rPr lang="en-US" sz="1200" kern="1200">
                <a:solidFill>
                  <a:schemeClr val="tx1"/>
                </a:solidFill>
                <a:effectLst/>
                <a:latin typeface="+mn-lt"/>
                <a:ea typeface="+mn-ea"/>
                <a:cs typeface="+mn-cs"/>
              </a:rPr>
              <a:t>The following people have nothing to disclose: Nicole E. Rich, Neil Mehta, Andrea D. Branch, Maarouf A. Hoteit, Mobolaji Odewole, Steven J. Scaglione, Jennifer E. Guy, Adnan Said, Amol S. Rangnekar, Omobonike Oloruntoba, Michael D Leise, Janice Jou, George Ioannou, Annsa Huang, Hrishikesh V. Samant, Renumathy Dhanasekaran, Avegail Flores, Caitlin Murphy</a:t>
            </a:r>
          </a:p>
          <a:p>
            <a:r>
              <a:rPr lang="en-US" sz="1200" kern="1200">
                <a:solidFill>
                  <a:schemeClr val="tx1"/>
                </a:solidFill>
                <a:effectLst/>
                <a:latin typeface="+mn-lt"/>
                <a:ea typeface="+mn-ea"/>
                <a:cs typeface="+mn-cs"/>
              </a:rPr>
              <a:t>Disclosure information not available at the time of publication: Binu John, Laura M. Kulik, Sheila L. Eswaran </a:t>
            </a:r>
          </a:p>
          <a:p>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endParaRPr lang="en-US"/>
          </a:p>
        </p:txBody>
      </p:sp>
    </p:spTree>
    <p:extLst>
      <p:ext uri="{BB962C8B-B14F-4D97-AF65-F5344CB8AC3E}">
        <p14:creationId xmlns:p14="http://schemas.microsoft.com/office/powerpoint/2010/main" val="414883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47500" lnSpcReduction="20000"/>
          </a:bodyPr>
          <a:lstStyle/>
          <a:p>
            <a:r>
              <a:rPr lang="en-US" sz="1200" kern="1200">
                <a:solidFill>
                  <a:schemeClr val="tx1"/>
                </a:solidFill>
                <a:effectLst/>
                <a:latin typeface="+mn-lt"/>
                <a:ea typeface="+mn-ea"/>
                <a:cs typeface="+mn-cs"/>
              </a:rPr>
              <a:t>200 </a:t>
            </a:r>
          </a:p>
          <a:p>
            <a:r>
              <a:rPr lang="en-US" sz="1200" b="1" kern="1200">
                <a:solidFill>
                  <a:schemeClr val="tx1"/>
                </a:solidFill>
                <a:effectLst/>
                <a:latin typeface="+mn-lt"/>
                <a:ea typeface="+mn-ea"/>
                <a:cs typeface="+mn-cs"/>
              </a:rPr>
              <a:t>CHECKMATE 040: EFFICACY, HEPATIC SAFETY, AND BIOMARKERS OF NIVOLUMAB + IPILIMUMAB COMBINATION THERAPY IN PATIENTS WITH ADVANCED HEPATOCELLULAR CARCINOMA</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Prof. Bruno Sangro</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Chiun Hsu</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Yoon-Koo Kang</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Tae-You Kim</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Anthony El-Khoueiry</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Prof. Armando Santoro</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Dr. Ignacio Melero</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Dr. Masatoshi Kudo</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Prof. Ming-Mo Hou</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Dr. Ana Matilla Peña</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 Dr. Francesco Tovoli</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 Dr. Jennifer J. Knox</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Aiwu Ruth He</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 Dr. Bassel El-Rayes</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 Dr. Mirelis Rivera Acosta</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 Dr. Ho-Yeong Lim</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 Dr. Jaclyn Neely</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 Dr. Huanyu Zhao</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 Jeffrey Anderson</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 and Dr. Thomas Yau</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 (1)Clinica Universidad De Navarra-Idisna and Ciberehd, (2)National Taiwan University Hospital, (3)Asan Medical Center, University of Ulsan, (4)Seoul National University, (5)USC Norris Comprehensive Cancer Center, (6)Humanitas Clinical and Research Center, Humanitas University, (7)Universidad De Navarra, (8)Department of Gastroenterology and Hepatology, Kindai University Faculty of Medicine, (9)Chang Gung Memorial Hospital, (10)Servicio De Digestivo, Hospital General Universitario Gregorio Marañón, (11)Department of Medical &amp; Surgical Sciences, University of Bologna, (12)Princess Margaret Cancer Centre, (13)Georgetown University Hospital, (14)Emory University Winship Cancer Institute, (15)Fundacion De Investigacion, (16)Samsung Medical Center, Sungkyunkwan University School of Medicine, (17)Bristol-Myers Squibb, (18)University of Hong Kong</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Nivolumab (NIVO) monotherapy is approved in many countries for sorafenib (SOR)-treated patients with hepatocellular carcinoma (HCC) based on CheckMate 040 (NCT01658878), which reported an objective response rate (ORR) of 14% and median overall survival (OS) of 15 months. NIVO + ipilimumab (IPI) combination may improve clinical outcomes in higher proportions of patients. This trial reports, for the first time, efficacy, hepatic safety, and biomarkers of NIVO + IPI in a large cohort of SOR-treated patients with advanced HCC.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SOR-treated patients were randomized to 3 arms: [A] NIVO 1 mg/kg + IPI 3 mg/kg Q3W (4 doses) or [B] NIVO 3 mg/kg + IPI 1 mg/kg Q3W (4 doses), each followed by NIVO 240 mg Q2W, or [C] NIVO 3 mg/kg Q2W + IPI 1 mg/kg Q6W. Treatment continued until intolerable toxicity or disease progression. Primary endpoints were safety and tolerability, and ORR and duration of response (investigator assessment [RECIST v1.1]). Additional endpoints included ORR (BICR per RECIST v1.1) and OS. Safety was investigator assessed using NCI CTCAE v4.0.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Overall, 148 patients were randomized. Minimum follow-up from date of randomization was 28 months. At baseline, 34% had vascular invasion, 82% had extrahepatic spread, and 91% had BCLC stage C. Response rates were comparable across treatment arms, with ORRs of 32%, 31%, and 31% in arms A, B, and C, respectively (complete responses: 4 in arm A, 3 in arm B). Median OS was 22.8 months, 12.5 months, and 12.7 months in arms A, B, and C, respectively. Hepatic any grade treatment-related adverse events (TRAEs) reported within 30 days of last dose of study drug in arms A, B, and C, respectively, included: abnormal liver function tests, including increased transaminases in 39%, 37%, and 21% of patients, and increases in blood bilirubin in 6%, 0%, and 4% of patients. The table shows any grade hepatic immune-mediated AE (IMAE) details. Extended follow-up data describing efficacy, safety, and biomarkers (including programmed death ligand 1 and alpha-fetoprotein levels) will be presented.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NIVO + IPI led to durable responses in SOR-treated patients, with each treatment arm having an ORR twice that of NIVO monotherapy. The NIVO + IPI safety profile was acceptable and included manageable hepatic IMAEs. The favorable benefit/risk profile observed warrants further investigation in patients with HCC.</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Bruno Sangro – Bayer, Bristol-Myers Squibb, Sirtex Medical, IPSEN: Speaking and Teaching; Bristol-Myers Squibb, Sirtex Medical: Grant/Research Support; Adaptimmune, AstraZeneca, Bayer, Bristol-Myers Squibb, BTG, Merck, Onxeo, Sirtex Medical, TERUMO, H3 Biomedicine, Ipsen, Lilly, Exelixis, Roche: Consulting </a:t>
            </a:r>
          </a:p>
          <a:p>
            <a:r>
              <a:rPr lang="en-US" sz="1200" kern="1200">
                <a:solidFill>
                  <a:schemeClr val="tx1"/>
                </a:solidFill>
                <a:effectLst/>
                <a:latin typeface="+mn-lt"/>
                <a:ea typeface="+mn-ea"/>
                <a:cs typeface="+mn-cs"/>
              </a:rPr>
              <a:t>Chiun Hsu – Bristol-Myers Squibb-Ono Pharmaceutical: Grant/Research Support; Bayer Schering Pharma; Bristol-Myers Squibb; Eisai; Merck Serono; MSD Oncology; Roche/Genentech; TTY Biopharm: Speaking and Teaching </a:t>
            </a:r>
          </a:p>
          <a:p>
            <a:r>
              <a:rPr lang="en-US" sz="1200" kern="1200">
                <a:solidFill>
                  <a:schemeClr val="tx1"/>
                </a:solidFill>
                <a:effectLst/>
                <a:latin typeface="+mn-lt"/>
                <a:ea typeface="+mn-ea"/>
                <a:cs typeface="+mn-cs"/>
              </a:rPr>
              <a:t>Yoon-Koo Kang – DAE HWA Pharmaceutical; LSK Biopharma: Grant/Research Support; Bristol-Myers Squibb; DAE HWA Pharmaceutical; Lilly/ImClone; Merck Serono; Ono Pharmaceutical; Roche/Genentech; Taiho Pharmaceutical: Consulting </a:t>
            </a:r>
          </a:p>
          <a:p>
            <a:r>
              <a:rPr lang="en-US" sz="1200" kern="1200">
                <a:solidFill>
                  <a:schemeClr val="tx1"/>
                </a:solidFill>
                <a:effectLst/>
                <a:latin typeface="+mn-lt"/>
                <a:ea typeface="+mn-ea"/>
                <a:cs typeface="+mn-cs"/>
              </a:rPr>
              <a:t>Anthony El-Khoueiry – Astex Pharmaceuticals; AstraZeneca: Grant/Research Support; Agenus; AstraZeneca; Bayer; Bristol-Myers Squibb; CytomX Therapeutics; Eisai; EMD Serono; Exelixis; Merck; Pieris Pharmaceuticals; Roche: Consulting; Bayer; Bristol-Myers Squibb; EISAI; EMD Serono; Merck; Novartis; Roche/Genentech: Speaking and Teaching </a:t>
            </a:r>
          </a:p>
          <a:p>
            <a:r>
              <a:rPr lang="en-US" sz="1200" kern="1200">
                <a:solidFill>
                  <a:schemeClr val="tx1"/>
                </a:solidFill>
                <a:effectLst/>
                <a:latin typeface="+mn-lt"/>
                <a:ea typeface="+mn-ea"/>
                <a:cs typeface="+mn-cs"/>
              </a:rPr>
              <a:t>Armando Santoro – Abbvie; Amgen; ArQule; AstraZeneca; Celgene; Lilly; Novartis; Roche; Sandoz; Takeda: Speaking and Teaching; Bayer; Bristol-Myers Squibb; Eisai; Gilead Sciences; MSD; Pfizer; SERVIER: Consulting </a:t>
            </a:r>
          </a:p>
          <a:p>
            <a:r>
              <a:rPr lang="en-US" sz="1200" kern="1200">
                <a:solidFill>
                  <a:schemeClr val="tx1"/>
                </a:solidFill>
                <a:effectLst/>
                <a:latin typeface="+mn-lt"/>
                <a:ea typeface="+mn-ea"/>
                <a:cs typeface="+mn-cs"/>
              </a:rPr>
              <a:t>Ignacio Melero – Bristol-Myers Squibb; Roche/Genentech; Alligator Bioscience; Pfizer: Grant/Research Support; Bristol-Myers Squibb; Roche/Genntech; Alligator Bioscience; Lilly; AZ-Medimmune; Bayer; Tusk Therapeutics: Speaking and Teaching; Lilly; AZ-Medimmune; Bayer; Tusk Theraputics: Consulting </a:t>
            </a:r>
          </a:p>
          <a:p>
            <a:r>
              <a:rPr lang="en-US" sz="1200" kern="1200">
                <a:solidFill>
                  <a:schemeClr val="tx1"/>
                </a:solidFill>
                <a:effectLst/>
                <a:latin typeface="+mn-lt"/>
                <a:ea typeface="+mn-ea"/>
                <a:cs typeface="+mn-cs"/>
              </a:rPr>
              <a:t>Masatoshi Kudo – Takeda: Grant/Research Support; Otsuka: Grant/Research Support; Chugai: Grant/Research Support; Ajinomoto: Speaking and Teaching; Merck Sharpe &amp; Dohme: Speaking and Teaching; Eisai: Speaking and Teaching; Bayer: Speaking and Teaching; Taiho: Grant/Research Support </a:t>
            </a:r>
          </a:p>
          <a:p>
            <a:r>
              <a:rPr lang="en-US" sz="1200" kern="1200">
                <a:solidFill>
                  <a:schemeClr val="tx1"/>
                </a:solidFill>
                <a:effectLst/>
                <a:latin typeface="+mn-lt"/>
                <a:ea typeface="+mn-ea"/>
                <a:cs typeface="+mn-cs"/>
              </a:rPr>
              <a:t>Ana Matilla Peña – Bayer: Consulting </a:t>
            </a:r>
          </a:p>
          <a:p>
            <a:r>
              <a:rPr lang="en-US" sz="1200" kern="1200">
                <a:solidFill>
                  <a:schemeClr val="tx1"/>
                </a:solidFill>
                <a:effectLst/>
                <a:latin typeface="+mn-lt"/>
                <a:ea typeface="+mn-ea"/>
                <a:cs typeface="+mn-cs"/>
              </a:rPr>
              <a:t>Francesco Tovoli – Bayer: Consulting </a:t>
            </a:r>
          </a:p>
          <a:p>
            <a:r>
              <a:rPr lang="en-US" sz="1200" kern="1200">
                <a:solidFill>
                  <a:schemeClr val="tx1"/>
                </a:solidFill>
                <a:effectLst/>
                <a:latin typeface="+mn-lt"/>
                <a:ea typeface="+mn-ea"/>
                <a:cs typeface="+mn-cs"/>
              </a:rPr>
              <a:t>Jennifer J. Knox – Novartis: Speaking and Teaching; AstraZeneca; Merck: Grant/Research Support; Lilly; Merck: Consulting </a:t>
            </a:r>
          </a:p>
          <a:p>
            <a:r>
              <a:rPr lang="en-US" sz="1200" kern="1200">
                <a:solidFill>
                  <a:schemeClr val="tx1"/>
                </a:solidFill>
                <a:effectLst/>
                <a:latin typeface="+mn-lt"/>
                <a:ea typeface="+mn-ea"/>
                <a:cs typeface="+mn-cs"/>
              </a:rPr>
              <a:t>Aiwu Ruth He – Merck: Grant/Research Support; Bayer; Bristol-Myers Squibb; Eisai; Genentech; Merck: Consulting; Bayer; Bristol-Myers Squibb; Eisai; Lilly; Merck: Speaking and Teaching </a:t>
            </a:r>
          </a:p>
          <a:p>
            <a:r>
              <a:rPr lang="en-US" sz="1200" kern="1200">
                <a:solidFill>
                  <a:schemeClr val="tx1"/>
                </a:solidFill>
                <a:effectLst/>
                <a:latin typeface="+mn-lt"/>
                <a:ea typeface="+mn-ea"/>
                <a:cs typeface="+mn-cs"/>
              </a:rPr>
              <a:t>Bassel El-Rayes – AVEO; Boston Biomedical; Bristol-Myers Squibb; Cleave Bioscience; Five Prime Therapeutics; Genentech; Hoosier Cancer Research Network; ICON Clinical Research; Merck; Novartis; Pfizer; PPD; Taiho Pharmaceutical: Grant/Research Support; Bayer; BTG; Loxo; Merrimack; RTI Health Solutions: Consulting; Bayer; Lexicon; RTI Health Solutions; Brist </a:t>
            </a:r>
          </a:p>
          <a:p>
            <a:r>
              <a:rPr lang="en-US" sz="1200" kern="1200">
                <a:solidFill>
                  <a:schemeClr val="tx1"/>
                </a:solidFill>
                <a:effectLst/>
                <a:latin typeface="+mn-lt"/>
                <a:ea typeface="+mn-ea"/>
                <a:cs typeface="+mn-cs"/>
              </a:rPr>
              <a:t>Mirelis Rivera Acosta – Bristol-Myers Squibb; Merck: Speaking and Teaching </a:t>
            </a:r>
          </a:p>
          <a:p>
            <a:r>
              <a:rPr lang="en-US" sz="1200" kern="1200">
                <a:solidFill>
                  <a:schemeClr val="tx1"/>
                </a:solidFill>
                <a:effectLst/>
                <a:latin typeface="+mn-lt"/>
                <a:ea typeface="+mn-ea"/>
                <a:cs typeface="+mn-cs"/>
              </a:rPr>
              <a:t>Jaclyn Neely – Bristol-Myers Squibb: Employment; Bristol-Myers Squibb: Stock Shareholder </a:t>
            </a:r>
          </a:p>
          <a:p>
            <a:r>
              <a:rPr lang="en-US" sz="1200" kern="1200">
                <a:solidFill>
                  <a:schemeClr val="tx1"/>
                </a:solidFill>
                <a:effectLst/>
                <a:latin typeface="+mn-lt"/>
                <a:ea typeface="+mn-ea"/>
                <a:cs typeface="+mn-cs"/>
              </a:rPr>
              <a:t>Huanyu Zhao – Bristol-Myers Squibb: Employment; Bristol-Myers Squibb: Stock Shareholder </a:t>
            </a:r>
          </a:p>
          <a:p>
            <a:r>
              <a:rPr lang="en-US" sz="1200" kern="1200">
                <a:solidFill>
                  <a:schemeClr val="tx1"/>
                </a:solidFill>
                <a:effectLst/>
                <a:latin typeface="+mn-lt"/>
                <a:ea typeface="+mn-ea"/>
                <a:cs typeface="+mn-cs"/>
              </a:rPr>
              <a:t>Jeffrey Anderson – Bristol-Myers Squibb: Stock Shareholder; Bristol-Myers Squibb: Employment </a:t>
            </a:r>
          </a:p>
          <a:p>
            <a:r>
              <a:rPr lang="en-US" sz="1200" kern="1200">
                <a:solidFill>
                  <a:schemeClr val="tx1"/>
                </a:solidFill>
                <a:effectLst/>
                <a:latin typeface="+mn-lt"/>
                <a:ea typeface="+mn-ea"/>
                <a:cs typeface="+mn-cs"/>
              </a:rPr>
              <a:t>Thomas Yau – Bristol-Myers Squibb: Speaking and Teaching; Bristol-Myers Squibb: Consulting </a:t>
            </a:r>
          </a:p>
          <a:p>
            <a:r>
              <a:rPr lang="en-US" sz="1200" kern="1200">
                <a:solidFill>
                  <a:schemeClr val="tx1"/>
                </a:solidFill>
                <a:effectLst/>
                <a:latin typeface="+mn-lt"/>
                <a:ea typeface="+mn-ea"/>
                <a:cs typeface="+mn-cs"/>
              </a:rPr>
              <a:t>The following people have nothing to disclose: Tae-You Kim, Ming-Mo Hou, Ho-Yeong Lim </a:t>
            </a:r>
          </a:p>
          <a:p>
            <a:endParaRPr lang="en-US"/>
          </a:p>
          <a:p>
            <a:endParaRPr lang="en-US"/>
          </a:p>
        </p:txBody>
      </p:sp>
    </p:spTree>
    <p:extLst>
      <p:ext uri="{BB962C8B-B14F-4D97-AF65-F5344CB8AC3E}">
        <p14:creationId xmlns:p14="http://schemas.microsoft.com/office/powerpoint/2010/main" val="3523695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b="1" kern="1200">
                <a:solidFill>
                  <a:schemeClr val="tx1"/>
                </a:solidFill>
                <a:effectLst/>
                <a:latin typeface="+mn-lt"/>
                <a:ea typeface="+mn-ea"/>
                <a:cs typeface="+mn-cs"/>
              </a:rPr>
              <a:t>201 </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FINANCIAL BURDEN IS COMMON IN U.S. PATIENTS WITH CIRRHOSIS AND ASSOCIATED WITH LOWER HCC SURVEILLANCE RECEIPT</a:t>
            </a:r>
          </a:p>
          <a:p>
            <a:endParaRPr lang="en-US" sz="1200" b="1" i="1" u="sng" kern="1200">
              <a:solidFill>
                <a:schemeClr val="tx1"/>
              </a:solidFill>
              <a:effectLst/>
              <a:latin typeface="+mn-lt"/>
              <a:ea typeface="+mn-ea"/>
              <a:cs typeface="+mn-cs"/>
            </a:endParaRPr>
          </a:p>
          <a:p>
            <a:r>
              <a:rPr lang="en-US" sz="1200" b="1" i="1" u="sng" kern="1200">
                <a:solidFill>
                  <a:schemeClr val="tx1"/>
                </a:solidFill>
                <a:effectLst/>
                <a:latin typeface="+mn-lt"/>
                <a:ea typeface="+mn-ea"/>
                <a:cs typeface="+mn-cs"/>
              </a:rPr>
              <a:t>Dr. Amit G. Singal, MD, MS</a:t>
            </a:r>
            <a:r>
              <a:rPr lang="en-US" sz="1200" b="1" i="1" kern="1200">
                <a:solidFill>
                  <a:schemeClr val="tx1"/>
                </a:solidFill>
                <a:effectLst/>
                <a:latin typeface="+mn-lt"/>
                <a:ea typeface="+mn-ea"/>
                <a:cs typeface="+mn-cs"/>
              </a:rPr>
              <a:t>, Katharine McCallister</a:t>
            </a:r>
            <a:r>
              <a:rPr lang="en-US" sz="1200" b="1" i="1" kern="1200" baseline="30000">
                <a:solidFill>
                  <a:schemeClr val="tx1"/>
                </a:solidFill>
                <a:effectLst/>
                <a:latin typeface="+mn-lt"/>
                <a:ea typeface="+mn-ea"/>
                <a:cs typeface="+mn-cs"/>
              </a:rPr>
              <a:t>2</a:t>
            </a:r>
            <a:r>
              <a:rPr lang="en-US" sz="1200" b="1" i="1" kern="1200">
                <a:solidFill>
                  <a:schemeClr val="tx1"/>
                </a:solidFill>
                <a:effectLst/>
                <a:latin typeface="+mn-lt"/>
                <a:ea typeface="+mn-ea"/>
                <a:cs typeface="+mn-cs"/>
              </a:rPr>
              <a:t>, Cynthia Ortiz</a:t>
            </a:r>
            <a:r>
              <a:rPr lang="en-US" sz="1200" b="1" i="1" kern="1200" baseline="30000">
                <a:solidFill>
                  <a:schemeClr val="tx1"/>
                </a:solidFill>
                <a:effectLst/>
                <a:latin typeface="+mn-lt"/>
                <a:ea typeface="+mn-ea"/>
                <a:cs typeface="+mn-cs"/>
              </a:rPr>
              <a:t>2</a:t>
            </a:r>
            <a:r>
              <a:rPr lang="en-US" sz="1200" b="1" i="1" kern="1200">
                <a:solidFill>
                  <a:schemeClr val="tx1"/>
                </a:solidFill>
                <a:effectLst/>
                <a:latin typeface="+mn-lt"/>
                <a:ea typeface="+mn-ea"/>
                <a:cs typeface="+mn-cs"/>
              </a:rPr>
              <a:t>, Jennifer Kramer</a:t>
            </a:r>
            <a:r>
              <a:rPr lang="en-US" sz="1200" b="1" i="1" kern="1200" baseline="30000">
                <a:solidFill>
                  <a:schemeClr val="tx1"/>
                </a:solidFill>
                <a:effectLst/>
                <a:latin typeface="+mn-lt"/>
                <a:ea typeface="+mn-ea"/>
                <a:cs typeface="+mn-cs"/>
              </a:rPr>
              <a:t>3</a:t>
            </a:r>
            <a:r>
              <a:rPr lang="en-US" sz="1200" b="1" i="1" kern="1200">
                <a:solidFill>
                  <a:schemeClr val="tx1"/>
                </a:solidFill>
                <a:effectLst/>
                <a:latin typeface="+mn-lt"/>
                <a:ea typeface="+mn-ea"/>
                <a:cs typeface="+mn-cs"/>
              </a:rPr>
              <a:t>, Song Zhang</a:t>
            </a:r>
            <a:r>
              <a:rPr lang="en-US" sz="1200" b="1" i="1" kern="1200" baseline="30000">
                <a:solidFill>
                  <a:schemeClr val="tx1"/>
                </a:solidFill>
                <a:effectLst/>
                <a:latin typeface="+mn-lt"/>
                <a:ea typeface="+mn-ea"/>
                <a:cs typeface="+mn-cs"/>
              </a:rPr>
              <a:t>2</a:t>
            </a:r>
            <a:r>
              <a:rPr lang="en-US" sz="1200" b="1" i="1" kern="1200">
                <a:solidFill>
                  <a:schemeClr val="tx1"/>
                </a:solidFill>
                <a:effectLst/>
                <a:latin typeface="+mn-lt"/>
                <a:ea typeface="+mn-ea"/>
                <a:cs typeface="+mn-cs"/>
              </a:rPr>
              <a:t>, Aisha Khan</a:t>
            </a:r>
            <a:r>
              <a:rPr lang="en-US" sz="1200" b="1" i="1" kern="1200" baseline="30000">
                <a:solidFill>
                  <a:schemeClr val="tx1"/>
                </a:solidFill>
                <a:effectLst/>
                <a:latin typeface="+mn-lt"/>
                <a:ea typeface="+mn-ea"/>
                <a:cs typeface="+mn-cs"/>
              </a:rPr>
              <a:t>4</a:t>
            </a:r>
            <a:r>
              <a:rPr lang="en-US" sz="1200" b="1" i="1" kern="1200">
                <a:solidFill>
                  <a:schemeClr val="tx1"/>
                </a:solidFill>
                <a:effectLst/>
                <a:latin typeface="+mn-lt"/>
                <a:ea typeface="+mn-ea"/>
                <a:cs typeface="+mn-cs"/>
              </a:rPr>
              <a:t>, Yan Liu</a:t>
            </a:r>
            <a:r>
              <a:rPr lang="en-US" sz="1200" b="1" i="1" kern="1200" baseline="30000">
                <a:solidFill>
                  <a:schemeClr val="tx1"/>
                </a:solidFill>
                <a:effectLst/>
                <a:latin typeface="+mn-lt"/>
                <a:ea typeface="+mn-ea"/>
                <a:cs typeface="+mn-cs"/>
              </a:rPr>
              <a:t>5</a:t>
            </a:r>
            <a:r>
              <a:rPr lang="en-US" sz="1200" b="1" i="1" kern="1200">
                <a:solidFill>
                  <a:schemeClr val="tx1"/>
                </a:solidFill>
                <a:effectLst/>
                <a:latin typeface="+mn-lt"/>
                <a:ea typeface="+mn-ea"/>
                <a:cs typeface="+mn-cs"/>
              </a:rPr>
              <a:t>, Dr. Nicole E. Rich</a:t>
            </a:r>
            <a:r>
              <a:rPr lang="en-US" sz="1200" b="1" i="1" kern="1200" baseline="30000">
                <a:solidFill>
                  <a:schemeClr val="tx1"/>
                </a:solidFill>
                <a:effectLst/>
                <a:latin typeface="+mn-lt"/>
                <a:ea typeface="+mn-ea"/>
                <a:cs typeface="+mn-cs"/>
              </a:rPr>
              <a:t>6</a:t>
            </a:r>
            <a:r>
              <a:rPr lang="en-US" sz="1200" b="1" i="1" kern="1200">
                <a:solidFill>
                  <a:schemeClr val="tx1"/>
                </a:solidFill>
                <a:effectLst/>
                <a:latin typeface="+mn-lt"/>
                <a:ea typeface="+mn-ea"/>
                <a:cs typeface="+mn-cs"/>
              </a:rPr>
              <a:t>, Dr. Neehar D. Parikh</a:t>
            </a:r>
            <a:r>
              <a:rPr lang="en-US" sz="1200" b="1" i="1" kern="1200" baseline="30000">
                <a:solidFill>
                  <a:schemeClr val="tx1"/>
                </a:solidFill>
                <a:effectLst/>
                <a:latin typeface="+mn-lt"/>
                <a:ea typeface="+mn-ea"/>
                <a:cs typeface="+mn-cs"/>
              </a:rPr>
              <a:t>7</a:t>
            </a:r>
            <a:r>
              <a:rPr lang="en-US" sz="1200" b="1" i="1" kern="1200">
                <a:solidFill>
                  <a:schemeClr val="tx1"/>
                </a:solidFill>
                <a:effectLst/>
                <a:latin typeface="+mn-lt"/>
                <a:ea typeface="+mn-ea"/>
                <a:cs typeface="+mn-cs"/>
              </a:rPr>
              <a:t>, Jasmin Tiro</a:t>
            </a:r>
            <a:r>
              <a:rPr lang="en-US" sz="1200" b="1" i="1" kern="1200" baseline="30000">
                <a:solidFill>
                  <a:schemeClr val="tx1"/>
                </a:solidFill>
                <a:effectLst/>
                <a:latin typeface="+mn-lt"/>
                <a:ea typeface="+mn-ea"/>
                <a:cs typeface="+mn-cs"/>
              </a:rPr>
              <a:t>2</a:t>
            </a:r>
            <a:r>
              <a:rPr lang="en-US" sz="1200" b="1" i="1" kern="1200">
                <a:solidFill>
                  <a:schemeClr val="tx1"/>
                </a:solidFill>
                <a:effectLst/>
                <a:latin typeface="+mn-lt"/>
                <a:ea typeface="+mn-ea"/>
                <a:cs typeface="+mn-cs"/>
              </a:rPr>
              <a:t>, Purva Gopal</a:t>
            </a:r>
            <a:r>
              <a:rPr lang="en-US" sz="1200" b="1" i="1" kern="1200" baseline="30000">
                <a:solidFill>
                  <a:schemeClr val="tx1"/>
                </a:solidFill>
                <a:effectLst/>
                <a:latin typeface="+mn-lt"/>
                <a:ea typeface="+mn-ea"/>
                <a:cs typeface="+mn-cs"/>
              </a:rPr>
              <a:t>2</a:t>
            </a:r>
            <a:r>
              <a:rPr lang="en-US" sz="1200" b="1" i="1" kern="1200">
                <a:solidFill>
                  <a:schemeClr val="tx1"/>
                </a:solidFill>
                <a:effectLst/>
                <a:latin typeface="+mn-lt"/>
                <a:ea typeface="+mn-ea"/>
                <a:cs typeface="+mn-cs"/>
              </a:rPr>
              <a:t>, Simon Lee</a:t>
            </a:r>
            <a:r>
              <a:rPr lang="en-US" sz="1200" b="1" i="1" kern="1200" baseline="30000">
                <a:solidFill>
                  <a:schemeClr val="tx1"/>
                </a:solidFill>
                <a:effectLst/>
                <a:latin typeface="+mn-lt"/>
                <a:ea typeface="+mn-ea"/>
                <a:cs typeface="+mn-cs"/>
              </a:rPr>
              <a:t>2</a:t>
            </a:r>
            <a:r>
              <a:rPr lang="en-US" sz="1200" b="1" i="1" kern="1200">
                <a:solidFill>
                  <a:schemeClr val="tx1"/>
                </a:solidFill>
                <a:effectLst/>
                <a:latin typeface="+mn-lt"/>
                <a:ea typeface="+mn-ea"/>
                <a:cs typeface="+mn-cs"/>
              </a:rPr>
              <a:t>, Caitlin Murphy</a:t>
            </a:r>
            <a:r>
              <a:rPr lang="en-US" sz="1200" b="1" i="1" kern="1200" baseline="30000">
                <a:solidFill>
                  <a:schemeClr val="tx1"/>
                </a:solidFill>
                <a:effectLst/>
                <a:latin typeface="+mn-lt"/>
                <a:ea typeface="+mn-ea"/>
                <a:cs typeface="+mn-cs"/>
              </a:rPr>
              <a:t>2</a:t>
            </a:r>
            <a:r>
              <a:rPr lang="en-US" sz="1200" b="1" i="1" kern="1200">
                <a:solidFill>
                  <a:schemeClr val="tx1"/>
                </a:solidFill>
                <a:effectLst/>
                <a:latin typeface="+mn-lt"/>
                <a:ea typeface="+mn-ea"/>
                <a:cs typeface="+mn-cs"/>
              </a:rPr>
              <a:t> and Dr. Ruben Hernaez</a:t>
            </a:r>
            <a:r>
              <a:rPr lang="en-US" sz="1200" b="1" i="1" kern="1200" baseline="30000">
                <a:solidFill>
                  <a:schemeClr val="tx1"/>
                </a:solidFill>
                <a:effectLst/>
                <a:latin typeface="+mn-lt"/>
                <a:ea typeface="+mn-ea"/>
                <a:cs typeface="+mn-cs"/>
              </a:rPr>
              <a:t>8</a:t>
            </a:r>
            <a:r>
              <a:rPr lang="en-US" sz="1200" b="1" i="1" kern="1200">
                <a:solidFill>
                  <a:schemeClr val="tx1"/>
                </a:solidFill>
                <a:effectLst/>
                <a:latin typeface="+mn-lt"/>
                <a:ea typeface="+mn-ea"/>
                <a:cs typeface="+mn-cs"/>
              </a:rPr>
              <a:t>, (1)UT Southwestern Medical Center, (2)Center for Innovations in Quality, Effectiveness and Safety (IQuESt), Michael E Debakey VA Medical Center, (3)Baylor College of Medicine, (4)Section of Gastroenterology and Hepatology, Baylor College of Medicine, (5)Internal Medicine, University of Texas Southwestern Medical Center, (6)Department of Internal Medicine, University of Michigan, (7)Department of Medicine, Section of Gastroenterology and Hepatology, Baylor College of Medicine</a:t>
            </a:r>
            <a:endParaRPr lang="en-US" sz="1200" i="1"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Hepatocellular carcinoma (HCC) surveillance is underused in clinical practice; however, few studies have evaluated the impact of patient-level factors on surveillance receipt. We characterized the association between patient attitudes and perceived barriers and HCC surveillance receipt in a rlarge cohort of patients with cirrhosis.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We conducted a telephone-based survey study among cirrhosis patients at 3 U.S. health systems (a tertiary care referral center, safety-net health system, and VA hospital) between April and December 2018. Surveillance attitudes and barriers, including financial barriers, were assessed using validated survey measures.HCC surveillance receipt was defined by an abdominal ultrasound in the year prior to the survey. Multinomial logistic regression, adjusting for clustering by site, was performed to identify factors associated with surveillance receipt.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Of 2871 patients approached, 1021 (35.6%) completed the survey. Most (53.2%) were older than 60 years, 64% were male, and the cohort was racially diverse (35% non-Hispanic white, 34% Hispanic white, 29% Black). Most had Child A cirrhosis (74%), and 53% were followed in Hepatology clinic. Most (61.4%) patients received surveillance in the prior year; however, this had not been completed in over one-third of patients. Patients expressed worry about developing HCC, with 74.1% reporting they were at least somewhat likely to develop HCC during their lifetime and 36.9% expressing fear of dying from HCC. Overall, 89% of patients reported HCC surveillance to be “very important”. However, patients reported barriers to receiving HCC surveillance including cost of testing (28.9%), difficulty with the scheduling process (24.1%), uncertainty where to complete an ultrasound (17.1%), and transportation difficulties (17.8%). Most patients (91.8%) reported having active insurance; however, financial burden of medical care (including cost of HCC surveillance) resulted in 9.5% delaying care, 11.8% needing to borrow money or go into debt, 24.4% being unable to cover co-pays or deductibles, and 42.8% expressing worry about the ability to pay medical bills. Receipt of surveillance was associated with presence of documented cirrhosis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=0.04), number of primary care visits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and receipt of hepatology care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We did not observe differences in surveillance receipt by patient fear of developing HCC or perceived importance of HCC surveillance; however, lack of insurance (OR 0.53, 95% CI 0.33 – 0.86) and financial distress resulting in delayed medical care (OR 0.73, 95% CI 0.54 – 0.98) were both associated with lower odds of HCC surveillance receipt.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Financial burden of medical care is common in patients with cirrhosis and may be associated with lower surveillance receipt in clinical practice, thereby representing a potential intervention target to improve HCC surveillance effectiveness in the U.S.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Amit G. Singal – Exact Sciences: Consulting; Glycotest: Consulting; Roche: Consulting; Exelixis: Consulting; BMS: Consulting; Eisai: Consulting; Bayer: Consulting; TARGET: Advisory Committee or Review Panel </a:t>
            </a:r>
          </a:p>
          <a:p>
            <a:r>
              <a:rPr lang="en-US" sz="1200" kern="1200">
                <a:solidFill>
                  <a:schemeClr val="tx1"/>
                </a:solidFill>
                <a:effectLst/>
                <a:latin typeface="+mn-lt"/>
                <a:ea typeface="+mn-ea"/>
                <a:cs typeface="+mn-cs"/>
              </a:rPr>
              <a:t>Jennifer Kramer – Merck Sharp &amp; Dohme Corp., a subsidiary of Merck &amp; Co., Inc., Kenilworth, NJ, USA: Grant/Research Support </a:t>
            </a:r>
          </a:p>
          <a:p>
            <a:r>
              <a:rPr lang="en-US" sz="1200" kern="1200">
                <a:solidFill>
                  <a:schemeClr val="tx1"/>
                </a:solidFill>
                <a:effectLst/>
                <a:latin typeface="+mn-lt"/>
                <a:ea typeface="+mn-ea"/>
                <a:cs typeface="+mn-cs"/>
              </a:rPr>
              <a:t>Neehar D. Parikh – Exact Sciences: Grant/Research Support; Bayer: Grant/Research Support; TARGET Pharmasolutions: Grant/Research Support; Wako: Advisory Committee or Review Panel; Exelixis: Advisory Committee or Review Panel; Eisai: Advisory Committee or Review Panel; Bayer: Advisory Committee or Review Panel; Freenome: Consulting; Eli Lily: Consulting; Bris </a:t>
            </a:r>
          </a:p>
          <a:p>
            <a:r>
              <a:rPr lang="en-US" sz="1200" kern="1200">
                <a:solidFill>
                  <a:schemeClr val="tx1"/>
                </a:solidFill>
                <a:effectLst/>
                <a:latin typeface="+mn-lt"/>
                <a:ea typeface="+mn-ea"/>
                <a:cs typeface="+mn-cs"/>
              </a:rPr>
              <a:t>The following people have nothing to disclose: Nicole E. Rich, Caitlin Murphy, Ruben Hernaez</a:t>
            </a:r>
          </a:p>
          <a:p>
            <a:r>
              <a:rPr lang="en-US" sz="1200" kern="1200">
                <a:solidFill>
                  <a:schemeClr val="tx1"/>
                </a:solidFill>
                <a:effectLst/>
                <a:latin typeface="+mn-lt"/>
                <a:ea typeface="+mn-ea"/>
                <a:cs typeface="+mn-cs"/>
              </a:rPr>
              <a:t>Disclosure information not available at the time of publication: Katharine McCallister, Cynthia Ortiz, Song Zhang, Aisha Khan, Yan Liu, Jasmin Tiro, Purva Gopal, Simon Lee </a:t>
            </a:r>
          </a:p>
          <a:p>
            <a:endParaRPr lang="en-US" b="0"/>
          </a:p>
          <a:p>
            <a:endParaRPr lang="en-US"/>
          </a:p>
        </p:txBody>
      </p:sp>
    </p:spTree>
    <p:extLst>
      <p:ext uri="{BB962C8B-B14F-4D97-AF65-F5344CB8AC3E}">
        <p14:creationId xmlns:p14="http://schemas.microsoft.com/office/powerpoint/2010/main" val="135101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76400"/>
          </a:xfrm>
          <a:prstGeom prst="rect">
            <a:avLst/>
          </a:prstGeom>
        </p:spPr>
        <p:txBody>
          <a:bodyPr lIns="411480" tIns="0" rIns="411480" bIns="0" anchor="ctr" anchorCtr="0"/>
          <a:lstStyle>
            <a:lvl1pPr>
              <a:defRPr sz="4000"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2" y="1603256"/>
            <a:ext cx="12192000" cy="2892544"/>
          </a:xfrm>
          <a:prstGeom prst="rect">
            <a:avLst/>
          </a:prstGeom>
        </p:spPr>
        <p:txBody>
          <a:bodyPr lIns="411480" rIns="411480"/>
          <a:lstStyle>
            <a:lvl1pPr marL="174625" indent="-174625">
              <a:spcBef>
                <a:spcPts val="500"/>
              </a:spcBef>
              <a:defRPr sz="1600"/>
            </a:lvl1pPr>
            <a:lvl2pPr marL="342900" indent="-168275">
              <a:spcBef>
                <a:spcPts val="500"/>
              </a:spcBef>
              <a:defRPr sz="1400"/>
            </a:lvl2pPr>
            <a:lvl3pPr marL="517525" indent="-174625">
              <a:spcBef>
                <a:spcPts val="500"/>
              </a:spcBef>
              <a:defRPr sz="1200"/>
            </a:lvl3pPr>
          </a:lstStyle>
          <a:p>
            <a:pPr lvl="0"/>
            <a:r>
              <a:rPr lang="en-US" dirty="0"/>
              <a:t>Click to edit Master text styles</a:t>
            </a:r>
          </a:p>
          <a:p>
            <a:pPr lvl="1"/>
            <a:r>
              <a:rPr lang="en-US" dirty="0"/>
              <a:t>Second level</a:t>
            </a:r>
          </a:p>
          <a:p>
            <a:pPr lvl="2"/>
            <a:r>
              <a:rPr lang="en-US" dirty="0"/>
              <a:t>Third level</a:t>
            </a:r>
          </a:p>
        </p:txBody>
      </p:sp>
      <p:sp>
        <p:nvSpPr>
          <p:cNvPr id="13" name="Text Placeholder 12">
            <a:extLst>
              <a:ext uri="{FF2B5EF4-FFF2-40B4-BE49-F238E27FC236}">
                <a16:creationId xmlns:a16="http://schemas.microsoft.com/office/drawing/2014/main" id="{262E4F8F-7932-4ED1-AA71-4E29E60C56E9}"/>
              </a:ext>
            </a:extLst>
          </p:cNvPr>
          <p:cNvSpPr>
            <a:spLocks noGrp="1"/>
          </p:cNvSpPr>
          <p:nvPr>
            <p:ph type="body" sz="quarter" idx="10" hasCustomPrompt="1"/>
          </p:nvPr>
        </p:nvSpPr>
        <p:spPr>
          <a:xfrm>
            <a:off x="0" y="5536332"/>
            <a:ext cx="2641600" cy="514350"/>
          </a:xfrm>
          <a:prstGeom prst="rect">
            <a:avLst/>
          </a:prstGeom>
        </p:spPr>
        <p:txBody>
          <a:bodyPr lIns="411480" tIns="265176" rIns="0" bIns="0"/>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Tree>
    <p:extLst>
      <p:ext uri="{BB962C8B-B14F-4D97-AF65-F5344CB8AC3E}">
        <p14:creationId xmlns:p14="http://schemas.microsoft.com/office/powerpoint/2010/main" val="275188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m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91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6808F6-9DFE-4E8F-9C0C-263622D4C629}"/>
              </a:ext>
            </a:extLst>
          </p:cNvPr>
          <p:cNvPicPr>
            <a:picLocks noChangeAspect="1"/>
          </p:cNvPicPr>
          <p:nvPr userDrawn="1"/>
        </p:nvPicPr>
        <p:blipFill>
          <a:blip r:embed="rId2"/>
          <a:stretch>
            <a:fillRect/>
          </a:stretch>
        </p:blipFill>
        <p:spPr>
          <a:xfrm>
            <a:off x="0" y="2351024"/>
            <a:ext cx="12192000" cy="2450592"/>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sp>
        <p:nvSpPr>
          <p:cNvPr id="52" name="TextBox 51">
            <a:extLst>
              <a:ext uri="{FF2B5EF4-FFF2-40B4-BE49-F238E27FC236}">
                <a16:creationId xmlns:a16="http://schemas.microsoft.com/office/drawing/2014/main" id="{E2BC675B-6E2A-4D04-9259-6E5A954F1AA5}"/>
              </a:ext>
            </a:extLst>
          </p:cNvPr>
          <p:cNvSpPr txBox="1"/>
          <p:nvPr userDrawn="1"/>
        </p:nvSpPr>
        <p:spPr>
          <a:xfrm>
            <a:off x="7156450" y="6211873"/>
            <a:ext cx="5035550" cy="461665"/>
          </a:xfrm>
          <a:prstGeom prst="rect">
            <a:avLst/>
          </a:prstGeom>
          <a:noFill/>
        </p:spPr>
        <p:txBody>
          <a:bodyPr wrap="square" rIns="82296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2019 American Association for the Study of Liver Diseases. </a:t>
            </a:r>
            <a:br>
              <a:rPr lang="en-US" sz="1200" dirty="0">
                <a:solidFill>
                  <a:srgbClr val="006847"/>
                </a:solidFill>
                <a:latin typeface="+mn-lt"/>
                <a:cs typeface="Arial" panose="020B0604020202020204" pitchFamily="34" charset="0"/>
              </a:rPr>
            </a:br>
            <a:r>
              <a:rPr lang="en-US" sz="1200" dirty="0">
                <a:solidFill>
                  <a:srgbClr val="006847"/>
                </a:solidFill>
                <a:latin typeface="+mn-lt"/>
                <a:cs typeface="Arial" panose="020B0604020202020204" pitchFamily="34" charset="0"/>
              </a:rPr>
              <a:t>Not for Commercial Use</a:t>
            </a:r>
          </a:p>
        </p:txBody>
      </p:sp>
      <p:pic>
        <p:nvPicPr>
          <p:cNvPr id="12" name="Picture 11">
            <a:extLst>
              <a:ext uri="{FF2B5EF4-FFF2-40B4-BE49-F238E27FC236}">
                <a16:creationId xmlns:a16="http://schemas.microsoft.com/office/drawing/2014/main" id="{3253D0A1-297E-45C0-ACD1-DD20B756BC75}"/>
              </a:ext>
            </a:extLst>
          </p:cNvPr>
          <p:cNvPicPr>
            <a:picLocks noChangeAspect="1"/>
          </p:cNvPicPr>
          <p:nvPr userDrawn="1"/>
        </p:nvPicPr>
        <p:blipFill>
          <a:blip r:embed="rId4"/>
          <a:stretch>
            <a:fillRect/>
          </a:stretch>
        </p:blipFill>
        <p:spPr>
          <a:xfrm>
            <a:off x="1047697" y="602237"/>
            <a:ext cx="4096736" cy="1028736"/>
          </a:xfrm>
          <a:prstGeom prst="rect">
            <a:avLst/>
          </a:prstGeom>
        </p:spPr>
      </p:pic>
    </p:spTree>
    <p:extLst>
      <p:ext uri="{BB962C8B-B14F-4D97-AF65-F5344CB8AC3E}">
        <p14:creationId xmlns:p14="http://schemas.microsoft.com/office/powerpoint/2010/main" val="1157444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2019  </a:t>
            </a:r>
            <a:r>
              <a:rPr lang="en-US" sz="1400" dirty="0">
                <a:solidFill>
                  <a:schemeClr val="bg1">
                    <a:lumMod val="75000"/>
                  </a:schemeClr>
                </a:solidFill>
              </a:rPr>
              <a:t>|</a:t>
            </a:r>
            <a:r>
              <a:rPr lang="en-US" sz="1400" dirty="0"/>
              <a:t>  </a:t>
            </a:r>
            <a:r>
              <a:rPr lang="en-US" sz="1400" b="1" dirty="0"/>
              <a:t>LIVER AND BILIARY CANCER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2019 American Association for the Study of Liver Diseases. Not for Commercial Use</a:t>
            </a:r>
          </a:p>
        </p:txBody>
      </p:sp>
      <p:pic>
        <p:nvPicPr>
          <p:cNvPr id="14" name="Picture 13">
            <a:extLst>
              <a:ext uri="{FF2B5EF4-FFF2-40B4-BE49-F238E27FC236}">
                <a16:creationId xmlns:a16="http://schemas.microsoft.com/office/drawing/2014/main" id="{3FE5F2D0-E1EB-43AF-A514-95C351BB6FF1}"/>
              </a:ext>
            </a:extLst>
          </p:cNvPr>
          <p:cNvPicPr>
            <a:picLocks noChangeAspect="1"/>
          </p:cNvPicPr>
          <p:nvPr userDrawn="1"/>
        </p:nvPicPr>
        <p:blipFill>
          <a:blip r:embed="rId6"/>
          <a:stretch>
            <a:fillRect/>
          </a:stretch>
        </p:blipFill>
        <p:spPr>
          <a:xfrm>
            <a:off x="418129" y="6233945"/>
            <a:ext cx="1714980" cy="430651"/>
          </a:xfrm>
          <a:prstGeom prst="rect">
            <a:avLst/>
          </a:prstGeom>
        </p:spPr>
      </p:pic>
      <p:sp>
        <p:nvSpPr>
          <p:cNvPr id="2" name="Title Placeholder 1">
            <a:extLst>
              <a:ext uri="{FF2B5EF4-FFF2-40B4-BE49-F238E27FC236}">
                <a16:creationId xmlns:a16="http://schemas.microsoft.com/office/drawing/2014/main" id="{DBE1E63F-34F2-43E7-B17A-0D310237E9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46929134"/>
      </p:ext>
    </p:extLst>
  </p:cSld>
  <p:clrMap bg1="lt1" tx1="dk1" bg2="lt2" tx2="dk2" accent1="accent1" accent2="accent2" accent3="accent3" accent4="accent4" accent5="accent5" accent6="accent6" hlink="hlink" folHlink="folHlink"/>
  <p:sldLayoutIdLst>
    <p:sldLayoutId id="2147483721" r:id="rId1"/>
    <p:sldLayoutId id="2147483724" r:id="rId2"/>
    <p:sldLayoutId id="2147483722" r:id="rId3"/>
  </p:sldLayoutIdLst>
  <p:hf sldNum="0"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634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FC63CE-A1D8-43BB-B401-B70DA72A7B6A}"/>
              </a:ext>
            </a:extLst>
          </p:cNvPr>
          <p:cNvPicPr>
            <a:picLocks noChangeAspect="1"/>
          </p:cNvPicPr>
          <p:nvPr/>
        </p:nvPicPr>
        <p:blipFill>
          <a:blip r:embed="rId3"/>
          <a:stretch>
            <a:fillRect/>
          </a:stretch>
        </p:blipFill>
        <p:spPr>
          <a:xfrm>
            <a:off x="0" y="-23368"/>
            <a:ext cx="12192000" cy="6071616"/>
          </a:xfrm>
          <a:prstGeom prst="rect">
            <a:avLst/>
          </a:prstGeom>
        </p:spPr>
      </p:pic>
    </p:spTree>
    <p:extLst>
      <p:ext uri="{BB962C8B-B14F-4D97-AF65-F5344CB8AC3E}">
        <p14:creationId xmlns:p14="http://schemas.microsoft.com/office/powerpoint/2010/main" val="2794249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72FFCE-0382-4325-AC0E-01B96AA7D7DD}"/>
              </a:ext>
            </a:extLst>
          </p:cNvPr>
          <p:cNvPicPr>
            <a:picLocks noChangeAspect="1"/>
          </p:cNvPicPr>
          <p:nvPr/>
        </p:nvPicPr>
        <p:blipFill>
          <a:blip r:embed="rId3"/>
          <a:stretch>
            <a:fillRect/>
          </a:stretch>
        </p:blipFill>
        <p:spPr>
          <a:xfrm>
            <a:off x="0" y="-18288"/>
            <a:ext cx="12192000" cy="6071616"/>
          </a:xfrm>
          <a:prstGeom prst="rect">
            <a:avLst/>
          </a:prstGeom>
        </p:spPr>
      </p:pic>
    </p:spTree>
    <p:extLst>
      <p:ext uri="{BB962C8B-B14F-4D97-AF65-F5344CB8AC3E}">
        <p14:creationId xmlns:p14="http://schemas.microsoft.com/office/powerpoint/2010/main" val="377924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3F34B0-3623-4C35-88A5-82439837082F}"/>
              </a:ext>
            </a:extLst>
          </p:cNvPr>
          <p:cNvPicPr>
            <a:picLocks noChangeAspect="1"/>
          </p:cNvPicPr>
          <p:nvPr/>
        </p:nvPicPr>
        <p:blipFill>
          <a:blip r:embed="rId3"/>
          <a:stretch>
            <a:fillRect/>
          </a:stretch>
        </p:blipFill>
        <p:spPr>
          <a:xfrm>
            <a:off x="0" y="-7112"/>
            <a:ext cx="12192000" cy="6059424"/>
          </a:xfrm>
          <a:prstGeom prst="rect">
            <a:avLst/>
          </a:prstGeom>
        </p:spPr>
      </p:pic>
    </p:spTree>
    <p:extLst>
      <p:ext uri="{BB962C8B-B14F-4D97-AF65-F5344CB8AC3E}">
        <p14:creationId xmlns:p14="http://schemas.microsoft.com/office/powerpoint/2010/main" val="311594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CEB0E7-6537-4813-BE5A-18B7D7B553A8}"/>
              </a:ext>
            </a:extLst>
          </p:cNvPr>
          <p:cNvPicPr>
            <a:picLocks noChangeAspect="1"/>
          </p:cNvPicPr>
          <p:nvPr/>
        </p:nvPicPr>
        <p:blipFill>
          <a:blip r:embed="rId3"/>
          <a:stretch>
            <a:fillRect/>
          </a:stretch>
        </p:blipFill>
        <p:spPr>
          <a:xfrm>
            <a:off x="0" y="-10160"/>
            <a:ext cx="12192000" cy="6065520"/>
          </a:xfrm>
          <a:prstGeom prst="rect">
            <a:avLst/>
          </a:prstGeom>
        </p:spPr>
      </p:pic>
    </p:spTree>
    <p:extLst>
      <p:ext uri="{BB962C8B-B14F-4D97-AF65-F5344CB8AC3E}">
        <p14:creationId xmlns:p14="http://schemas.microsoft.com/office/powerpoint/2010/main" val="239172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70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968C21-4EF3-4F91-BDB8-FC5DC0A73A31}"/>
              </a:ext>
            </a:extLst>
          </p:cNvPr>
          <p:cNvSpPr>
            <a:spLocks noGrp="1"/>
          </p:cNvSpPr>
          <p:nvPr>
            <p:ph type="title"/>
          </p:nvPr>
        </p:nvSpPr>
        <p:spPr>
          <a:xfrm>
            <a:off x="-1" y="289584"/>
            <a:ext cx="11791949" cy="5757255"/>
          </a:xfrm>
        </p:spPr>
        <p:txBody>
          <a:bodyPr rIns="0" anchor="t"/>
          <a:lstStyle/>
          <a:p>
            <a:pPr lvl="0">
              <a:lnSpc>
                <a:spcPct val="100000"/>
              </a:lnSpc>
              <a:spcBef>
                <a:spcPts val="0"/>
              </a:spcBef>
              <a:defRPr/>
            </a:pPr>
            <a:r>
              <a:rPr lang="en-US" sz="2800" dirty="0">
                <a:solidFill>
                  <a:srgbClr val="F37116"/>
                </a:solidFill>
              </a:rPr>
              <a:t>About the program:</a:t>
            </a:r>
            <a:br>
              <a:rPr lang="en-US" sz="1600" dirty="0"/>
            </a:br>
            <a:r>
              <a:rPr lang="en-US" sz="1600" b="0" i="1" dirty="0">
                <a:solidFill>
                  <a:prstClr val="black"/>
                </a:solidFill>
                <a:latin typeface="Calibri" panose="020F0502020204030204"/>
                <a:ea typeface="+mn-ea"/>
                <a:cs typeface="+mn-cs"/>
              </a:rPr>
              <a:t>Best of The Liver Meeting 2019 </a:t>
            </a:r>
            <a:r>
              <a:rPr lang="en-US" sz="1600" b="0" dirty="0">
                <a:solidFill>
                  <a:prstClr val="black"/>
                </a:solidFill>
                <a:latin typeface="Calibri" panose="020F0502020204030204"/>
                <a:ea typeface="+mn-ea"/>
                <a:cs typeface="+mn-cs"/>
              </a:rPr>
              <a:t>was created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by the Scientific Program Committee for the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benefit of AASLD members, attendees of the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annual conference, and other clinicians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involved in the treatment of liver diseases.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The program is intended to highlight some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of the key oral and poster presentations from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the meeting and to provide insights from the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authors themselves regarding implications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for patient care and ongoing research.</a:t>
            </a:r>
            <a:br>
              <a:rPr lang="en-US" sz="1600" b="0" dirty="0">
                <a:solidFill>
                  <a:prstClr val="black"/>
                </a:solidFill>
                <a:latin typeface="Calibri" panose="020F0502020204030204"/>
                <a:ea typeface="+mn-ea"/>
                <a:cs typeface="+mn-cs"/>
              </a:rPr>
            </a:br>
            <a:br>
              <a:rPr lang="en-US" sz="1600" b="0" dirty="0">
                <a:solidFill>
                  <a:prstClr val="black"/>
                </a:solidFill>
                <a:latin typeface="Calibri" panose="020F0502020204030204"/>
                <a:ea typeface="+mn-ea"/>
                <a:cs typeface="+mn-cs"/>
              </a:rPr>
            </a:br>
            <a:r>
              <a:rPr lang="en-US" sz="2800" dirty="0">
                <a:solidFill>
                  <a:srgbClr val="F37116"/>
                </a:solidFill>
              </a:rPr>
              <a:t>Use of these slides:</a:t>
            </a:r>
            <a:br>
              <a:rPr lang="en-US" sz="1600" dirty="0">
                <a:solidFill>
                  <a:prstClr val="black"/>
                </a:solidFill>
              </a:rPr>
            </a:br>
            <a:r>
              <a:rPr lang="en-US" sz="1600" b="0" dirty="0">
                <a:solidFill>
                  <a:prstClr val="black"/>
                </a:solidFill>
                <a:latin typeface="Calibri" panose="020F0502020204030204"/>
              </a:rPr>
              <a:t>All content contained in this slide deck is the </a:t>
            </a:r>
            <a:br>
              <a:rPr lang="en-US" sz="1600" b="0" dirty="0">
                <a:solidFill>
                  <a:prstClr val="black"/>
                </a:solidFill>
                <a:latin typeface="Calibri" panose="020F0502020204030204"/>
              </a:rPr>
            </a:br>
            <a:r>
              <a:rPr lang="en-US" sz="1600" b="0" dirty="0">
                <a:solidFill>
                  <a:prstClr val="black"/>
                </a:solidFill>
                <a:latin typeface="Calibri" panose="020F0502020204030204"/>
              </a:rPr>
              <a:t>property of the American Association for the </a:t>
            </a:r>
            <a:br>
              <a:rPr lang="en-US" sz="1600" b="0" dirty="0">
                <a:solidFill>
                  <a:prstClr val="black"/>
                </a:solidFill>
                <a:latin typeface="Calibri" panose="020F0502020204030204"/>
              </a:rPr>
            </a:br>
            <a:r>
              <a:rPr lang="en-US" sz="1600" b="0" dirty="0">
                <a:solidFill>
                  <a:prstClr val="black"/>
                </a:solidFill>
                <a:latin typeface="Calibri" panose="020F0502020204030204"/>
              </a:rPr>
              <a:t>Study of Liver Diseases (AASLD), its content </a:t>
            </a:r>
            <a:br>
              <a:rPr lang="en-US" sz="1600" b="0" dirty="0">
                <a:solidFill>
                  <a:prstClr val="black"/>
                </a:solidFill>
                <a:latin typeface="Calibri" panose="020F0502020204030204"/>
              </a:rPr>
            </a:br>
            <a:r>
              <a:rPr lang="en-US" sz="1600" b="0" dirty="0">
                <a:solidFill>
                  <a:prstClr val="black"/>
                </a:solidFill>
                <a:latin typeface="Calibri" panose="020F0502020204030204"/>
              </a:rPr>
              <a:t>suppliers or its licensors as the case may be, and is protected by U.S. and international copyright, trademark, and other applicable laws. </a:t>
            </a:r>
            <a:br>
              <a:rPr lang="en-US" sz="1600" b="0" dirty="0">
                <a:solidFill>
                  <a:prstClr val="black"/>
                </a:solidFill>
                <a:latin typeface="Calibri" panose="020F0502020204030204"/>
              </a:rPr>
            </a:br>
            <a:r>
              <a:rPr lang="en-US" sz="1600" b="0" dirty="0">
                <a:solidFill>
                  <a:prstClr val="black"/>
                </a:solidFill>
                <a:latin typeface="Calibri" panose="020F0502020204030204"/>
              </a:rPr>
              <a:t>AASLD grants personal, limited, revocable, non-transferable and non-exclusive license to access and read content in this slide deck </a:t>
            </a:r>
            <a:br>
              <a:rPr lang="en-US" sz="1600" b="0" dirty="0">
                <a:solidFill>
                  <a:prstClr val="black"/>
                </a:solidFill>
                <a:latin typeface="Calibri" panose="020F0502020204030204"/>
              </a:rPr>
            </a:br>
            <a:r>
              <a:rPr lang="en-US" sz="1600" b="0" dirty="0">
                <a:solidFill>
                  <a:prstClr val="black"/>
                </a:solidFill>
                <a:latin typeface="Calibri" panose="020F0502020204030204"/>
              </a:rPr>
              <a:t>for personal, non-commercial and not-for-profit use only. The slide deck is made available for lawful, personal use only and not for commercial use. The unauthorized reproduction and/or distribution of this copyrighted work is not permitted. </a:t>
            </a:r>
            <a:endParaRPr lang="en-US" sz="1600" dirty="0">
              <a:highlight>
                <a:srgbClr val="FFFF00"/>
              </a:highlight>
            </a:endParaRPr>
          </a:p>
        </p:txBody>
      </p:sp>
      <p:graphicFrame>
        <p:nvGraphicFramePr>
          <p:cNvPr id="7" name="Table 6">
            <a:extLst>
              <a:ext uri="{FF2B5EF4-FFF2-40B4-BE49-F238E27FC236}">
                <a16:creationId xmlns:a16="http://schemas.microsoft.com/office/drawing/2014/main" id="{DFB4E93B-0960-4BA5-BAE1-FDC97C021475}"/>
              </a:ext>
            </a:extLst>
          </p:cNvPr>
          <p:cNvGraphicFramePr>
            <a:graphicFrameLocks noGrp="1"/>
          </p:cNvGraphicFramePr>
          <p:nvPr/>
        </p:nvGraphicFramePr>
        <p:xfrm>
          <a:off x="4454014" y="371381"/>
          <a:ext cx="7337936" cy="3925314"/>
        </p:xfrm>
        <a:graphic>
          <a:graphicData uri="http://schemas.openxmlformats.org/drawingml/2006/table">
            <a:tbl>
              <a:tblPr>
                <a:tableStyleId>{5C22544A-7EE6-4342-B048-85BDC9FD1C3A}</a:tableStyleId>
              </a:tblPr>
              <a:tblGrid>
                <a:gridCol w="3684797">
                  <a:extLst>
                    <a:ext uri="{9D8B030D-6E8A-4147-A177-3AD203B41FA5}">
                      <a16:colId xmlns:a16="http://schemas.microsoft.com/office/drawing/2014/main" val="2382890928"/>
                    </a:ext>
                  </a:extLst>
                </a:gridCol>
                <a:gridCol w="3653139">
                  <a:extLst>
                    <a:ext uri="{9D8B030D-6E8A-4147-A177-3AD203B41FA5}">
                      <a16:colId xmlns:a16="http://schemas.microsoft.com/office/drawing/2014/main" val="2382589465"/>
                    </a:ext>
                  </a:extLst>
                </a:gridCol>
              </a:tblGrid>
              <a:tr h="3860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t>Scientific Program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EF0E6"/>
                    </a:solidFill>
                  </a:tcPr>
                </a:tc>
                <a:tc hMerge="1">
                  <a:txBody>
                    <a:bodyPr/>
                    <a:lstStyle/>
                    <a:p>
                      <a:endParaRPr lang="en-US" sz="1400" dirty="0"/>
                    </a:p>
                  </a:txBody>
                  <a:tcPr>
                    <a:lnB w="9525" cap="flat" cmpd="sng" algn="ctr">
                      <a:solidFill>
                        <a:schemeClr val="bg1">
                          <a:lumMod val="75000"/>
                        </a:schemeClr>
                      </a:solidFill>
                      <a:prstDash val="solid"/>
                      <a:round/>
                      <a:headEnd type="none" w="med" len="med"/>
                      <a:tailEnd type="none" w="med" len="med"/>
                    </a:lnB>
                    <a:solidFill>
                      <a:srgbClr val="FEF0E6"/>
                    </a:solidFill>
                  </a:tcPr>
                </a:tc>
                <a:extLst>
                  <a:ext uri="{0D108BD9-81ED-4DB2-BD59-A6C34878D82A}">
                    <a16:rowId xmlns:a16="http://schemas.microsoft.com/office/drawing/2014/main" val="2726102826"/>
                  </a:ext>
                </a:extLst>
              </a:tr>
              <a:tr h="321747">
                <a:tc>
                  <a:txBody>
                    <a:bodyPr/>
                    <a:lstStyle/>
                    <a:p>
                      <a:r>
                        <a:rPr lang="en-US" sz="1400" b="1" i="0" dirty="0"/>
                        <a:t>Chair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Michael W. Fried, MD, </a:t>
                      </a:r>
                      <a:r>
                        <a:rPr lang="en-US" sz="1400" i="0" dirty="0" err="1"/>
                        <a:t>FAASLD</a:t>
                      </a:r>
                      <a:endParaRPr lang="en-US" sz="1400" i="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289552"/>
                  </a:ext>
                </a:extLst>
              </a:tr>
              <a:tr h="321747">
                <a:tc>
                  <a:txBody>
                    <a:bodyPr/>
                    <a:lstStyle/>
                    <a:p>
                      <a:r>
                        <a:rPr lang="en-US" sz="1400" b="1" i="0" dirty="0"/>
                        <a:t>Co-Chair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Meena B. Bansal,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830474"/>
                  </a:ext>
                </a:extLst>
              </a:tr>
              <a:tr h="321747">
                <a:tc>
                  <a:txBody>
                    <a:bodyPr/>
                    <a:lstStyle/>
                    <a:p>
                      <a:r>
                        <a:rPr lang="en-US" sz="1400" b="1" i="0" dirty="0"/>
                        <a:t>President-Elect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Jorge A. Bezerra,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9755289"/>
                  </a:ext>
                </a:extLst>
              </a:tr>
              <a:tr h="321747">
                <a:tc>
                  <a:txBody>
                    <a:bodyPr/>
                    <a:lstStyle/>
                    <a:p>
                      <a:r>
                        <a:rPr lang="en-US" sz="1400" b="1" i="0" dirty="0"/>
                        <a:t>Senior Councilor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Raymond T. Chung,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665481"/>
                  </a:ext>
                </a:extLst>
              </a:tr>
              <a:tr h="321747">
                <a:tc>
                  <a:txBody>
                    <a:bodyPr/>
                    <a:lstStyle/>
                    <a:p>
                      <a:r>
                        <a:rPr lang="en-US" sz="1400" b="1" i="0" dirty="0"/>
                        <a:t>Annual Meeting Education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Grace L. Su,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848998"/>
                  </a:ext>
                </a:extLst>
              </a:tr>
              <a:tr h="321747">
                <a:tc>
                  <a:txBody>
                    <a:bodyPr/>
                    <a:lstStyle/>
                    <a:p>
                      <a:r>
                        <a:rPr lang="en-US" sz="1400" b="1" i="0" dirty="0"/>
                        <a:t>Basic Research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Harmeet Malhi, MD, MBBS,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8761"/>
                  </a:ext>
                </a:extLst>
              </a:tr>
              <a:tr h="321747">
                <a:tc>
                  <a:txBody>
                    <a:bodyPr/>
                    <a:lstStyle/>
                    <a:p>
                      <a:r>
                        <a:rPr lang="en-US" sz="1400" b="1" i="0" dirty="0"/>
                        <a:t>Clinical Research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Kymberly Watt,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018949"/>
                  </a:ext>
                </a:extLst>
              </a:tr>
              <a:tr h="321747">
                <a:tc>
                  <a:txBody>
                    <a:bodyPr/>
                    <a:lstStyle/>
                    <a:p>
                      <a:r>
                        <a:rPr lang="en-US" sz="1400" b="1" i="0" dirty="0"/>
                        <a:t>CME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Alex Befeler,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8930353"/>
                  </a:ext>
                </a:extLst>
              </a:tr>
              <a:tr h="321747">
                <a:tc>
                  <a:txBody>
                    <a:bodyPr/>
                    <a:lstStyle/>
                    <a:p>
                      <a:r>
                        <a:rPr lang="en-US" sz="1400" b="1" i="0" dirty="0"/>
                        <a:t>Hepatology Associates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Patrick M. Horne, MSN, ARNP, FNP-BC</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2382495"/>
                  </a:ext>
                </a:extLst>
              </a:tr>
              <a:tr h="321747">
                <a:tc>
                  <a:txBody>
                    <a:bodyPr/>
                    <a:lstStyle/>
                    <a:p>
                      <a:r>
                        <a:rPr lang="en-US" sz="1400" b="1" i="0" dirty="0"/>
                        <a:t>Surgery and Liver Transplantation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John C. Magee,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29666"/>
                  </a:ext>
                </a:extLst>
              </a:tr>
              <a:tr h="321747">
                <a:tc>
                  <a:txBody>
                    <a:bodyPr/>
                    <a:lstStyle/>
                    <a:p>
                      <a:r>
                        <a:rPr lang="en-US" sz="1400" b="1" i="0" dirty="0"/>
                        <a:t>Training and Workforce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K. Gautham Reddy,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4373489"/>
                  </a:ext>
                </a:extLst>
              </a:tr>
            </a:tbl>
          </a:graphicData>
        </a:graphic>
      </p:graphicFrame>
    </p:spTree>
    <p:extLst>
      <p:ext uri="{BB962C8B-B14F-4D97-AF65-F5344CB8AC3E}">
        <p14:creationId xmlns:p14="http://schemas.microsoft.com/office/powerpoint/2010/main" val="235855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2670FE-2E9A-4576-9097-3027EC0FED5E}"/>
              </a:ext>
            </a:extLst>
          </p:cNvPr>
          <p:cNvPicPr>
            <a:picLocks noChangeAspect="1"/>
          </p:cNvPicPr>
          <p:nvPr/>
        </p:nvPicPr>
        <p:blipFill>
          <a:blip r:embed="rId3"/>
          <a:stretch>
            <a:fillRect/>
          </a:stretch>
        </p:blipFill>
        <p:spPr>
          <a:xfrm>
            <a:off x="0" y="0"/>
            <a:ext cx="12192000" cy="6065520"/>
          </a:xfrm>
          <a:prstGeom prst="rect">
            <a:avLst/>
          </a:prstGeom>
        </p:spPr>
      </p:pic>
    </p:spTree>
    <p:extLst>
      <p:ext uri="{BB962C8B-B14F-4D97-AF65-F5344CB8AC3E}">
        <p14:creationId xmlns:p14="http://schemas.microsoft.com/office/powerpoint/2010/main" val="251112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C1480C-E564-4083-ADF0-C738CA2343B8}"/>
              </a:ext>
            </a:extLst>
          </p:cNvPr>
          <p:cNvPicPr>
            <a:picLocks noChangeAspect="1"/>
          </p:cNvPicPr>
          <p:nvPr/>
        </p:nvPicPr>
        <p:blipFill>
          <a:blip r:embed="rId3"/>
          <a:stretch>
            <a:fillRect/>
          </a:stretch>
        </p:blipFill>
        <p:spPr>
          <a:xfrm>
            <a:off x="0" y="-12192"/>
            <a:ext cx="12192000" cy="6059424"/>
          </a:xfrm>
          <a:prstGeom prst="rect">
            <a:avLst/>
          </a:prstGeom>
        </p:spPr>
      </p:pic>
    </p:spTree>
    <p:extLst>
      <p:ext uri="{BB962C8B-B14F-4D97-AF65-F5344CB8AC3E}">
        <p14:creationId xmlns:p14="http://schemas.microsoft.com/office/powerpoint/2010/main" val="358317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F657AA-793C-4BA5-8F8D-5A25AA67B408}"/>
              </a:ext>
            </a:extLst>
          </p:cNvPr>
          <p:cNvPicPr>
            <a:picLocks noChangeAspect="1"/>
          </p:cNvPicPr>
          <p:nvPr/>
        </p:nvPicPr>
        <p:blipFill>
          <a:blip r:embed="rId3"/>
          <a:stretch>
            <a:fillRect/>
          </a:stretch>
        </p:blipFill>
        <p:spPr>
          <a:xfrm>
            <a:off x="0" y="6096"/>
            <a:ext cx="12192000" cy="6114288"/>
          </a:xfrm>
          <a:prstGeom prst="rect">
            <a:avLst/>
          </a:prstGeom>
        </p:spPr>
      </p:pic>
    </p:spTree>
    <p:extLst>
      <p:ext uri="{BB962C8B-B14F-4D97-AF65-F5344CB8AC3E}">
        <p14:creationId xmlns:p14="http://schemas.microsoft.com/office/powerpoint/2010/main" val="168588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355501-6FDD-484B-98DA-93F4056BCE42}"/>
              </a:ext>
            </a:extLst>
          </p:cNvPr>
          <p:cNvPicPr>
            <a:picLocks noChangeAspect="1"/>
          </p:cNvPicPr>
          <p:nvPr/>
        </p:nvPicPr>
        <p:blipFill>
          <a:blip r:embed="rId3"/>
          <a:stretch>
            <a:fillRect/>
          </a:stretch>
        </p:blipFill>
        <p:spPr>
          <a:xfrm>
            <a:off x="0" y="-30991"/>
            <a:ext cx="12192000" cy="6086861"/>
          </a:xfrm>
          <a:prstGeom prst="rect">
            <a:avLst/>
          </a:prstGeom>
        </p:spPr>
      </p:pic>
    </p:spTree>
    <p:extLst>
      <p:ext uri="{BB962C8B-B14F-4D97-AF65-F5344CB8AC3E}">
        <p14:creationId xmlns:p14="http://schemas.microsoft.com/office/powerpoint/2010/main" val="183050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71355D-7503-41E5-B697-0BA93B3C93BB}"/>
              </a:ext>
            </a:extLst>
          </p:cNvPr>
          <p:cNvPicPr>
            <a:picLocks noChangeAspect="1"/>
          </p:cNvPicPr>
          <p:nvPr/>
        </p:nvPicPr>
        <p:blipFill>
          <a:blip r:embed="rId3"/>
          <a:stretch>
            <a:fillRect/>
          </a:stretch>
        </p:blipFill>
        <p:spPr>
          <a:xfrm>
            <a:off x="0" y="-11176"/>
            <a:ext cx="12192000" cy="6169152"/>
          </a:xfrm>
          <a:prstGeom prst="rect">
            <a:avLst/>
          </a:prstGeom>
        </p:spPr>
      </p:pic>
    </p:spTree>
    <p:extLst>
      <p:ext uri="{BB962C8B-B14F-4D97-AF65-F5344CB8AC3E}">
        <p14:creationId xmlns:p14="http://schemas.microsoft.com/office/powerpoint/2010/main" val="171049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0BFA9A-6F87-4817-89C5-46EA985D247E}"/>
              </a:ext>
            </a:extLst>
          </p:cNvPr>
          <p:cNvPicPr>
            <a:picLocks noChangeAspect="1"/>
          </p:cNvPicPr>
          <p:nvPr/>
        </p:nvPicPr>
        <p:blipFill>
          <a:blip r:embed="rId3"/>
          <a:stretch>
            <a:fillRect/>
          </a:stretch>
        </p:blipFill>
        <p:spPr>
          <a:xfrm>
            <a:off x="0" y="-13208"/>
            <a:ext cx="12192000" cy="6071616"/>
          </a:xfrm>
          <a:prstGeom prst="rect">
            <a:avLst/>
          </a:prstGeom>
        </p:spPr>
      </p:pic>
    </p:spTree>
    <p:extLst>
      <p:ext uri="{BB962C8B-B14F-4D97-AF65-F5344CB8AC3E}">
        <p14:creationId xmlns:p14="http://schemas.microsoft.com/office/powerpoint/2010/main" val="174357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EA564A-24B0-49D5-BD71-8A737AD4D156}"/>
              </a:ext>
            </a:extLst>
          </p:cNvPr>
          <p:cNvPicPr>
            <a:picLocks noChangeAspect="1"/>
          </p:cNvPicPr>
          <p:nvPr/>
        </p:nvPicPr>
        <p:blipFill>
          <a:blip r:embed="rId3"/>
          <a:stretch>
            <a:fillRect/>
          </a:stretch>
        </p:blipFill>
        <p:spPr>
          <a:xfrm>
            <a:off x="0" y="-27432"/>
            <a:ext cx="12192000" cy="6089904"/>
          </a:xfrm>
          <a:prstGeom prst="rect">
            <a:avLst/>
          </a:prstGeom>
        </p:spPr>
      </p:pic>
    </p:spTree>
    <p:extLst>
      <p:ext uri="{BB962C8B-B14F-4D97-AF65-F5344CB8AC3E}">
        <p14:creationId xmlns:p14="http://schemas.microsoft.com/office/powerpoint/2010/main" val="4229477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1201&quot;&gt;&lt;property id=&quot;20148&quot; value=&quot;5&quot;/&gt;&lt;property id=&quot;20300&quot; value=&quot;Slide 1&quot;/&gt;&lt;property id=&quot;20307&quot; value=&quot;276&quot;/&gt;&lt;/object&gt;&lt;object type=&quot;3&quot; unique_id=&quot;11203&quot;&gt;&lt;property id=&quot;20148&quot; value=&quot;5&quot;/&gt;&lt;property id=&quot;20300&quot; value=&quot;Slide 2 - &amp;quot;About the program: Best of The Liver Meeting 2019 was created  by the Scientific Program Committee for the  benefit&quot;/&gt;&lt;property id=&quot;20307&quot; value=&quot;304&quot;/&gt;&lt;/object&gt;&lt;object type=&quot;3&quot; unique_id=&quot;11215&quot;&gt;&lt;property id=&quot;20148&quot; value=&quot;5&quot;/&gt;&lt;property id=&quot;20300&quot; value=&quot;Slide 14&quot;/&gt;&lt;property id=&quot;20307&quot; value=&quot;277&quot;/&gt;&lt;/object&gt;&lt;object type=&quot;3&quot; unique_id=&quot;11425&quot;&gt;&lt;property id=&quot;20148&quot; value=&quot;5&quot;/&gt;&lt;property id=&quot;20300&quot; value=&quot;Slide 3&quot;/&gt;&lt;property id=&quot;20307&quot; value=&quot;452&quot;/&gt;&lt;/object&gt;&lt;object type=&quot;3&quot; unique_id=&quot;11426&quot;&gt;&lt;property id=&quot;20148&quot; value=&quot;5&quot;/&gt;&lt;property id=&quot;20300&quot; value=&quot;Slide 4&quot;/&gt;&lt;property id=&quot;20307&quot; value=&quot;453&quot;/&gt;&lt;/object&gt;&lt;object type=&quot;3&quot; unique_id=&quot;11427&quot;&gt;&lt;property id=&quot;20148&quot; value=&quot;5&quot;/&gt;&lt;property id=&quot;20300&quot; value=&quot;Slide 5&quot;/&gt;&lt;property id=&quot;20307&quot; value=&quot;454&quot;/&gt;&lt;/object&gt;&lt;object type=&quot;3&quot; unique_id=&quot;11428&quot;&gt;&lt;property id=&quot;20148&quot; value=&quot;5&quot;/&gt;&lt;property id=&quot;20300&quot; value=&quot;Slide 6&quot;/&gt;&lt;property id=&quot;20307&quot; value=&quot;455&quot;/&gt;&lt;/object&gt;&lt;object type=&quot;3&quot; unique_id=&quot;11429&quot;&gt;&lt;property id=&quot;20148&quot; value=&quot;5&quot;/&gt;&lt;property id=&quot;20300&quot; value=&quot;Slide 7&quot;/&gt;&lt;property id=&quot;20307&quot; value=&quot;456&quot;/&gt;&lt;/object&gt;&lt;object type=&quot;3&quot; unique_id=&quot;11430&quot;&gt;&lt;property id=&quot;20148&quot; value=&quot;5&quot;/&gt;&lt;property id=&quot;20300&quot; value=&quot;Slide 8&quot;/&gt;&lt;property id=&quot;20307&quot; value=&quot;457&quot;/&gt;&lt;/object&gt;&lt;object type=&quot;3&quot; unique_id=&quot;11431&quot;&gt;&lt;property id=&quot;20148&quot; value=&quot;5&quot;/&gt;&lt;property id=&quot;20300&quot; value=&quot;Slide 9&quot;/&gt;&lt;property id=&quot;20307&quot; value=&quot;458&quot;/&gt;&lt;/object&gt;&lt;object type=&quot;3&quot; unique_id=&quot;11432&quot;&gt;&lt;property id=&quot;20148&quot; value=&quot;5&quot;/&gt;&lt;property id=&quot;20300&quot; value=&quot;Slide 10&quot;/&gt;&lt;property id=&quot;20307&quot; value=&quot;459&quot;/&gt;&lt;/object&gt;&lt;object type=&quot;3&quot; unique_id=&quot;11433&quot;&gt;&lt;property id=&quot;20148&quot; value=&quot;5&quot;/&gt;&lt;property id=&quot;20300&quot; value=&quot;Slide 11&quot;/&gt;&lt;property id=&quot;20307&quot; value=&quot;460&quot;/&gt;&lt;/object&gt;&lt;object type=&quot;3&quot; unique_id=&quot;11434&quot;&gt;&lt;property id=&quot;20148&quot; value=&quot;5&quot;/&gt;&lt;property id=&quot;20300&quot; value=&quot;Slide 12&quot;/&gt;&lt;property id=&quot;20307&quot; value=&quot;461&quot;/&gt;&lt;/object&gt;&lt;object type=&quot;3&quot; unique_id=&quot;11435&quot;&gt;&lt;property id=&quot;20148&quot; value=&quot;5&quot;/&gt;&lt;property id=&quot;20300&quot; value=&quot;Slide 13&quot;/&gt;&lt;property id=&quot;20307&quot; value=&quot;462&quot;/&gt;&lt;/object&gt;&lt;/object&gt;&lt;object type=&quot;8&quot; unique_id=&quot;10026&quot;&gt;&lt;/object&gt;&lt;/object&gt;&lt;/database&gt;"/>
  <p:tag name="SECTOMILLISECCONVERTED" val="1"/>
</p:tagLst>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ssion xmlns="bcb0c1a1-62c7-44f2-a7e1-af6a6ef5d1ae" xsi:nil="true"/>
    <NextStep xmlns="bcb0c1a1-62c7-44f2-a7e1-af6a6ef5d1ae" xsi:nil="true"/>
    <SessionType xmlns="bcb0c1a1-62c7-44f2-a7e1-af6a6ef5d1ae" xsi:nil="true"/>
    <Corresponding_x0020_Email xmlns="bcb0c1a1-62c7-44f2-a7e1-af6a6ef5d1ae" xsi:nil="true"/>
    <Assignedto xmlns="bcb0c1a1-62c7-44f2-a7e1-af6a6ef5d1ae" xsi:nil="true"/>
    <AbstractTItle xmlns="bcb0c1a1-62c7-44f2-a7e1-af6a6ef5d1ae" xsi:nil="true"/>
    <ReminderSent xmlns="bcb0c1a1-62c7-44f2-a7e1-af6a6ef5d1ae" xsi:nil="true"/>
    <Notes xmlns="bcb0c1a1-62c7-44f2-a7e1-af6a6ef5d1ae" xsi:nil="true"/>
    <CorrespondingAuthor xmlns="bcb0c1a1-62c7-44f2-a7e1-af6a6ef5d1ae" xsi:nil="true"/>
    <AbstractID xmlns="bcb0c1a1-62c7-44f2-a7e1-af6a6ef5d1ae" xsi:nil="true"/>
    <InviteSent xmlns="bcb0c1a1-62c7-44f2-a7e1-af6a6ef5d1ae" xsi:nil="true"/>
    <Participating xmlns="bcb0c1a1-62c7-44f2-a7e1-af6a6ef5d1ae">false</Participating>
    <SlideReceived xmlns="bcb0c1a1-62c7-44f2-a7e1-af6a6ef5d1ae" xsi:nil="true"/>
    <PresentingAuthor xmlns="bcb0c1a1-62c7-44f2-a7e1-af6a6ef5d1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097EF042A18A46B0E1FDFBDA7EC281" ma:contentTypeVersion="19" ma:contentTypeDescription="Create a new document." ma:contentTypeScope="" ma:versionID="810c0002a0e719862b9a76e4874be2b4">
  <xsd:schema xmlns:xsd="http://www.w3.org/2001/XMLSchema" xmlns:xs="http://www.w3.org/2001/XMLSchema" xmlns:p="http://schemas.microsoft.com/office/2006/metadata/properties" xmlns:ns1="bcb0c1a1-62c7-44f2-a7e1-af6a6ef5d1ae" targetNamespace="http://schemas.microsoft.com/office/2006/metadata/properties" ma:root="true" ma:fieldsID="dadd9584020538a65467b33a78c60860" ns1:_="">
    <xsd:import namespace="bcb0c1a1-62c7-44f2-a7e1-af6a6ef5d1ae"/>
    <xsd:element name="properties">
      <xsd:complexType>
        <xsd:sequence>
          <xsd:element name="documentManagement">
            <xsd:complexType>
              <xsd:all>
                <xsd:element ref="ns1:Corresponding_x0020_Email" minOccurs="0"/>
                <xsd:element ref="ns1:CorrespondingAuthor" minOccurs="0"/>
                <xsd:element ref="ns1:ReminderSent" minOccurs="0"/>
                <xsd:element ref="ns1:AbstractID" minOccurs="0"/>
                <xsd:element ref="ns1:AbstractTItle" minOccurs="0"/>
                <xsd:element ref="ns1:Session" minOccurs="0"/>
                <xsd:element ref="ns1:SessionType" minOccurs="0"/>
                <xsd:element ref="ns1:PresentingAuthor" minOccurs="0"/>
                <xsd:element ref="ns1:InviteSent" minOccurs="0"/>
                <xsd:element ref="ns1:Participating" minOccurs="0"/>
                <xsd:element ref="ns1:SlideReceived" minOccurs="0"/>
                <xsd:element ref="ns1:NextStep" minOccurs="0"/>
                <xsd:element ref="ns1:Assignedto" minOccurs="0"/>
                <xsd:element ref="ns1:Notes" minOccurs="0"/>
                <xsd:element ref="ns1:MediaServiceMetadata" minOccurs="0"/>
                <xsd:element ref="ns1:MediaServiceFastMetadata"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b0c1a1-62c7-44f2-a7e1-af6a6ef5d1ae" elementFormDefault="qualified">
    <xsd:import namespace="http://schemas.microsoft.com/office/2006/documentManagement/types"/>
    <xsd:import namespace="http://schemas.microsoft.com/office/infopath/2007/PartnerControls"/>
    <xsd:element name="Corresponding_x0020_Email" ma:index="0" nillable="true" ma:displayName="Corresponding Email" ma:internalName="Corresponding_x0020_Email">
      <xsd:simpleType>
        <xsd:restriction base="dms:Text">
          <xsd:maxLength value="255"/>
        </xsd:restriction>
      </xsd:simpleType>
    </xsd:element>
    <xsd:element name="CorrespondingAuthor" ma:index="1" nillable="true" ma:displayName="Corresponding Author" ma:format="Dropdown" ma:internalName="CorrespondingAuthor">
      <xsd:simpleType>
        <xsd:restriction base="dms:Text">
          <xsd:maxLength value="255"/>
        </xsd:restriction>
      </xsd:simpleType>
    </xsd:element>
    <xsd:element name="ReminderSent" ma:index="2" nillable="true" ma:displayName="Reminder Sent" ma:format="DateOnly" ma:internalName="ReminderSent">
      <xsd:simpleType>
        <xsd:restriction base="dms:DateTime"/>
      </xsd:simpleType>
    </xsd:element>
    <xsd:element name="AbstractID" ma:index="3" nillable="true" ma:displayName="Abstract ID" ma:format="Dropdown" ma:internalName="AbstractID">
      <xsd:simpleType>
        <xsd:restriction base="dms:Text">
          <xsd:maxLength value="255"/>
        </xsd:restriction>
      </xsd:simpleType>
    </xsd:element>
    <xsd:element name="AbstractTItle" ma:index="6" nillable="true" ma:displayName="Abstract TItle" ma:format="Dropdown" ma:internalName="AbstractTItle">
      <xsd:simpleType>
        <xsd:restriction base="dms:Note">
          <xsd:maxLength value="255"/>
        </xsd:restriction>
      </xsd:simpleType>
    </xsd:element>
    <xsd:element name="Session" ma:index="7" nillable="true" ma:displayName="Session" ma:format="Dropdown" ma:internalName="Session">
      <xsd:simpleType>
        <xsd:restriction base="dms:Text">
          <xsd:maxLength value="255"/>
        </xsd:restriction>
      </xsd:simpleType>
    </xsd:element>
    <xsd:element name="SessionType" ma:index="8" nillable="true" ma:displayName="Session Type" ma:format="Dropdown" ma:internalName="SessionType">
      <xsd:simpleType>
        <xsd:restriction base="dms:Text">
          <xsd:maxLength value="255"/>
        </xsd:restriction>
      </xsd:simpleType>
    </xsd:element>
    <xsd:element name="PresentingAuthor" ma:index="9" nillable="true" ma:displayName="Presenting Author" ma:format="Dropdown" ma:internalName="PresentingAuthor">
      <xsd:simpleType>
        <xsd:restriction base="dms:Text">
          <xsd:maxLength value="255"/>
        </xsd:restriction>
      </xsd:simpleType>
    </xsd:element>
    <xsd:element name="InviteSent" ma:index="10" nillable="true" ma:displayName="Invite Sent" ma:format="DateOnly" ma:internalName="InviteSent">
      <xsd:simpleType>
        <xsd:restriction base="dms:DateTime"/>
      </xsd:simpleType>
    </xsd:element>
    <xsd:element name="Participating" ma:index="11" nillable="true" ma:displayName="Participating" ma:default="0" ma:format="Dropdown" ma:internalName="Participating">
      <xsd:simpleType>
        <xsd:restriction base="dms:Boolean"/>
      </xsd:simpleType>
    </xsd:element>
    <xsd:element name="SlideReceived" ma:index="12" nillable="true" ma:displayName="Slide Received" ma:format="DateOnly" ma:internalName="SlideReceived">
      <xsd:simpleType>
        <xsd:restriction base="dms:DateTime"/>
      </xsd:simpleType>
    </xsd:element>
    <xsd:element name="NextStep" ma:index="13" nillable="true" ma:displayName="Next Step" ma:format="Dropdown" ma:internalName="NextStep">
      <xsd:simpleType>
        <xsd:restriction base="dms:Text">
          <xsd:maxLength value="255"/>
        </xsd:restriction>
      </xsd:simpleType>
    </xsd:element>
    <xsd:element name="Assignedto" ma:index="14" nillable="true" ma:displayName="Assigned to" ma:format="Dropdown" ma:internalName="Assignedto">
      <xsd:simpleType>
        <xsd:restriction base="dms:Text">
          <xsd:maxLength value="255"/>
        </xsd:restriction>
      </xsd:simpleType>
    </xsd:element>
    <xsd:element name="Notes" ma:index="15" nillable="true" ma:displayName="Notes" ma:format="Dropdown" ma:internalName="Notes">
      <xsd:simpleType>
        <xsd:restriction base="dms:Note">
          <xsd:maxLength value="255"/>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4B329B-F4E3-4DAA-80EA-8F136A91D1B4}">
  <ds:schemaRefs>
    <ds:schemaRef ds:uri="http://purl.org/dc/terms/"/>
    <ds:schemaRef ds:uri="http://schemas.microsoft.com/office/2006/documentManagement/types"/>
    <ds:schemaRef ds:uri="bcb0c1a1-62c7-44f2-a7e1-af6a6ef5d1ae"/>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40E6B6A1-C802-407B-93B9-869D108AA28A}">
  <ds:schemaRefs>
    <ds:schemaRef ds:uri="http://schemas.microsoft.com/sharepoint/v3/contenttype/forms"/>
  </ds:schemaRefs>
</ds:datastoreItem>
</file>

<file path=customXml/itemProps3.xml><?xml version="1.0" encoding="utf-8"?>
<ds:datastoreItem xmlns:ds="http://schemas.openxmlformats.org/officeDocument/2006/customXml" ds:itemID="{4E4E4FAF-0D36-4710-BE3A-C1C0374F31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b0c1a1-62c7-44f2-a7e1-af6a6ef5d1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1004</TotalTime>
  <Words>10160</Words>
  <Application>Microsoft Office PowerPoint</Application>
  <PresentationFormat>Widescreen</PresentationFormat>
  <Paragraphs>287</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3_Office Theme</vt:lpstr>
      <vt:lpstr>PowerPoint Presentation</vt:lpstr>
      <vt:lpstr>About the program: Best of The Liver Meeting 2019 was created  by the Scientific Program Committee for the  benefit of AASLD members, attendees of the  annual conference, and other clinicians  involved in the treatment of liver diseases.  The program is intended to highlight some  of the key oral and poster presentations from  the meeting and to provide insights from the  authors themselves regarding implications  for patient care and ongoing research.  Use of these slides: All content contained in this slide deck is the  property of the American Association for the  Study of Liver Diseases (AASLD), its content  suppliers or its licensors as the case may be, and is protected by U.S. and international copyright, trademark, and other applicable laws.  AASLD grants personal, limited, revocable, non-transferable and non-exclusive license to access and read content in this slide deck  for personal, non-commercial and not-for-profit use only. The slide deck is made available for lawful, personal use only and not for commercial use. The unauthorized reproduction and/or distribution of this copyrighted work is not permitted.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Vin Keane</cp:lastModifiedBy>
  <cp:revision>107</cp:revision>
  <cp:lastPrinted>2018-09-14T12:31:26Z</cp:lastPrinted>
  <dcterms:created xsi:type="dcterms:W3CDTF">2017-10-03T15:04:38Z</dcterms:created>
  <dcterms:modified xsi:type="dcterms:W3CDTF">2019-11-05T00:45:22Z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0x0101000A097EF042A18A46B0E1FDFBDA7EC281</vt:lpwstr>
  </property>
</Properties>
</file>